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24" r:id="rId2"/>
    <p:sldMasterId id="2147483718" r:id="rId3"/>
    <p:sldMasterId id="2147483694" r:id="rId4"/>
  </p:sldMasterIdLst>
  <p:notesMasterIdLst>
    <p:notesMasterId r:id="rId35"/>
  </p:notesMasterIdLst>
  <p:handoutMasterIdLst>
    <p:handoutMasterId r:id="rId36"/>
  </p:handoutMasterIdLst>
  <p:sldIdLst>
    <p:sldId id="1340" r:id="rId5"/>
    <p:sldId id="1341" r:id="rId6"/>
    <p:sldId id="1342" r:id="rId7"/>
    <p:sldId id="1343" r:id="rId8"/>
    <p:sldId id="1344" r:id="rId9"/>
    <p:sldId id="1345" r:id="rId10"/>
    <p:sldId id="1346" r:id="rId11"/>
    <p:sldId id="1347" r:id="rId12"/>
    <p:sldId id="1348" r:id="rId13"/>
    <p:sldId id="1349" r:id="rId14"/>
    <p:sldId id="1350" r:id="rId15"/>
    <p:sldId id="1351" r:id="rId16"/>
    <p:sldId id="1352" r:id="rId17"/>
    <p:sldId id="1353" r:id="rId18"/>
    <p:sldId id="1323" r:id="rId19"/>
    <p:sldId id="1354" r:id="rId20"/>
    <p:sldId id="1337" r:id="rId21"/>
    <p:sldId id="1355" r:id="rId22"/>
    <p:sldId id="1356" r:id="rId23"/>
    <p:sldId id="1357" r:id="rId24"/>
    <p:sldId id="1358" r:id="rId25"/>
    <p:sldId id="1359" r:id="rId26"/>
    <p:sldId id="1361" r:id="rId27"/>
    <p:sldId id="1360" r:id="rId28"/>
    <p:sldId id="1362" r:id="rId29"/>
    <p:sldId id="280" r:id="rId30"/>
    <p:sldId id="340" r:id="rId31"/>
    <p:sldId id="1332" r:id="rId32"/>
    <p:sldId id="1333" r:id="rId33"/>
    <p:sldId id="31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nette Hounkanrin" initials="GH" lastIdx="1" clrIdx="0">
    <p:extLst>
      <p:ext uri="{19B8F6BF-5375-455C-9EA6-DF929625EA0E}">
        <p15:presenceInfo xmlns:p15="http://schemas.microsoft.com/office/powerpoint/2012/main" userId="S::ghounkanrin@e2aproject.org::9b48b288-8afb-4105-a78d-4b4f280d5863" providerId="AD"/>
      </p:ext>
    </p:extLst>
  </p:cmAuthor>
  <p:cmAuthor id="2" name="bassarag1@gmail.com" initials="b" lastIdx="6" clrIdx="1">
    <p:extLst>
      <p:ext uri="{19B8F6BF-5375-455C-9EA6-DF929625EA0E}">
        <p15:presenceInfo xmlns:p15="http://schemas.microsoft.com/office/powerpoint/2012/main" userId="e685dbc336d63e2c" providerId="Windows Live"/>
      </p:ext>
    </p:extLst>
  </p:cmAuthor>
  <p:cmAuthor id="3" name="sossao sossao" initials="ss" lastIdx="1" clrIdx="2">
    <p:extLst>
      <p:ext uri="{19B8F6BF-5375-455C-9EA6-DF929625EA0E}">
        <p15:presenceInfo xmlns:p15="http://schemas.microsoft.com/office/powerpoint/2012/main" userId="139f6fae831d2b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3EB"/>
    <a:srgbClr val="E62D5B"/>
    <a:srgbClr val="009CDE"/>
    <a:srgbClr val="08149A"/>
    <a:srgbClr val="E62D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81" autoAdjust="0"/>
    <p:restoredTop sz="81888" autoAdjust="0"/>
  </p:normalViewPr>
  <p:slideViewPr>
    <p:cSldViewPr snapToGrid="0" snapToObjects="1">
      <p:cViewPr varScale="1">
        <p:scale>
          <a:sx n="54" d="100"/>
          <a:sy n="54" d="100"/>
        </p:scale>
        <p:origin x="940"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050"/>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0AEE1E-CDBC-7B44-96AB-26CB8306A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46F8399-6732-A14A-9B0E-8B41CFAA40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69472-1EFB-0643-B7E2-8FC918FAF5D0}" type="datetimeFigureOut">
              <a:rPr lang="en-US" smtClean="0"/>
              <a:t>6/11/2023</a:t>
            </a:fld>
            <a:endParaRPr lang="en-US" dirty="0"/>
          </a:p>
        </p:txBody>
      </p:sp>
      <p:sp>
        <p:nvSpPr>
          <p:cNvPr id="4" name="Footer Placeholder 3">
            <a:extLst>
              <a:ext uri="{FF2B5EF4-FFF2-40B4-BE49-F238E27FC236}">
                <a16:creationId xmlns:a16="http://schemas.microsoft.com/office/drawing/2014/main" id="{D3F73660-14FE-F448-8DEA-68B23FABF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1EF15C-0DEB-084B-A802-1ECBE90EDB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8B1F7-7C69-884E-8787-89B3B15DFCE5}" type="slidenum">
              <a:rPr lang="en-US" smtClean="0"/>
              <a:t>‹#›</a:t>
            </a:fld>
            <a:endParaRPr lang="en-US" dirty="0"/>
          </a:p>
        </p:txBody>
      </p:sp>
    </p:spTree>
    <p:extLst>
      <p:ext uri="{BB962C8B-B14F-4D97-AF65-F5344CB8AC3E}">
        <p14:creationId xmlns:p14="http://schemas.microsoft.com/office/powerpoint/2010/main" val="193649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66BEB-6A14-E640-9CDE-72784EC9A459}" type="datetimeFigureOut">
              <a:rPr lang="fr-FR" smtClean="0"/>
              <a:t>11/06/2023</a:t>
            </a:fld>
            <a:endParaRPr lang="fr-FR" dirty="0"/>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B97BA-727B-BD4E-A137-2D72EC1C64DE}" type="slidenum">
              <a:rPr lang="fr-FR" smtClean="0"/>
              <a:t>‹#›</a:t>
            </a:fld>
            <a:endParaRPr lang="fr-FR" dirty="0"/>
          </a:p>
        </p:txBody>
      </p:sp>
    </p:spTree>
    <p:extLst>
      <p:ext uri="{BB962C8B-B14F-4D97-AF65-F5344CB8AC3E}">
        <p14:creationId xmlns:p14="http://schemas.microsoft.com/office/powerpoint/2010/main" val="241960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Je m'appelle Chandra Mouli. Je dirige les travaux sur la santé et les droits sexuels et génésiques des adolescents au sein du département de la santé sexuelle et génésique et de la recherche de l'Organisation mondiale de la santé.</a:t>
            </a:r>
          </a:p>
          <a:p>
            <a:r>
              <a:rPr lang="fr-FR" dirty="0"/>
              <a:t>J'ai le plaisir de vous présenter un bref aperçu  sur la prévention des infections sexuellement transmissibles et leur traitement lorsqu'elles surviennent chez les adolescents.</a:t>
            </a:r>
            <a:endParaRPr lang="en-US" dirty="0"/>
          </a:p>
          <a:p>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1</a:t>
            </a:fld>
            <a:endParaRPr lang="fr-FR" dirty="0"/>
          </a:p>
        </p:txBody>
      </p:sp>
    </p:spTree>
    <p:extLst>
      <p:ext uri="{BB962C8B-B14F-4D97-AF65-F5344CB8AC3E}">
        <p14:creationId xmlns:p14="http://schemas.microsoft.com/office/powerpoint/2010/main" val="407519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Cette</a:t>
            </a:r>
            <a:r>
              <a:rPr lang="fr-FR" dirty="0"/>
              <a:t> diapositive </a:t>
            </a:r>
            <a:r>
              <a:rPr lang="fr-FR" noProof="0" dirty="0"/>
              <a:t>énumère</a:t>
            </a:r>
            <a:r>
              <a:rPr lang="fr-FR" dirty="0"/>
              <a:t> les directives de l'OMS qui traitent  les questions de lutte contre les IST. Toutes ces directives sont disponibles en ligne. </a:t>
            </a:r>
          </a:p>
          <a:p>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10</a:t>
            </a:fld>
            <a:endParaRPr lang="fr-FR" dirty="0"/>
          </a:p>
        </p:txBody>
      </p:sp>
    </p:spTree>
    <p:extLst>
      <p:ext uri="{BB962C8B-B14F-4D97-AF65-F5344CB8AC3E}">
        <p14:creationId xmlns:p14="http://schemas.microsoft.com/office/powerpoint/2010/main" val="2682480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Encore d’autres directives de l'OMS qui traitent les questions de lutte contre les IST. Toutes ces directives sont disponibles en ligne. </a:t>
            </a: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11</a:t>
            </a:fld>
            <a:endParaRPr lang="fr-FR" dirty="0"/>
          </a:p>
        </p:txBody>
      </p:sp>
    </p:spTree>
    <p:extLst>
      <p:ext uri="{BB962C8B-B14F-4D97-AF65-F5344CB8AC3E}">
        <p14:creationId xmlns:p14="http://schemas.microsoft.com/office/powerpoint/2010/main" val="953576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Cette diapositive nous enseigne qu’au dela des directives de l’OMS, il existe d’autres documents très importants qui traitent la lutte contre les IST chez les adolescents.</a:t>
            </a: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12</a:t>
            </a:fld>
            <a:endParaRPr lang="fr-FR" dirty="0"/>
          </a:p>
        </p:txBody>
      </p:sp>
    </p:spTree>
    <p:extLst>
      <p:ext uri="{BB962C8B-B14F-4D97-AF65-F5344CB8AC3E}">
        <p14:creationId xmlns:p14="http://schemas.microsoft.com/office/powerpoint/2010/main" val="127563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gsw-FR" sz="1200" kern="1200" noProof="0" dirty="0">
                <a:solidFill>
                  <a:schemeClr val="tx1"/>
                </a:solidFill>
                <a:effectLst/>
                <a:latin typeface="+mn-lt"/>
                <a:ea typeface="+mn-ea"/>
                <a:cs typeface="+mn-cs"/>
              </a:rPr>
              <a:t>Les crises sanitaires, humanitaires ou sociales sont repetitives, alors nous devons nous preparer à faire face car ces crises entrainent un corolaire de perturbation des services de santé, d’augmentation des besoins,  mais aussi  la morbidité et la mortalité. </a:t>
            </a:r>
          </a:p>
          <a:p>
            <a:pPr marL="0" indent="0">
              <a:buNone/>
            </a:pPr>
            <a:endParaRPr lang="gsw-FR" sz="1200" kern="1200" noProof="0" dirty="0">
              <a:solidFill>
                <a:schemeClr val="tx1"/>
              </a:solidFill>
              <a:effectLst/>
              <a:latin typeface="+mn-lt"/>
              <a:ea typeface="+mn-ea"/>
              <a:cs typeface="+mn-cs"/>
            </a:endParaRPr>
          </a:p>
          <a:p>
            <a:pPr marL="0" indent="0">
              <a:buNone/>
            </a:pPr>
            <a:r>
              <a:rPr lang="fr-FR" sz="1200" kern="1200" dirty="0">
                <a:solidFill>
                  <a:schemeClr val="tx1"/>
                </a:solidFill>
                <a:effectLst/>
                <a:latin typeface="+mn-lt"/>
                <a:ea typeface="+mn-ea"/>
                <a:cs typeface="+mn-cs"/>
              </a:rPr>
              <a:t>Vous constaterez que la liste contient des actions qui peuvent être entreprises avec les ressources humaines et financières disponibles.</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13</a:t>
            </a:fld>
            <a:endParaRPr lang="fr-FR" dirty="0"/>
          </a:p>
        </p:txBody>
      </p:sp>
    </p:spTree>
    <p:extLst>
      <p:ext uri="{BB962C8B-B14F-4D97-AF65-F5344CB8AC3E}">
        <p14:creationId xmlns:p14="http://schemas.microsoft.com/office/powerpoint/2010/main" val="402021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La promotion des approches d'autosoins et l'utilisation de moyens numériques pour faciliter l'accès à l'information et aux services bénéficient d'une expérience croissante.</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14</a:t>
            </a:fld>
            <a:endParaRPr lang="fr-FR" dirty="0"/>
          </a:p>
        </p:txBody>
      </p:sp>
    </p:spTree>
    <p:extLst>
      <p:ext uri="{BB962C8B-B14F-4D97-AF65-F5344CB8AC3E}">
        <p14:creationId xmlns:p14="http://schemas.microsoft.com/office/powerpoint/2010/main" val="999342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image représente un prestataire de services rassurant un client sur la confidentialité des services de soins.</a:t>
            </a:r>
            <a:endParaRPr lang="en-US"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15</a:t>
            </a:fld>
            <a:endParaRPr lang="fr-FR" dirty="0"/>
          </a:p>
        </p:txBody>
      </p:sp>
    </p:spTree>
    <p:extLst>
      <p:ext uri="{BB962C8B-B14F-4D97-AF65-F5344CB8AC3E}">
        <p14:creationId xmlns:p14="http://schemas.microsoft.com/office/powerpoint/2010/main" val="2796123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16</a:t>
            </a:fld>
            <a:endParaRPr lang="fr-FR" dirty="0"/>
          </a:p>
        </p:txBody>
      </p:sp>
    </p:spTree>
    <p:extLst>
      <p:ext uri="{BB962C8B-B14F-4D97-AF65-F5344CB8AC3E}">
        <p14:creationId xmlns:p14="http://schemas.microsoft.com/office/powerpoint/2010/main" val="2321446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0" i="0" u="none" strike="noStrike" kern="1200" dirty="0">
                <a:solidFill>
                  <a:schemeClr val="tx1"/>
                </a:solidFill>
                <a:effectLst/>
                <a:latin typeface="+mn-lt"/>
                <a:ea typeface="+mn-ea"/>
                <a:cs typeface="+mn-cs"/>
              </a:rPr>
              <a:t>Chaque jour, plus d’un million de personnes contractent une IST. En 2020, OMS estimait à 374 millions le nombre de personnes ayant contracté l’une des quatre IST suivantes : chlamydiose (129 millions), gonorrhée (82 millions), syphilis (7,1 millions) et trichomonase (156 millions). </a:t>
            </a:r>
          </a:p>
          <a:p>
            <a:endParaRPr lang="fr-CA" sz="1200" b="0" i="0" u="none" strike="noStrike"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17</a:t>
            </a:fld>
            <a:endParaRPr lang="fr-FR" dirty="0"/>
          </a:p>
        </p:txBody>
      </p:sp>
    </p:spTree>
    <p:extLst>
      <p:ext uri="{BB962C8B-B14F-4D97-AF65-F5344CB8AC3E}">
        <p14:creationId xmlns:p14="http://schemas.microsoft.com/office/powerpoint/2010/main" val="3925975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dirty="0"/>
              <a:t>Cette diapositive montre les niveaux d'incidence des quatre IST traitables. Vous constaterez que les données ne sont pas ventilées par âge. C'est un vrai problème car les données sur les adolescents ne sont pas visibles.</a:t>
            </a:r>
            <a:endParaRPr lang="en-GB" sz="1200" dirty="0"/>
          </a:p>
        </p:txBody>
      </p:sp>
      <p:sp>
        <p:nvSpPr>
          <p:cNvPr id="4" name="Slide Number Placeholder 3"/>
          <p:cNvSpPr>
            <a:spLocks noGrp="1"/>
          </p:cNvSpPr>
          <p:nvPr>
            <p:ph type="sldNum" sz="quarter" idx="10"/>
          </p:nvPr>
        </p:nvSpPr>
        <p:spPr/>
        <p:txBody>
          <a:bodyPr/>
          <a:lstStyle/>
          <a:p>
            <a:fld id="{7A4AFA59-9552-420D-871D-086A6ED3FC1D}" type="slidenum">
              <a:rPr lang="en-GB" smtClean="0"/>
              <a:t>18</a:t>
            </a:fld>
            <a:endParaRPr lang="en-GB" dirty="0"/>
          </a:p>
        </p:txBody>
      </p:sp>
    </p:spTree>
    <p:extLst>
      <p:ext uri="{BB962C8B-B14F-4D97-AF65-F5344CB8AC3E}">
        <p14:creationId xmlns:p14="http://schemas.microsoft.com/office/powerpoint/2010/main" val="2763055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dirty="0"/>
          </a:p>
          <a:p>
            <a:pPr lvl="0"/>
            <a:r>
              <a:rPr lang="fr-FR" sz="1200" dirty="0"/>
              <a:t>Cette diapositive présente les estimations de la prévalence de ces quatre infections.</a:t>
            </a:r>
            <a:endParaRPr lang="en-GB" sz="1200" dirty="0"/>
          </a:p>
          <a:p>
            <a:pPr lvl="0"/>
            <a:endParaRPr lang="en-GB" sz="1200" dirty="0"/>
          </a:p>
        </p:txBody>
      </p:sp>
      <p:sp>
        <p:nvSpPr>
          <p:cNvPr id="4" name="Slide Number Placeholder 3"/>
          <p:cNvSpPr>
            <a:spLocks noGrp="1"/>
          </p:cNvSpPr>
          <p:nvPr>
            <p:ph type="sldNum" sz="quarter" idx="10"/>
          </p:nvPr>
        </p:nvSpPr>
        <p:spPr/>
        <p:txBody>
          <a:bodyPr/>
          <a:lstStyle/>
          <a:p>
            <a:fld id="{7A4AFA59-9552-420D-871D-086A6ED3FC1D}" type="slidenum">
              <a:rPr lang="en-GB" smtClean="0"/>
              <a:t>19</a:t>
            </a:fld>
            <a:endParaRPr lang="en-GB" dirty="0"/>
          </a:p>
        </p:txBody>
      </p:sp>
    </p:spTree>
    <p:extLst>
      <p:ext uri="{BB962C8B-B14F-4D97-AF65-F5344CB8AC3E}">
        <p14:creationId xmlns:p14="http://schemas.microsoft.com/office/powerpoint/2010/main" val="1074446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Cette diapositive met en lumière ce qui est attendu en termes de renforcement de capacités c’est-à-dire de ce que chaque auditeur doit être capable à la fin du module.</a:t>
            </a: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a:t>
            </a:fld>
            <a:endParaRPr lang="fr-FR" dirty="0"/>
          </a:p>
        </p:txBody>
      </p:sp>
    </p:spTree>
    <p:extLst>
      <p:ext uri="{BB962C8B-B14F-4D97-AF65-F5344CB8AC3E}">
        <p14:creationId xmlns:p14="http://schemas.microsoft.com/office/powerpoint/2010/main" val="1264060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Cette diapositive contient des informations sur trois questions : les niveaux d'IST dans certains pays d'Afrique de l'Ouest et d'Afrique centrale, le faible taux d'utilisation des services de soins pour les IST et les niveaux inégaux de vaccination avec le vaccin contre le papillomavirus humain pour prévenir le cancer du col de l'utérus.</a:t>
            </a:r>
            <a:endParaRPr lang="en-GB" dirty="0"/>
          </a:p>
        </p:txBody>
      </p:sp>
      <p:sp>
        <p:nvSpPr>
          <p:cNvPr id="4" name="Slide Number Placeholder 3"/>
          <p:cNvSpPr>
            <a:spLocks noGrp="1"/>
          </p:cNvSpPr>
          <p:nvPr>
            <p:ph type="sldNum" sz="quarter" idx="10"/>
          </p:nvPr>
        </p:nvSpPr>
        <p:spPr/>
        <p:txBody>
          <a:bodyPr/>
          <a:lstStyle/>
          <a:p>
            <a:fld id="{7A4AFA59-9552-420D-871D-086A6ED3FC1D}" type="slidenum">
              <a:rPr lang="en-GB" smtClean="0"/>
              <a:t>20</a:t>
            </a:fld>
            <a:endParaRPr lang="en-GB" dirty="0"/>
          </a:p>
        </p:txBody>
      </p:sp>
    </p:spTree>
    <p:extLst>
      <p:ext uri="{BB962C8B-B14F-4D97-AF65-F5344CB8AC3E}">
        <p14:creationId xmlns:p14="http://schemas.microsoft.com/office/powerpoint/2010/main" val="2905391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Ces résultats soulignent l’ampleur du manque de connaissances et la place centrale qu’il convient d’accorder à l’accès à l’information en SSR dans la stratégie de lutte contre les IST.</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21</a:t>
            </a:fld>
            <a:endParaRPr lang="fr-FR" dirty="0"/>
          </a:p>
        </p:txBody>
      </p:sp>
    </p:spTree>
    <p:extLst>
      <p:ext uri="{BB962C8B-B14F-4D97-AF65-F5344CB8AC3E}">
        <p14:creationId xmlns:p14="http://schemas.microsoft.com/office/powerpoint/2010/main" val="15966679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La lutte contre les IST doit tenir compte d’un certain nombre de paramètre, don il existe une complémentarité entre ces différents angles d’attaque.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u="none" dirty="0">
              <a:solidFill>
                <a:srgbClr val="0563C1"/>
              </a:solidFill>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22</a:t>
            </a:fld>
            <a:endParaRPr lang="fr-FR" dirty="0"/>
          </a:p>
        </p:txBody>
      </p:sp>
    </p:spTree>
    <p:extLst>
      <p:ext uri="{BB962C8B-B14F-4D97-AF65-F5344CB8AC3E}">
        <p14:creationId xmlns:p14="http://schemas.microsoft.com/office/powerpoint/2010/main" val="3815868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a:t>Nous n’avons pas trouvé d’initiatives spécifiques de lutte contre les IST, la plupart des initiatives trouvées interviennent simultanément contre les IST et VIH/Sida, ce qui prouve encore le lien entre les IST et le VIH/Sida.</a:t>
            </a:r>
          </a:p>
          <a:p>
            <a:endParaRPr lang="fr-CH"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6925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fr-FR" sz="1200" b="0" i="0" dirty="0">
                <a:solidFill>
                  <a:srgbClr val="1A1714"/>
                </a:solidFill>
                <a:effectLst/>
                <a:latin typeface="+mn-lt"/>
              </a:rPr>
              <a:t>Parmi les initiatives régionales, nous avons la ASFEGMASSI. Au-delà des activités préventives (consultations médicales, IEC, CDV, PTME), cette association a réussi à ouvrir </a:t>
            </a:r>
            <a:r>
              <a:rPr lang="fr-FR" sz="1200" b="1" i="0" dirty="0">
                <a:solidFill>
                  <a:srgbClr val="1A1714"/>
                </a:solidFill>
                <a:effectLst/>
                <a:latin typeface="+mn-lt"/>
              </a:rPr>
              <a:t>deux centres de traitement ambulatoires associatifs</a:t>
            </a:r>
            <a:r>
              <a:rPr lang="fr-FR" sz="1200" b="0" i="0" dirty="0">
                <a:solidFill>
                  <a:srgbClr val="1A1714"/>
                </a:solidFill>
                <a:effectLst/>
                <a:latin typeface="+mn-lt"/>
              </a:rPr>
              <a:t> (CTA), l’un à Conakry (31 janvier 2006) et l’autre à Coyah (5 décembre 2007). Les PVVIH y reçoivent des prestations diverses de façon gratuite.</a:t>
            </a:r>
          </a:p>
          <a:p>
            <a:pPr algn="just"/>
            <a:endParaRPr lang="fr-FR" sz="1200" b="0" i="0" dirty="0">
              <a:solidFill>
                <a:srgbClr val="1A1714"/>
              </a:solidFill>
              <a:effectLst/>
              <a:latin typeface="+mn-lt"/>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CB70BA3-5C5B-DF40-8EB1-2958CE1FAE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2302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services de lutte contre les IST nécessitent une action soutenue dans le temps. Les différentes stratégies doivent être étroitement liées que ce soit la prévention (vaccination et autres), du traitement, aux actions de promotion de la santé sexuelle et reproductive. Un tel éventail d’actions doit être basé sur un bon système d’information sanitaire avec un renforcement de capacité des prestataires. </a:t>
            </a:r>
          </a:p>
          <a:p>
            <a:endParaRPr lang="fr-CH" dirty="0"/>
          </a:p>
        </p:txBody>
      </p:sp>
      <p:sp>
        <p:nvSpPr>
          <p:cNvPr id="4" name="Slide Number Placeholder 3"/>
          <p:cNvSpPr>
            <a:spLocks noGrp="1"/>
          </p:cNvSpPr>
          <p:nvPr>
            <p:ph type="sldNum" sz="quarter" idx="5"/>
          </p:nvPr>
        </p:nvSpPr>
        <p:spPr/>
        <p:txBody>
          <a:bodyPr/>
          <a:lstStyle/>
          <a:p>
            <a:fld id="{652B97BA-727B-BD4E-A137-2D72EC1C64DE}" type="slidenum">
              <a:rPr lang="fr-FR" smtClean="0"/>
              <a:t>25</a:t>
            </a:fld>
            <a:endParaRPr lang="fr-FR" dirty="0"/>
          </a:p>
        </p:txBody>
      </p:sp>
    </p:spTree>
    <p:extLst>
      <p:ext uri="{BB962C8B-B14F-4D97-AF65-F5344CB8AC3E}">
        <p14:creationId xmlns:p14="http://schemas.microsoft.com/office/powerpoint/2010/main" val="10924122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52B97BA-727B-BD4E-A137-2D72EC1C64DE}" type="slidenum">
              <a:rPr lang="fr-FR" smtClean="0"/>
              <a:t>26</a:t>
            </a:fld>
            <a:endParaRPr lang="fr-FR" dirty="0"/>
          </a:p>
        </p:txBody>
      </p:sp>
    </p:spTree>
    <p:extLst>
      <p:ext uri="{BB962C8B-B14F-4D97-AF65-F5344CB8AC3E}">
        <p14:creationId xmlns:p14="http://schemas.microsoft.com/office/powerpoint/2010/main" val="2411190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28</a:t>
            </a:fld>
            <a:endParaRPr lang="fr-FR" dirty="0"/>
          </a:p>
        </p:txBody>
      </p:sp>
    </p:spTree>
    <p:extLst>
      <p:ext uri="{BB962C8B-B14F-4D97-AF65-F5344CB8AC3E}">
        <p14:creationId xmlns:p14="http://schemas.microsoft.com/office/powerpoint/2010/main" val="2256012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dirty="0"/>
              <a:t>Nous avons la vision du cours sur le plan global c’est-à-dire la situation dans le monde mais aussi, nous avons le contexte régional qui est plus spécifique pour </a:t>
            </a:r>
            <a:r>
              <a:rPr lang="fr-FR" noProof="0" dirty="0"/>
              <a:t>l'Afrique subsaharienne et plus particulièrement l'Afrique de l'Ouest, l'Afrique centrale et l'Afrique du Nord francophones.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3</a:t>
            </a:fld>
            <a:endParaRPr lang="fr-FR" dirty="0"/>
          </a:p>
        </p:txBody>
      </p:sp>
    </p:spTree>
    <p:extLst>
      <p:ext uri="{BB962C8B-B14F-4D97-AF65-F5344CB8AC3E}">
        <p14:creationId xmlns:p14="http://schemas.microsoft.com/office/powerpoint/2010/main" val="2845489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Commençons par une perspective globale sur la prévention des infections sexuellement transmissibles et leur traitement lorsqu'elles surviennent chez les adolescents/adolescentes.</a:t>
            </a:r>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4</a:t>
            </a:fld>
            <a:endParaRPr lang="fr-FR" dirty="0"/>
          </a:p>
        </p:txBody>
      </p:sp>
    </p:spTree>
    <p:extLst>
      <p:ext uri="{BB962C8B-B14F-4D97-AF65-F5344CB8AC3E}">
        <p14:creationId xmlns:p14="http://schemas.microsoft.com/office/powerpoint/2010/main" val="90196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permet de donner la définition des concepts clés pour une compréhension claire et commune des termes qui seront utilisés .</a:t>
            </a: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5</a:t>
            </a:fld>
            <a:endParaRPr lang="fr-FR" dirty="0"/>
          </a:p>
        </p:txBody>
      </p:sp>
    </p:spTree>
    <p:extLst>
      <p:ext uri="{BB962C8B-B14F-4D97-AF65-F5344CB8AC3E}">
        <p14:creationId xmlns:p14="http://schemas.microsoft.com/office/powerpoint/2010/main" val="124729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rappelons quelques raisonnements pourquoi, il est capital de lutter contre les IST chez les adolescents. Par ce que les estimations sur la prévalence des IST sont parfois difficile à obtenir de façon désagrégée mais aussi à cause des facteurs biologiques qui augmentent le risque pour la jeune fille adolescente comparativement à la femme adulte et à ses pairs masculins.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6</a:t>
            </a:fld>
            <a:endParaRPr lang="fr-FR" dirty="0"/>
          </a:p>
        </p:txBody>
      </p:sp>
    </p:spTree>
    <p:extLst>
      <p:ext uri="{BB962C8B-B14F-4D97-AF65-F5344CB8AC3E}">
        <p14:creationId xmlns:p14="http://schemas.microsoft.com/office/powerpoint/2010/main" val="2339940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rappelons encore qu’il existe des preuves montrant l’efficacité des stratégies de prévention et de prise en charge des IST chez les adolescents et adolescentes.</a:t>
            </a: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7</a:t>
            </a:fld>
            <a:endParaRPr lang="fr-FR" dirty="0"/>
          </a:p>
        </p:txBody>
      </p:sp>
    </p:spTree>
    <p:extLst>
      <p:ext uri="{BB962C8B-B14F-4D97-AF65-F5344CB8AC3E}">
        <p14:creationId xmlns:p14="http://schemas.microsoft.com/office/powerpoint/2010/main" val="3746847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avons les obligations sur les états de fournir aux adolescent et adolescentes  les services de prévention et de prise en charge des IST afin de respecter les droits humains. </a:t>
            </a:r>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8</a:t>
            </a:fld>
            <a:endParaRPr lang="fr-FR" dirty="0"/>
          </a:p>
        </p:txBody>
      </p:sp>
    </p:spTree>
    <p:extLst>
      <p:ext uri="{BB962C8B-B14F-4D97-AF65-F5344CB8AC3E}">
        <p14:creationId xmlns:p14="http://schemas.microsoft.com/office/powerpoint/2010/main" val="24549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Lors de l’élaboration des programmes de santé surtout sur la prévention et la prise en charge des IST, nous devons prendre compte du besoin spécifique des adolescent(es) afin qu’ils ne soient plus marginalisés, éviter la propagation et les risques de complication.</a:t>
            </a:r>
            <a:endParaRPr lang="en-US" dirty="0"/>
          </a:p>
          <a:p>
            <a:endParaRPr lang="en-US"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9</a:t>
            </a:fld>
            <a:endParaRPr lang="fr-FR" dirty="0"/>
          </a:p>
        </p:txBody>
      </p:sp>
    </p:spTree>
    <p:extLst>
      <p:ext uri="{BB962C8B-B14F-4D97-AF65-F5344CB8AC3E}">
        <p14:creationId xmlns:p14="http://schemas.microsoft.com/office/powerpoint/2010/main" val="105859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7789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B55A4-DBD7-544A-B773-9BC739E3D511}"/>
              </a:ext>
            </a:extLst>
          </p:cNvPr>
          <p:cNvPicPr>
            <a:picLocks noChangeAspect="1"/>
          </p:cNvPicPr>
          <p:nvPr userDrawn="1"/>
        </p:nvPicPr>
        <p:blipFill rotWithShape="1">
          <a:blip r:embed="rId2">
            <a:biLevel thresh="25000"/>
            <a:alphaModFix amt="14000"/>
          </a:blip>
          <a:srcRect l="34811" t="43811" r="36455" b="42656"/>
          <a:stretch/>
        </p:blipFill>
        <p:spPr>
          <a:xfrm>
            <a:off x="315309" y="329783"/>
            <a:ext cx="11646842" cy="6274217"/>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solidFill>
                  <a:srgbClr val="58C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43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17007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6018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58C3E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1981422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7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41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78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0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66294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379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401379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74449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355883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03351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5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529280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879263323"/>
      </p:ext>
    </p:extLst>
  </p:cSld>
  <p:clrMap bg1="lt1" tx1="dk1" bg2="lt2" tx2="dk2" accent1="accent1" accent2="accent2" accent3="accent3" accent4="accent4" accent5="accent5" accent6="accent6" hlink="hlink" folHlink="folHlink"/>
  <p:sldLayoutIdLst>
    <p:sldLayoutId id="2147483725" r:id="rId1"/>
    <p:sldLayoutId id="2147483728" r:id="rId2"/>
    <p:sldLayoutId id="2147483726" r:id="rId3"/>
    <p:sldLayoutId id="2147483727" r:id="rId4"/>
    <p:sldLayoutId id="2147483729"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3671299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5"/>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458282986"/>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9"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file:////var/folders/4q/wljr1gn13_bf29xsf8q0qqzc0000gn/T/com.microsoft.Word/WebArchiveCopyPasteTempFiles/humanitaire-remuneree.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afro.who.int/sites/default/files/2019-03/STI.FR_.BATcdr.pdf" TargetMode="External"/><Relationship Id="rId2" Type="http://schemas.openxmlformats.org/officeDocument/2006/relationships/hyperlink" Target="https://apps.who.int/iris/bitstream/handle/10665/311413/9789242514605-fre.pdf?ua=1" TargetMode="External"/><Relationship Id="rId1" Type="http://schemas.openxmlformats.org/officeDocument/2006/relationships/slideLayout" Target="../slideLayouts/slideLayout8.xml"/><Relationship Id="rId5" Type="http://schemas.openxmlformats.org/officeDocument/2006/relationships/hyperlink" Target="http://dx.doi.org/10.2471/BLT.18.228486" TargetMode="External"/><Relationship Id="rId4" Type="http://schemas.openxmlformats.org/officeDocument/2006/relationships/hyperlink" Target="https://www.guttmacher.org/sites/default/files/factsheet/investing-treatment-curable-stis-african-union-fr.pdf"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dx.doi.org/10.1016/j.ypmed.2020.106399" TargetMode="External"/><Relationship Id="rId7" Type="http://schemas.openxmlformats.org/officeDocument/2006/relationships/hyperlink" Target="https://www.ncbi.nlm.nih.gov/pmc/articles/PMC2367135/"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hyperlink" Target="https://www.guttmacher.org/sites/default/files/pdfs/pubs/Adolescent-SRHS-Need-Developing-Countries.pdf" TargetMode="External"/><Relationship Id="rId5" Type="http://schemas.openxmlformats.org/officeDocument/2006/relationships/hyperlink" Target="http://www.sante.gov.ml/docs/EDSM_VI.pdf" TargetMode="External"/><Relationship Id="rId4" Type="http://schemas.openxmlformats.org/officeDocument/2006/relationships/hyperlink" Target="https://wcaro.unfpa.org/sites/default/files/pub-pdf/VF_Brochure%20CSE_FR_WCARO.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guttmacher.org/sites/default/files/report_pdf/png_burkina_faso.pdf" TargetMode="External"/><Relationship Id="rId7" Type="http://schemas.openxmlformats.org/officeDocument/2006/relationships/hyperlink" Target="https://apps.who.int/iris/rest/bitstreams/1456632/retrieve" TargetMode="External"/><Relationship Id="rId2" Type="http://schemas.openxmlformats.org/officeDocument/2006/relationships/hyperlink" Target="https://openknowledge.worldbank.org/server/api/core/bitstreams/82bc52c4-77a9-5775-b3d1-f5b53936d1f0/content" TargetMode="External"/><Relationship Id="rId1" Type="http://schemas.openxmlformats.org/officeDocument/2006/relationships/slideLayout" Target="../slideLayouts/slideLayout8.xml"/><Relationship Id="rId6" Type="http://schemas.openxmlformats.org/officeDocument/2006/relationships/hyperlink" Target="https://www.afro.who.int/sites/default/files/2017-07/AFR-RC67-7%20Cadre%20de%20mise%20en%20%C5%93uvre%20de%20la%20Strat%C3%A9gie%20mondiale%20sur%20les%20IST%202016-2021.pdf" TargetMode="External"/><Relationship Id="rId5" Type="http://schemas.openxmlformats.org/officeDocument/2006/relationships/hyperlink" Target="https://plateforme-elsa.org/structure/asfegmassi/" TargetMode="External"/><Relationship Id="rId4" Type="http://schemas.openxmlformats.org/officeDocument/2006/relationships/hyperlink" Target="https://arcadsanteplus.org/index.php/renforcement-de-capacite/en-afrique-de-l-ouest-et-du-cent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BAC40F1-EE69-188B-30D0-74C233436466}"/>
              </a:ext>
            </a:extLst>
          </p:cNvPr>
          <p:cNvSpPr>
            <a:spLocks noGrp="1"/>
          </p:cNvSpPr>
          <p:nvPr>
            <p:ph type="subTitle" idx="1"/>
          </p:nvPr>
        </p:nvSpPr>
        <p:spPr>
          <a:xfrm>
            <a:off x="1524000" y="4769675"/>
            <a:ext cx="9144000" cy="1655762"/>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VENKATRAMAN CHANDRA-MOULI </a:t>
            </a:r>
          </a:p>
          <a:p>
            <a:endParaRPr lang="fr-FR" noProof="0" dirty="0"/>
          </a:p>
        </p:txBody>
      </p:sp>
      <p:sp>
        <p:nvSpPr>
          <p:cNvPr id="2" name="Title 1">
            <a:extLst>
              <a:ext uri="{FF2B5EF4-FFF2-40B4-BE49-F238E27FC236}">
                <a16:creationId xmlns:a16="http://schemas.microsoft.com/office/drawing/2014/main" id="{150DB916-D794-4D4B-9AF3-EEBB594F83C0}"/>
              </a:ext>
            </a:extLst>
          </p:cNvPr>
          <p:cNvSpPr>
            <a:spLocks noGrp="1"/>
          </p:cNvSpPr>
          <p:nvPr>
            <p:ph type="ctrTitle"/>
          </p:nvPr>
        </p:nvSpPr>
        <p:spPr>
          <a:xfrm>
            <a:off x="282339" y="2287024"/>
            <a:ext cx="9144000" cy="2387600"/>
          </a:xfrm>
        </p:spPr>
        <p:txBody>
          <a:bodyPr/>
          <a:lstStyle/>
          <a:p>
            <a:r>
              <a:rPr lang="fr-FR" sz="4000" noProof="0" dirty="0"/>
              <a:t>INFECTIONS SEXUELLEMENT TRANSMISSIBLES (IST) PRÉVENTION ET PRISE EN CHARGE</a:t>
            </a:r>
          </a:p>
        </p:txBody>
      </p:sp>
      <p:pic>
        <p:nvPicPr>
          <p:cNvPr id="5" name="Picture 4">
            <a:extLst>
              <a:ext uri="{FF2B5EF4-FFF2-40B4-BE49-F238E27FC236}">
                <a16:creationId xmlns:a16="http://schemas.microsoft.com/office/drawing/2014/main" id="{B9BA6E4B-9DF9-9440-B1B9-EF162FD557F5}"/>
              </a:ext>
            </a:extLst>
          </p:cNvPr>
          <p:cNvPicPr>
            <a:picLocks noChangeAspect="1"/>
          </p:cNvPicPr>
          <p:nvPr/>
        </p:nvPicPr>
        <p:blipFill>
          <a:blip r:embed="rId3">
            <a:biLevel thresh="25000"/>
            <a:alphaModFix/>
          </a:blip>
          <a:stretch>
            <a:fillRect/>
          </a:stretch>
        </p:blipFill>
        <p:spPr>
          <a:xfrm>
            <a:off x="8439866" y="945061"/>
            <a:ext cx="3128029" cy="3281867"/>
          </a:xfrm>
          <a:prstGeom prst="rect">
            <a:avLst/>
          </a:prstGeom>
        </p:spPr>
      </p:pic>
    </p:spTree>
    <p:extLst>
      <p:ext uri="{BB962C8B-B14F-4D97-AF65-F5344CB8AC3E}">
        <p14:creationId xmlns:p14="http://schemas.microsoft.com/office/powerpoint/2010/main" val="2492335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2" y="2869130"/>
            <a:ext cx="3051208" cy="1119741"/>
          </a:xfrm>
        </p:spPr>
        <p:txBody>
          <a:bodyPr/>
          <a:lstStyle/>
          <a:p>
            <a:pPr algn="ctr"/>
            <a:r>
              <a:rPr lang="fr-FR" sz="2400" noProof="0" dirty="0"/>
              <a:t>LIGNES DIRECTRICES</a:t>
            </a:r>
            <a:br>
              <a:rPr lang="fr-FR" sz="2400" noProof="0" dirty="0"/>
            </a:br>
            <a:r>
              <a:rPr lang="fr-FR" sz="2400" noProof="0" dirty="0"/>
              <a:t>DE L’OMS 1/2</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3216925" y="510276"/>
            <a:ext cx="8670273" cy="5837448"/>
          </a:xfrm>
        </p:spPr>
        <p:txBody>
          <a:bodyPr/>
          <a:lstStyle/>
          <a:p>
            <a:pPr marL="0" indent="0">
              <a:buNone/>
            </a:pPr>
            <a:r>
              <a:rPr lang="fr-FR" sz="2800" b="1" noProof="0" dirty="0">
                <a:solidFill>
                  <a:srgbClr val="58C3EB"/>
                </a:solidFill>
                <a:latin typeface="Arial Black" panose="020B0A04020102020204" pitchFamily="34" charset="0"/>
              </a:rPr>
              <a:t>Lignes directrices sur la gestion des cas </a:t>
            </a:r>
          </a:p>
          <a:p>
            <a:pPr>
              <a:buClr>
                <a:srgbClr val="58C3EB"/>
              </a:buClr>
            </a:pPr>
            <a:r>
              <a:rPr lang="fr-FR" sz="1800" noProof="0" dirty="0"/>
              <a:t>Directives de l'OMS pour le traitement de Treponema pallidum (syphilis) (2016).</a:t>
            </a:r>
          </a:p>
          <a:p>
            <a:pPr>
              <a:buClr>
                <a:srgbClr val="58C3EB"/>
              </a:buClr>
            </a:pPr>
            <a:r>
              <a:rPr lang="fr-FR" sz="1800" noProof="0" dirty="0"/>
              <a:t>Directive de l'OMS sur le dépistage et le traitement de la syphilis chez les femmes enceintes (2017).</a:t>
            </a:r>
          </a:p>
          <a:p>
            <a:pPr>
              <a:buClr>
                <a:srgbClr val="58C3EB"/>
              </a:buClr>
            </a:pPr>
            <a:r>
              <a:rPr lang="fr-FR" sz="1800" noProof="0" dirty="0"/>
              <a:t>Lignes directrices de l'OMS pour le traitement du virus de l'herpès simplex génital (2016).</a:t>
            </a:r>
          </a:p>
          <a:p>
            <a:pPr>
              <a:buClr>
                <a:srgbClr val="58C3EB"/>
              </a:buClr>
            </a:pPr>
            <a:r>
              <a:rPr lang="fr-FR" sz="1800" noProof="0" dirty="0"/>
              <a:t>Directives de l'OMS pour le traitement de Chlamydia trachomatis (2016).</a:t>
            </a:r>
          </a:p>
          <a:p>
            <a:pPr>
              <a:buClr>
                <a:srgbClr val="58C3EB"/>
              </a:buClr>
            </a:pPr>
            <a:r>
              <a:rPr lang="fr-FR" sz="1800" noProof="0" dirty="0"/>
              <a:t>Directives de l'OMS pour le traitement de Neisseria gonorrhoeae (2016).</a:t>
            </a:r>
          </a:p>
          <a:p>
            <a:pPr>
              <a:buClr>
                <a:srgbClr val="58C3EB"/>
              </a:buClr>
            </a:pPr>
            <a:r>
              <a:rPr lang="fr-FR" sz="1800" noProof="0" dirty="0"/>
              <a:t>Lignes directrices sur le dépistage des hépatites B et C (2016).</a:t>
            </a:r>
          </a:p>
          <a:p>
            <a:pPr>
              <a:buClr>
                <a:srgbClr val="58C3EB"/>
              </a:buClr>
            </a:pPr>
            <a:r>
              <a:rPr lang="fr-FR" sz="1800" noProof="0" dirty="0"/>
              <a:t>Lignes directrices pour la prévention, la prise en charge et le traitement des personnes atteintes d'une infection chronique par l'hépatite B (2015).</a:t>
            </a:r>
          </a:p>
          <a:p>
            <a:pPr>
              <a:buClr>
                <a:srgbClr val="58C3EB"/>
              </a:buClr>
            </a:pPr>
            <a:r>
              <a:rPr lang="fr-FR" sz="1800" noProof="0" dirty="0"/>
              <a:t>Lignes directrices pour le dépistage, la prise en charge et le traitement des personnes atteintes d'une hépatite C chronique : version actualisée (2016).</a:t>
            </a:r>
          </a:p>
          <a:p>
            <a:pPr>
              <a:buClr>
                <a:srgbClr val="58C3EB"/>
              </a:buClr>
            </a:pPr>
            <a:r>
              <a:rPr lang="fr-FR" sz="1800" noProof="0" dirty="0"/>
              <a:t>Stratégies et méthodes de laboratoire pour renforcer la surveillance des infections sexuellement transmissibles (OMS, 2012). </a:t>
            </a:r>
          </a:p>
          <a:p>
            <a:pPr>
              <a:buClr>
                <a:srgbClr val="58C3EB"/>
              </a:buClr>
            </a:pPr>
            <a:r>
              <a:rPr lang="fr-FR" sz="1800" noProof="0" dirty="0"/>
              <a:t>Diagnostic en laboratoire des infections sexuellement transmissibles, y compris le virus de l'immunodéficience humaine (OMS, 2013).</a:t>
            </a:r>
          </a:p>
          <a:p>
            <a:endParaRPr lang="fr-FR" b="1" i="1" noProof="0" dirty="0">
              <a:solidFill>
                <a:srgbClr val="0070C0"/>
              </a:solidFill>
            </a:endParaRPr>
          </a:p>
        </p:txBody>
      </p:sp>
    </p:spTree>
    <p:extLst>
      <p:ext uri="{BB962C8B-B14F-4D97-AF65-F5344CB8AC3E}">
        <p14:creationId xmlns:p14="http://schemas.microsoft.com/office/powerpoint/2010/main" val="1020798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10307" y="2875621"/>
            <a:ext cx="3040901" cy="1106759"/>
          </a:xfrm>
        </p:spPr>
        <p:txBody>
          <a:bodyPr/>
          <a:lstStyle/>
          <a:p>
            <a:pPr algn="ctr"/>
            <a:r>
              <a:rPr lang="fr-FR" sz="2400" noProof="0" dirty="0"/>
              <a:t>LIGNES DIRECTRICES DE L’OMS 2/2</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3305060" y="261179"/>
            <a:ext cx="8539200" cy="6335642"/>
          </a:xfrm>
        </p:spPr>
        <p:txBody>
          <a:bodyPr/>
          <a:lstStyle/>
          <a:p>
            <a:pPr marL="0" indent="0">
              <a:buNone/>
            </a:pPr>
            <a:r>
              <a:rPr lang="fr-FR" sz="2400" b="1" noProof="0" dirty="0">
                <a:solidFill>
                  <a:srgbClr val="58C3EB"/>
                </a:solidFill>
                <a:latin typeface="Arial Black" panose="020B0A04020102020204" pitchFamily="34" charset="0"/>
              </a:rPr>
              <a:t>Lignes directrices sur le développement de politiques et de stratégies de santé publique </a:t>
            </a:r>
          </a:p>
          <a:p>
            <a:pPr>
              <a:buClr>
                <a:srgbClr val="58C3EB"/>
              </a:buClr>
            </a:pPr>
            <a:r>
              <a:rPr lang="fr-FR" sz="1900" noProof="0" dirty="0"/>
              <a:t>Directives consolidées sur la prévention, le diagnostic, le traitement et les soins du VIH pour les populations clés : version actualisée (2016).</a:t>
            </a:r>
          </a:p>
          <a:p>
            <a:pPr>
              <a:buClr>
                <a:srgbClr val="58C3EB"/>
              </a:buClr>
            </a:pPr>
            <a:r>
              <a:rPr lang="fr-FR" sz="1900" noProof="0" dirty="0"/>
              <a:t>Prévention et traitement du VIH et des autres infections sexuellement transmissibles chez les hommes ayant des rapports sexuels avec des hommes et les personnes transgenres : recommandations pour une approche de santé publique (2011).</a:t>
            </a:r>
          </a:p>
          <a:p>
            <a:pPr>
              <a:buClr>
                <a:srgbClr val="58C3EB"/>
              </a:buClr>
            </a:pPr>
            <a:r>
              <a:rPr lang="fr-FR" sz="1900" noProof="0" dirty="0"/>
              <a:t>Prévention et traitement du VIH et des autres infections sexuellement transmissibles pour les travailleurs du sexe dans les pays à revenu faible et intermédiaire : recommandations pour une approche de santé publique (2012).</a:t>
            </a:r>
          </a:p>
          <a:p>
            <a:pPr>
              <a:buClr>
                <a:srgbClr val="58C3EB"/>
              </a:buClr>
            </a:pPr>
            <a:r>
              <a:rPr lang="fr-FR" sz="1900" noProof="0" dirty="0"/>
              <a:t>Directives consolidées sur la santé et les droits sexuels et reproductifs des femmes vivant avec le VIH (2017).</a:t>
            </a:r>
          </a:p>
          <a:p>
            <a:pPr>
              <a:buClr>
                <a:srgbClr val="58C3EB"/>
              </a:buClr>
            </a:pPr>
            <a:r>
              <a:rPr lang="fr-FR" sz="1900" noProof="0" dirty="0"/>
              <a:t>Lutte globale contre le cancer du col de l'utérus : guide des pratiques essentielles, 2</a:t>
            </a:r>
            <a:r>
              <a:rPr lang="fr-FR" sz="1900" baseline="30000" noProof="0" dirty="0"/>
              <a:t>nd </a:t>
            </a:r>
            <a:r>
              <a:rPr lang="fr-FR" sz="1900" noProof="0" dirty="0"/>
              <a:t>édition (2014).</a:t>
            </a:r>
          </a:p>
          <a:p>
            <a:pPr>
              <a:buClr>
                <a:srgbClr val="58C3EB"/>
              </a:buClr>
            </a:pPr>
            <a:r>
              <a:rPr lang="fr-FR" sz="1900" noProof="0" dirty="0"/>
              <a:t>Répondre aux enfants et aux adolescents qui ont été victimes d'abus sexuels (2017).</a:t>
            </a:r>
          </a:p>
          <a:p>
            <a:pPr>
              <a:buClr>
                <a:srgbClr val="58C3EB"/>
              </a:buClr>
            </a:pPr>
            <a:r>
              <a:rPr lang="fr-FR" sz="1900" noProof="0" dirty="0"/>
              <a:t>Communication brève sur la sexualité : recommandations pour une approche de santé publique (2015).</a:t>
            </a:r>
          </a:p>
        </p:txBody>
      </p:sp>
    </p:spTree>
    <p:extLst>
      <p:ext uri="{BB962C8B-B14F-4D97-AF65-F5344CB8AC3E}">
        <p14:creationId xmlns:p14="http://schemas.microsoft.com/office/powerpoint/2010/main" val="2066004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p:nvPr>
        </p:nvSpPr>
        <p:spPr>
          <a:xfrm>
            <a:off x="207246" y="2808105"/>
            <a:ext cx="3546606" cy="1241790"/>
          </a:xfrm>
        </p:spPr>
        <p:txBody>
          <a:bodyPr/>
          <a:lstStyle/>
          <a:p>
            <a:pPr algn="ctr"/>
            <a:r>
              <a:rPr lang="fr-FR" sz="2000" noProof="0" dirty="0"/>
              <a:t>LIGNES DIRECTRICES COMPLÉMENTAIRES AUX LIGNES DIRECTRICES DE L’OMS</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1"/>
          </p:nvPr>
        </p:nvSpPr>
        <p:spPr>
          <a:xfrm>
            <a:off x="3869201" y="514850"/>
            <a:ext cx="8074800" cy="5828301"/>
          </a:xfrm>
        </p:spPr>
        <p:txBody>
          <a:bodyPr/>
          <a:lstStyle/>
          <a:p>
            <a:pPr>
              <a:buClr>
                <a:srgbClr val="58C3EB"/>
              </a:buClr>
            </a:pPr>
            <a:r>
              <a:rPr lang="fr-FR" noProof="0" dirty="0"/>
              <a:t>Stratégie mondiale visant à accélérer l'élimination du cancer du col de l'utérus en tant que problème de santé publique (OMS, 2020).</a:t>
            </a:r>
          </a:p>
          <a:p>
            <a:pPr>
              <a:buClr>
                <a:srgbClr val="58C3EB"/>
              </a:buClr>
            </a:pPr>
            <a:r>
              <a:rPr lang="fr-FR" noProof="0" dirty="0"/>
              <a:t>Stratégie mondiale du secteur de la santé sur les infections sexuellement transmissibles 2016-2021 (OMS, 2016).</a:t>
            </a:r>
          </a:p>
          <a:p>
            <a:pPr>
              <a:buClr>
                <a:srgbClr val="58C3EB"/>
              </a:buClr>
            </a:pPr>
            <a:r>
              <a:rPr lang="fr-FR" noProof="0" dirty="0"/>
              <a:t>Organisation mondiale de la santé. Les vaccins contre le papillomavirus humain : Document de position de l'OMS, Dossier épidémiologique hebdomadaire, mai 2017, 92, 241-268.</a:t>
            </a:r>
          </a:p>
          <a:p>
            <a:pPr>
              <a:buClr>
                <a:srgbClr val="58C3EB"/>
              </a:buClr>
            </a:pPr>
            <a:r>
              <a:rPr lang="fr-FR" noProof="0" dirty="0"/>
              <a:t>Organisation mondiale de la santé. Vaccins contre l'hépatite B. Document de position de l'OMS. Dossier épidémiologique hebdomadaire, juillet 2017, 92, 369-392.</a:t>
            </a:r>
          </a:p>
          <a:p>
            <a:pPr>
              <a:buClr>
                <a:srgbClr val="58C3EB"/>
              </a:buClr>
            </a:pPr>
            <a:r>
              <a:rPr lang="fr-FR" noProof="0" dirty="0"/>
              <a:t>Guide pour l'introduction du vaccin anti-papillomavirus dans les programmes nationaux de vaccination. Genève : Organisation mondiale de la santé ; 2016.</a:t>
            </a:r>
          </a:p>
          <a:p>
            <a:pPr>
              <a:buClr>
                <a:srgbClr val="58C3EB"/>
              </a:buClr>
            </a:pPr>
            <a:r>
              <a:rPr lang="fr-FR" noProof="0" dirty="0"/>
              <a:t>Intensification de l'introduction du vaccin contre le VPH. Genève : Organisation mondiale de la santé ; 2016. </a:t>
            </a:r>
          </a:p>
          <a:p>
            <a:pPr>
              <a:buClr>
                <a:srgbClr val="58C3EB"/>
              </a:buClr>
            </a:pPr>
            <a:r>
              <a:rPr lang="fr-FR" noProof="0" dirty="0"/>
              <a:t>Maladies sexuellement transmissibles : directives de traitement, 2015. Atlanta, GA : Centers for Disease Control and Prevention ; 2015. </a:t>
            </a:r>
          </a:p>
        </p:txBody>
      </p:sp>
    </p:spTree>
    <p:extLst>
      <p:ext uri="{BB962C8B-B14F-4D97-AF65-F5344CB8AC3E}">
        <p14:creationId xmlns:p14="http://schemas.microsoft.com/office/powerpoint/2010/main" val="531130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p:nvPr>
        </p:nvSpPr>
        <p:spPr>
          <a:xfrm>
            <a:off x="308471" y="2071171"/>
            <a:ext cx="4159355" cy="2715658"/>
          </a:xfrm>
        </p:spPr>
        <p:txBody>
          <a:bodyPr/>
          <a:lstStyle/>
          <a:p>
            <a:pPr algn="ctr"/>
            <a:r>
              <a:rPr lang="fr-FR" sz="2400" noProof="0" dirty="0">
                <a:latin typeface="Arial Black" panose="020B0A04020102020204" pitchFamily="34" charset="0"/>
              </a:rPr>
              <a:t>MESURES SPÉCIFIQUES POUR LA PRESTATION DE SERVICES DANS LE CONTEXTE HUMANITAIRE, Y COMPRIS COVID-19</a:t>
            </a:r>
            <a:br>
              <a:rPr lang="fr-FR" sz="2400" noProof="0" dirty="0">
                <a:latin typeface="Arial Black" panose="020B0A04020102020204" pitchFamily="34" charset="0"/>
              </a:rPr>
            </a:br>
            <a:r>
              <a:rPr lang="fr-FR" sz="2400" noProof="0" dirty="0">
                <a:latin typeface="Arial Black" panose="020B0A04020102020204" pitchFamily="34" charset="0"/>
              </a:rPr>
              <a:t> 1/2</a:t>
            </a:r>
            <a:br>
              <a:rPr lang="fr-FR" sz="3200" noProof="0" dirty="0">
                <a:solidFill>
                  <a:prstClr val="white"/>
                </a:solidFill>
                <a:latin typeface="Arial Black" panose="020B0A04020102020204" pitchFamily="34" charset="0"/>
                <a:ea typeface="Calibri" panose="020F0502020204030204" pitchFamily="34" charset="0"/>
                <a:cs typeface="Arial" panose="020B0604020202020204" pitchFamily="34" charset="0"/>
              </a:rPr>
            </a:br>
            <a:endParaRPr lang="fr-FR" sz="3200" noProof="0" dirty="0">
              <a:latin typeface="Arial Black" panose="020B0A04020102020204" pitchFamily="34" charset="0"/>
            </a:endParaRPr>
          </a:p>
        </p:txBody>
      </p:sp>
      <p:sp>
        <p:nvSpPr>
          <p:cNvPr id="6" name="ZoneTexte 5">
            <a:extLst>
              <a:ext uri="{FF2B5EF4-FFF2-40B4-BE49-F238E27FC236}">
                <a16:creationId xmlns:a16="http://schemas.microsoft.com/office/drawing/2014/main" id="{FD7A0FA2-4A50-7F48-8A4A-D057D6533036}"/>
              </a:ext>
            </a:extLst>
          </p:cNvPr>
          <p:cNvSpPr txBox="1"/>
          <p:nvPr/>
        </p:nvSpPr>
        <p:spPr>
          <a:xfrm>
            <a:off x="4576115" y="920621"/>
            <a:ext cx="7428537" cy="5016758"/>
          </a:xfrm>
          <a:prstGeom prst="rect">
            <a:avLst/>
          </a:prstGeom>
          <a:noFill/>
        </p:spPr>
        <p:txBody>
          <a:bodyPr wrap="square">
            <a:spAutoFit/>
          </a:bodyPr>
          <a:lstStyle>
            <a:defPPr>
              <a:defRPr lang="en-US"/>
            </a:defPPr>
            <a:lvl1pPr marL="342900" indent="-342900">
              <a:buFont typeface="Arial" panose="020B0604020202020204" pitchFamily="34" charset="0"/>
              <a:buChar char="•"/>
              <a:defRPr sz="2400"/>
            </a:lvl1pPr>
          </a:lstStyle>
          <a:p>
            <a:pPr>
              <a:spcAft>
                <a:spcPts val="600"/>
              </a:spcAft>
            </a:pPr>
            <a:r>
              <a:rPr lang="gsw-FR" sz="2000" dirty="0">
                <a:latin typeface="Arial" panose="020B0604020202020204" pitchFamily="34" charset="0"/>
                <a:cs typeface="Arial" panose="020B0604020202020204" pitchFamily="34" charset="0"/>
              </a:rPr>
              <a:t>Veillez à ce que les adolescents soient parties prenantes pour informer leurs pairs sur le lieu et la manière d'accéder au dépistage et aux soins du VIH et autres IST, par le biais des médias de masse et des médias numériques.</a:t>
            </a:r>
          </a:p>
          <a:p>
            <a:pPr>
              <a:spcAft>
                <a:spcPts val="600"/>
              </a:spcAft>
            </a:pPr>
            <a:r>
              <a:rPr lang="gsw-FR" sz="2000" dirty="0">
                <a:solidFill>
                  <a:srgbClr val="FF0000"/>
                </a:solidFill>
                <a:latin typeface="Arial" panose="020B0604020202020204" pitchFamily="34" charset="0"/>
                <a:cs typeface="Arial" panose="020B0604020202020204" pitchFamily="34" charset="0"/>
              </a:rPr>
              <a:t>Dans les établissements de santé, veillez à ce que les diagnostics et les médicaments relatifs au VIH et aux IST soient disponibles et que la prise en charge se fasse de manière discrète et confidentielle.</a:t>
            </a:r>
          </a:p>
          <a:p>
            <a:pPr>
              <a:spcAft>
                <a:spcPts val="600"/>
              </a:spcAft>
            </a:pPr>
            <a:r>
              <a:rPr lang="gsw-FR" sz="2000" dirty="0">
                <a:latin typeface="Arial" panose="020B0604020202020204" pitchFamily="34" charset="0"/>
                <a:cs typeface="Arial" panose="020B0604020202020204" pitchFamily="34" charset="0"/>
              </a:rPr>
              <a:t>Assurer la disponibilité des préservatifs et promouvoir leur utilisation.</a:t>
            </a:r>
          </a:p>
          <a:p>
            <a:pPr>
              <a:spcAft>
                <a:spcPts val="600"/>
              </a:spcAft>
            </a:pPr>
            <a:r>
              <a:rPr lang="gsw-FR" sz="2000" dirty="0">
                <a:solidFill>
                  <a:srgbClr val="FF0000"/>
                </a:solidFill>
                <a:latin typeface="Arial" panose="020B0604020202020204" pitchFamily="34" charset="0"/>
                <a:cs typeface="Arial" panose="020B0604020202020204" pitchFamily="34" charset="0"/>
              </a:rPr>
              <a:t>Envisagez de renoncer aux restrictions telles que l'âge, l'état civil ou le consentement parental/du conjoint, et de fournir des services gratuitement.</a:t>
            </a:r>
          </a:p>
          <a:p>
            <a:pPr>
              <a:spcAft>
                <a:spcPts val="600"/>
              </a:spcAft>
            </a:pPr>
            <a:r>
              <a:rPr lang="gsw-FR" sz="2000" dirty="0">
                <a:latin typeface="Arial" panose="020B0604020202020204" pitchFamily="34" charset="0"/>
                <a:cs typeface="Arial" panose="020B0604020202020204" pitchFamily="34" charset="0"/>
              </a:rPr>
              <a:t>Dans le contexte de la Covid-19, l’usage de l’auto-test pour le dépistage du VIH est conseillé.</a:t>
            </a:r>
            <a:endParaRPr lang="gsw-FR" sz="20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856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D7A0FA2-4A50-7F48-8A4A-D057D6533036}"/>
              </a:ext>
            </a:extLst>
          </p:cNvPr>
          <p:cNvSpPr txBox="1"/>
          <p:nvPr/>
        </p:nvSpPr>
        <p:spPr>
          <a:xfrm>
            <a:off x="4397465" y="278476"/>
            <a:ext cx="7469529" cy="6863417"/>
          </a:xfrm>
          <a:prstGeom prst="rect">
            <a:avLst/>
          </a:prstGeom>
          <a:noFill/>
        </p:spPr>
        <p:txBody>
          <a:bodyPr wrap="square">
            <a:spAutoFit/>
          </a:bodyPr>
          <a:lstStyle/>
          <a:p>
            <a:pPr marL="342900" indent="-342900">
              <a:spcAft>
                <a:spcPts val="1200"/>
              </a:spcAft>
              <a:buFont typeface="Arial" panose="020B0604020202020204" pitchFamily="34" charset="0"/>
              <a:buChar char="•"/>
            </a:pPr>
            <a:r>
              <a:rPr lang="fr-FR" sz="2000" dirty="0">
                <a:latin typeface="Arial" panose="020B0604020202020204" pitchFamily="34" charset="0"/>
                <a:cs typeface="Arial" panose="020B0604020202020204" pitchFamily="34" charset="0"/>
              </a:rPr>
              <a:t>Donnez la priorité au dépistage du VIH et des autres IST pour les adolescents qui présentent un risque d'infection plus élevé et ceux qui présentent des conditions définies (exemple les personnes atteintes de tuberculose).</a:t>
            </a:r>
          </a:p>
          <a:p>
            <a:pPr marL="342900" indent="-342900">
              <a:spcAft>
                <a:spcPts val="1200"/>
              </a:spcAft>
              <a:buFont typeface="Arial" panose="020B0604020202020204" pitchFamily="34" charset="0"/>
              <a:buChar char="•"/>
            </a:pPr>
            <a:r>
              <a:rPr lang="fr-FR" sz="2000" dirty="0">
                <a:solidFill>
                  <a:srgbClr val="FF0000"/>
                </a:solidFill>
                <a:latin typeface="Arial" panose="020B0604020202020204" pitchFamily="34" charset="0"/>
                <a:cs typeface="Arial" panose="020B0604020202020204" pitchFamily="34" charset="0"/>
              </a:rPr>
              <a:t>Encouragez les adolescents qui se présentent pour un dépistage et des soins à recommander leurs partenaires sexuels, et/ou offrez-leur la possibilité de dispenser eux-mêmes un traitement aux partenaires.</a:t>
            </a:r>
          </a:p>
          <a:p>
            <a:pPr marL="342900" indent="-342900">
              <a:spcAft>
                <a:spcPts val="1200"/>
              </a:spcAft>
              <a:buFont typeface="Arial" panose="020B0604020202020204" pitchFamily="34" charset="0"/>
              <a:buChar char="•"/>
            </a:pPr>
            <a:r>
              <a:rPr lang="fr-FR" sz="2000" dirty="0">
                <a:latin typeface="Arial" panose="020B0604020202020204" pitchFamily="34" charset="0"/>
                <a:cs typeface="Arial" panose="020B0604020202020204" pitchFamily="34" charset="0"/>
              </a:rPr>
              <a:t>Dans la mesure du possible, proposez des tests de dépistage du VIH et des autres IST à domicile, ainsi que des informations sur l'auto-prélèvement approprié et sur l'endroit où envoyer les échantillons. Établir des procédures claires pour les tests ultérieurs.</a:t>
            </a:r>
          </a:p>
          <a:p>
            <a:pPr marL="342900" indent="-342900">
              <a:spcAft>
                <a:spcPts val="1200"/>
              </a:spcAft>
              <a:buFont typeface="Arial" panose="020B0604020202020204" pitchFamily="34" charset="0"/>
              <a:buChar char="•"/>
            </a:pPr>
            <a:r>
              <a:rPr lang="fr-FR" sz="2000" dirty="0">
                <a:solidFill>
                  <a:srgbClr val="FF0000"/>
                </a:solidFill>
                <a:latin typeface="Arial" panose="020B0604020202020204" pitchFamily="34" charset="0"/>
                <a:cs typeface="Arial" panose="020B0604020202020204" pitchFamily="34" charset="0"/>
              </a:rPr>
              <a:t>Dans la mesure du possible, utilisez les plateformes numériques et les stratégies de santé mobile (pour minimiser les visites dans les cliniques) pour fournir aux adolescents les résultats des tests, les traitements et les messages de prévention, tout en garantissant le respect de la vie privée et la confidentialité.</a:t>
            </a:r>
          </a:p>
          <a:p>
            <a:pPr marL="342900" indent="-342900">
              <a:buFont typeface="Arial" panose="020B0604020202020204" pitchFamily="34" charset="0"/>
              <a:buChar char="•"/>
            </a:pPr>
            <a:endParaRPr lang="fr-FR" sz="2000" dirty="0">
              <a:solidFill>
                <a:srgbClr val="0070C0"/>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DE55729-05A0-6C47-B093-E6B4670CABC2}"/>
              </a:ext>
            </a:extLst>
          </p:cNvPr>
          <p:cNvSpPr>
            <a:spLocks noGrp="1"/>
          </p:cNvSpPr>
          <p:nvPr>
            <p:ph type="title"/>
          </p:nvPr>
        </p:nvSpPr>
        <p:spPr>
          <a:xfrm>
            <a:off x="240782" y="1334607"/>
            <a:ext cx="4006363" cy="3457311"/>
          </a:xfrm>
        </p:spPr>
        <p:txBody>
          <a:bodyPr/>
          <a:lstStyle/>
          <a:p>
            <a:pPr algn="ctr"/>
            <a:r>
              <a:rPr lang="fr-FR" sz="2400" noProof="0" dirty="0">
                <a:latin typeface="Arial Black" panose="020B0A04020102020204" pitchFamily="34" charset="0"/>
              </a:rPr>
              <a:t>MESURES SPÉCIFIQUES POUR LA PRESTATION DE SERVICES DANS LE CONTEXTE HUMANITAIRE, Y COMPRIS COVID-19</a:t>
            </a:r>
            <a:br>
              <a:rPr lang="fr-FR" sz="2400" noProof="0" dirty="0">
                <a:latin typeface="Arial Black" panose="020B0A04020102020204" pitchFamily="34" charset="0"/>
              </a:rPr>
            </a:br>
            <a:r>
              <a:rPr lang="fr-FR" sz="2400" noProof="0" dirty="0">
                <a:latin typeface="Arial Black" panose="020B0A04020102020204" pitchFamily="34" charset="0"/>
              </a:rPr>
              <a:t> 2/2</a:t>
            </a:r>
            <a:br>
              <a:rPr lang="fr-FR" sz="2400" noProof="0" dirty="0">
                <a:solidFill>
                  <a:prstClr val="white"/>
                </a:solidFill>
                <a:latin typeface="Arial Black" panose="020B0A04020102020204" pitchFamily="34" charset="0"/>
                <a:ea typeface="Calibri" panose="020F0502020204030204" pitchFamily="34" charset="0"/>
                <a:cs typeface="Arial" panose="020B0604020202020204" pitchFamily="34" charset="0"/>
              </a:rPr>
            </a:br>
            <a:endParaRPr lang="fr-FR" sz="2400" noProof="0" dirty="0">
              <a:latin typeface="Arial Black" panose="020B0A04020102020204" pitchFamily="34" charset="0"/>
            </a:endParaRPr>
          </a:p>
        </p:txBody>
      </p:sp>
    </p:spTree>
    <p:extLst>
      <p:ext uri="{BB962C8B-B14F-4D97-AF65-F5344CB8AC3E}">
        <p14:creationId xmlns:p14="http://schemas.microsoft.com/office/powerpoint/2010/main" val="2375383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Mission Humanitaire Rémunérée : volontariat international réglementé (VSI,  SVE, etc.) 2021, 2022">
            <a:extLst>
              <a:ext uri="{FF2B5EF4-FFF2-40B4-BE49-F238E27FC236}">
                <a16:creationId xmlns:a16="http://schemas.microsoft.com/office/drawing/2014/main" id="{8CD5A201-60D5-654A-85D8-9C4A9FA8ACA5}"/>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60999" y="416575"/>
            <a:ext cx="1540768" cy="112097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FD7A0FA2-4A50-7F48-8A4A-D057D6533036}"/>
              </a:ext>
            </a:extLst>
          </p:cNvPr>
          <p:cNvSpPr txBox="1"/>
          <p:nvPr/>
        </p:nvSpPr>
        <p:spPr>
          <a:xfrm>
            <a:off x="3859078" y="416575"/>
            <a:ext cx="7904136" cy="1200329"/>
          </a:xfrm>
          <a:prstGeom prst="rect">
            <a:avLst/>
          </a:prstGeom>
          <a:noFill/>
        </p:spPr>
        <p:txBody>
          <a:bodyPr wrap="square">
            <a:spAutoFit/>
          </a:bodyPr>
          <a:lstStyle/>
          <a:p>
            <a:r>
              <a:rPr lang="fr-FR" b="1" dirty="0"/>
              <a:t>Menez</a:t>
            </a:r>
            <a:r>
              <a:rPr lang="en-US" b="1" dirty="0"/>
              <a:t> des campagnes de rattrapage pour le dépistage du VIH et des autres IST.</a:t>
            </a:r>
          </a:p>
          <a:p>
            <a:r>
              <a:rPr lang="en-US" b="1" dirty="0">
                <a:solidFill>
                  <a:srgbClr val="FF0000"/>
                </a:solidFill>
              </a:rPr>
              <a:t>Dans la mesure du possible, promouvoir l'institutionnalisation des bonnes pratiques en matière d'amélioration de l'accessibilité et de la qualité qui ont été mises en place pendant la période de fermetures et de perturbations.</a:t>
            </a:r>
          </a:p>
        </p:txBody>
      </p:sp>
      <p:sp>
        <p:nvSpPr>
          <p:cNvPr id="7" name="Title 1">
            <a:extLst>
              <a:ext uri="{FF2B5EF4-FFF2-40B4-BE49-F238E27FC236}">
                <a16:creationId xmlns:a16="http://schemas.microsoft.com/office/drawing/2014/main" id="{BDE55729-05A0-6C47-B093-E6B4670CABC2}"/>
              </a:ext>
            </a:extLst>
          </p:cNvPr>
          <p:cNvSpPr>
            <a:spLocks noGrp="1"/>
          </p:cNvSpPr>
          <p:nvPr>
            <p:ph type="title"/>
          </p:nvPr>
        </p:nvSpPr>
        <p:spPr>
          <a:xfrm>
            <a:off x="547189" y="1866080"/>
            <a:ext cx="3584177" cy="1821720"/>
          </a:xfrm>
        </p:spPr>
        <p:txBody>
          <a:bodyPr/>
          <a:lstStyle/>
          <a:p>
            <a:r>
              <a:rPr lang="fr-FR" sz="3200" noProof="0" dirty="0"/>
              <a:t>Considérations pour la reprise des services normaux dans le contexte humanitaire, y </a:t>
            </a:r>
            <a:br>
              <a:rPr lang="fr-FR" sz="3200" noProof="0" dirty="0"/>
            </a:br>
            <a:r>
              <a:rPr lang="fr-FR" sz="3200" noProof="0" dirty="0"/>
              <a:t>COVID-19</a:t>
            </a:r>
          </a:p>
        </p:txBody>
      </p:sp>
      <p:pic>
        <p:nvPicPr>
          <p:cNvPr id="5" name="Image 4">
            <a:extLst>
              <a:ext uri="{FF2B5EF4-FFF2-40B4-BE49-F238E27FC236}">
                <a16:creationId xmlns:a16="http://schemas.microsoft.com/office/drawing/2014/main" id="{73934CEE-1BEF-BA42-B087-6873AF5C6605}"/>
              </a:ext>
            </a:extLst>
          </p:cNvPr>
          <p:cNvPicPr>
            <a:picLocks noChangeAspect="1"/>
          </p:cNvPicPr>
          <p:nvPr/>
        </p:nvPicPr>
        <p:blipFill>
          <a:blip r:embed="rId5"/>
          <a:stretch>
            <a:fillRect/>
          </a:stretch>
        </p:blipFill>
        <p:spPr>
          <a:xfrm>
            <a:off x="-45721" y="-243840"/>
            <a:ext cx="12192001" cy="6858000"/>
          </a:xfrm>
          <a:prstGeom prst="rect">
            <a:avLst/>
          </a:prstGeom>
        </p:spPr>
      </p:pic>
    </p:spTree>
    <p:extLst>
      <p:ext uri="{BB962C8B-B14F-4D97-AF65-F5344CB8AC3E}">
        <p14:creationId xmlns:p14="http://schemas.microsoft.com/office/powerpoint/2010/main" val="704345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224010" y="1948628"/>
            <a:ext cx="6242104" cy="2387600"/>
          </a:xfrm>
        </p:spPr>
        <p:txBody>
          <a:bodyPr/>
          <a:lstStyle/>
          <a:p>
            <a:r>
              <a:rPr lang="fr-FR" noProof="0" dirty="0"/>
              <a:t>PERSPECTIVE RÉGIONALE</a:t>
            </a:r>
          </a:p>
        </p:txBody>
      </p:sp>
      <p:pic>
        <p:nvPicPr>
          <p:cNvPr id="5" name="Image 4">
            <a:extLst>
              <a:ext uri="{FF2B5EF4-FFF2-40B4-BE49-F238E27FC236}">
                <a16:creationId xmlns:a16="http://schemas.microsoft.com/office/drawing/2014/main" id="{C35FEA43-FF53-1E6B-9BF7-170E998DA1DF}"/>
              </a:ext>
            </a:extLst>
          </p:cNvPr>
          <p:cNvPicPr>
            <a:picLocks noChangeAspect="1"/>
          </p:cNvPicPr>
          <p:nvPr/>
        </p:nvPicPr>
        <p:blipFill>
          <a:blip r:embed="rId3"/>
          <a:stretch>
            <a:fillRect/>
          </a:stretch>
        </p:blipFill>
        <p:spPr>
          <a:xfrm>
            <a:off x="6466114" y="903514"/>
            <a:ext cx="5378852" cy="5094515"/>
          </a:xfrm>
          <a:prstGeom prst="rect">
            <a:avLst/>
          </a:prstGeom>
        </p:spPr>
      </p:pic>
      <p:sp>
        <p:nvSpPr>
          <p:cNvPr id="3" name="TextBox 2">
            <a:extLst>
              <a:ext uri="{FF2B5EF4-FFF2-40B4-BE49-F238E27FC236}">
                <a16:creationId xmlns:a16="http://schemas.microsoft.com/office/drawing/2014/main" id="{7A3AF7BA-F93C-4061-EB7F-C573DBE0E4D9}"/>
              </a:ext>
            </a:extLst>
          </p:cNvPr>
          <p:cNvSpPr txBox="1"/>
          <p:nvPr/>
        </p:nvSpPr>
        <p:spPr>
          <a:xfrm>
            <a:off x="316651" y="4604511"/>
            <a:ext cx="6094070" cy="829651"/>
          </a:xfrm>
          <a:prstGeom prst="rect">
            <a:avLst/>
          </a:prstGeom>
          <a:noFill/>
        </p:spPr>
        <p:txBody>
          <a:bodyPr wrap="square">
            <a:spAutoFit/>
          </a:bodyPr>
          <a:lstStyle/>
          <a:p>
            <a:pPr algn="ctr">
              <a:lnSpc>
                <a:spcPct val="107000"/>
              </a:lnSpc>
              <a:spcAft>
                <a:spcPts val="800"/>
              </a:spcAft>
            </a:pPr>
            <a:r>
              <a:rPr lang="fr-FR" sz="2000" b="1" dirty="0">
                <a:effectLst/>
                <a:latin typeface="Arial" panose="020B0604020202020204" pitchFamily="34" charset="0"/>
                <a:ea typeface="Calibri" panose="020F0502020204030204" pitchFamily="34" charset="0"/>
                <a:cs typeface="Arial" panose="020B0604020202020204" pitchFamily="34" charset="0"/>
              </a:rPr>
              <a:t>CONTRIBUTEUR</a:t>
            </a:r>
          </a:p>
          <a:p>
            <a:pPr marL="285750" indent="-285750" algn="ctr">
              <a:lnSpc>
                <a:spcPct val="107000"/>
              </a:lnSpc>
              <a:spcAft>
                <a:spcPts val="800"/>
              </a:spcAft>
              <a:buFont typeface="Arial" panose="020B0604020202020204" pitchFamily="34" charset="0"/>
              <a:buChar char="•"/>
            </a:pPr>
            <a:r>
              <a:rPr lang="fr-FR" sz="2000" b="1" dirty="0">
                <a:effectLst/>
                <a:latin typeface="Arial" panose="020B0604020202020204" pitchFamily="34" charset="0"/>
                <a:ea typeface="Calibri" panose="020F0502020204030204" pitchFamily="34" charset="0"/>
                <a:cs typeface="Arial" panose="020B0604020202020204" pitchFamily="34" charset="0"/>
              </a:rPr>
              <a:t>PATRICK MAKELELE</a:t>
            </a:r>
            <a:endParaRPr lang="en-GB" sz="2000" b="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55616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p:nvPr>
        </p:nvSpPr>
        <p:spPr>
          <a:xfrm>
            <a:off x="266219" y="347573"/>
            <a:ext cx="11514656" cy="409939"/>
          </a:xfrm>
        </p:spPr>
        <p:txBody>
          <a:bodyPr anchor="b"/>
          <a:lstStyle/>
          <a:p>
            <a:pPr algn="ctr"/>
            <a:r>
              <a:rPr lang="fr-FR" sz="2000" noProof="0" dirty="0">
                <a:latin typeface="Arial Black" panose="020B0A04020102020204" pitchFamily="34" charset="0"/>
              </a:rPr>
              <a:t>SITUATION MONDIALE ET RÉGIONALE : INCIDENCE ET PRÉVALENCE DES IST </a:t>
            </a:r>
            <a:r>
              <a:rPr lang="fr-FR" sz="2000" baseline="30000" noProof="0" dirty="0">
                <a:latin typeface="Arial Black" panose="020B0A04020102020204" pitchFamily="34" charset="0"/>
              </a:rPr>
              <a:t>2 </a:t>
            </a: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13"/>
          </p:nvPr>
        </p:nvSpPr>
        <p:spPr>
          <a:xfrm>
            <a:off x="1701973" y="6092105"/>
            <a:ext cx="10197296" cy="663682"/>
          </a:xfrm>
          <a:solidFill>
            <a:schemeClr val="accent2">
              <a:lumMod val="40000"/>
              <a:lumOff val="60000"/>
            </a:schemeClr>
          </a:solidFill>
        </p:spPr>
        <p:txBody>
          <a:bodyPr numCol="1"/>
          <a:lstStyle/>
          <a:p>
            <a:r>
              <a:rPr lang="fr-FR" sz="1600" b="1" noProof="0" dirty="0">
                <a:solidFill>
                  <a:prstClr val="black"/>
                </a:solidFill>
              </a:rPr>
              <a:t>En 2016, selon les estimations de l’OMS sur l’incidence de quatre IST curables (chlamydia, gonorrhée, trichomonase, syphilis), 86 millions de nouveaux cas ont été signalés dans la région Africaine.</a:t>
            </a:r>
          </a:p>
        </p:txBody>
      </p:sp>
      <p:pic>
        <p:nvPicPr>
          <p:cNvPr id="6" name="Image 5">
            <a:extLst>
              <a:ext uri="{FF2B5EF4-FFF2-40B4-BE49-F238E27FC236}">
                <a16:creationId xmlns:a16="http://schemas.microsoft.com/office/drawing/2014/main" id="{FEF22671-9EBE-DF1F-DD78-93D0B5E1DC7C}"/>
              </a:ext>
            </a:extLst>
          </p:cNvPr>
          <p:cNvPicPr>
            <a:picLocks noChangeAspect="1"/>
          </p:cNvPicPr>
          <p:nvPr/>
        </p:nvPicPr>
        <p:blipFill>
          <a:blip r:embed="rId3"/>
          <a:stretch>
            <a:fillRect/>
          </a:stretch>
        </p:blipFill>
        <p:spPr>
          <a:xfrm>
            <a:off x="3847615" y="754147"/>
            <a:ext cx="5906012" cy="5349704"/>
          </a:xfrm>
          <a:prstGeom prst="rect">
            <a:avLst/>
          </a:prstGeom>
        </p:spPr>
      </p:pic>
    </p:spTree>
    <p:extLst>
      <p:ext uri="{BB962C8B-B14F-4D97-AF65-F5344CB8AC3E}">
        <p14:creationId xmlns:p14="http://schemas.microsoft.com/office/powerpoint/2010/main" val="1526969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xfrm>
            <a:off x="153075" y="2257564"/>
            <a:ext cx="3330039" cy="2342872"/>
          </a:xfrm>
          <a:noFill/>
        </p:spPr>
        <p:txBody>
          <a:bodyPr>
            <a:noAutofit/>
          </a:bodyPr>
          <a:lstStyle/>
          <a:p>
            <a:pPr algn="ctr"/>
            <a:r>
              <a:rPr lang="fr-FR" sz="2800" noProof="0" dirty="0">
                <a:latin typeface="Arial Black" panose="020B0A04020102020204" pitchFamily="34" charset="0"/>
              </a:rPr>
              <a:t>DONNÉES RÉGIONALES ET SOUS-RÉGIONALES SUR LES IST</a:t>
            </a:r>
            <a:br>
              <a:rPr lang="fr-FR" sz="2800" noProof="0" dirty="0">
                <a:latin typeface="Arial Black" panose="020B0A04020102020204" pitchFamily="34" charset="0"/>
              </a:rPr>
            </a:br>
            <a:r>
              <a:rPr lang="fr-FR" sz="2800" noProof="0" dirty="0">
                <a:latin typeface="Arial Black" panose="020B0A04020102020204" pitchFamily="34" charset="0"/>
              </a:rPr>
              <a:t>1/2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3674163" y="506719"/>
            <a:ext cx="8222400" cy="5844563"/>
          </a:xfrm>
        </p:spPr>
        <p:txBody>
          <a:bodyPr>
            <a:normAutofit/>
          </a:bodyPr>
          <a:lstStyle/>
          <a:p>
            <a:endParaRPr lang="fr-FR" sz="2400" noProof="0" dirty="0"/>
          </a:p>
          <a:p>
            <a:pPr>
              <a:lnSpc>
                <a:spcPct val="120000"/>
              </a:lnSpc>
              <a:spcBef>
                <a:spcPts val="0"/>
              </a:spcBef>
              <a:spcAft>
                <a:spcPts val="1200"/>
              </a:spcAft>
              <a:buClr>
                <a:srgbClr val="58C3EB"/>
              </a:buClr>
            </a:pPr>
            <a:r>
              <a:rPr lang="fr-FR" b="1" noProof="0" dirty="0">
                <a:solidFill>
                  <a:prstClr val="black"/>
                </a:solidFill>
              </a:rPr>
              <a:t>Estimations de l’incidence de quatre IST guérissables </a:t>
            </a:r>
          </a:p>
          <a:p>
            <a:pPr marL="0" indent="0">
              <a:lnSpc>
                <a:spcPct val="120000"/>
              </a:lnSpc>
              <a:spcBef>
                <a:spcPts val="0"/>
              </a:spcBef>
              <a:spcAft>
                <a:spcPts val="1200"/>
              </a:spcAft>
              <a:buNone/>
            </a:pPr>
            <a:r>
              <a:rPr lang="fr-FR" noProof="0" dirty="0">
                <a:solidFill>
                  <a:prstClr val="black"/>
                </a:solidFill>
              </a:rPr>
              <a:t>Environ 50 millions d’Africaines âgées de 15 à 49 ans sont infectées chaque année par l’une des quatre principales IST curables: la chlamydia, la blennorragie, la syphilis et la trichomonase :</a:t>
            </a:r>
            <a:r>
              <a:rPr lang="fr-FR" b="1" noProof="0" dirty="0">
                <a:solidFill>
                  <a:prstClr val="black"/>
                </a:solidFill>
              </a:rPr>
              <a:t> </a:t>
            </a:r>
            <a:r>
              <a:rPr lang="fr-FR" baseline="30000" noProof="0" dirty="0"/>
              <a:t>3</a:t>
            </a:r>
          </a:p>
          <a:p>
            <a:pPr marL="0" indent="0">
              <a:lnSpc>
                <a:spcPct val="120000"/>
              </a:lnSpc>
              <a:spcBef>
                <a:spcPts val="0"/>
              </a:spcBef>
              <a:spcAft>
                <a:spcPts val="1200"/>
              </a:spcAft>
              <a:buNone/>
            </a:pPr>
            <a:endParaRPr lang="fr-FR" sz="8000" noProof="0" dirty="0"/>
          </a:p>
          <a:p>
            <a:pPr marL="0" indent="0">
              <a:lnSpc>
                <a:spcPct val="120000"/>
              </a:lnSpc>
              <a:spcBef>
                <a:spcPts val="0"/>
              </a:spcBef>
              <a:spcAft>
                <a:spcPts val="1200"/>
              </a:spcAft>
              <a:buNone/>
            </a:pPr>
            <a:endParaRPr lang="fr-FR" sz="8000" noProof="0" dirty="0"/>
          </a:p>
          <a:p>
            <a:pPr marL="0" indent="0">
              <a:lnSpc>
                <a:spcPct val="120000"/>
              </a:lnSpc>
              <a:spcBef>
                <a:spcPts val="0"/>
              </a:spcBef>
              <a:spcAft>
                <a:spcPts val="1200"/>
              </a:spcAft>
              <a:buNone/>
            </a:pPr>
            <a:endParaRPr lang="fr-FR" sz="8000" noProof="0" dirty="0"/>
          </a:p>
          <a:p>
            <a:pPr marL="0" indent="0">
              <a:lnSpc>
                <a:spcPct val="120000"/>
              </a:lnSpc>
              <a:spcBef>
                <a:spcPts val="0"/>
              </a:spcBef>
              <a:spcAft>
                <a:spcPts val="1200"/>
              </a:spcAft>
              <a:buNone/>
            </a:pPr>
            <a:endParaRPr lang="fr-FR" sz="8000" noProof="0" dirty="0"/>
          </a:p>
          <a:p>
            <a:pPr marL="0" indent="0">
              <a:lnSpc>
                <a:spcPct val="120000"/>
              </a:lnSpc>
              <a:spcBef>
                <a:spcPts val="0"/>
              </a:spcBef>
              <a:spcAft>
                <a:spcPts val="1200"/>
              </a:spcAft>
              <a:buNone/>
            </a:pPr>
            <a:endParaRPr lang="fr-FR" sz="8000" noProof="0" dirty="0"/>
          </a:p>
          <a:p>
            <a:pPr marL="0" lvl="0" indent="0">
              <a:buNone/>
            </a:pPr>
            <a:endParaRPr lang="fr-FR" sz="2400" noProof="0" dirty="0"/>
          </a:p>
          <a:p>
            <a:endParaRPr lang="fr-FR" sz="2400" noProof="0" dirty="0"/>
          </a:p>
        </p:txBody>
      </p:sp>
      <p:pic>
        <p:nvPicPr>
          <p:cNvPr id="5" name="Image 4">
            <a:extLst>
              <a:ext uri="{FF2B5EF4-FFF2-40B4-BE49-F238E27FC236}">
                <a16:creationId xmlns:a16="http://schemas.microsoft.com/office/drawing/2014/main" id="{B96FADD0-A1EF-D087-1CED-F7AB657D7C8D}"/>
              </a:ext>
            </a:extLst>
          </p:cNvPr>
          <p:cNvPicPr>
            <a:picLocks noChangeAspect="1"/>
          </p:cNvPicPr>
          <p:nvPr/>
        </p:nvPicPr>
        <p:blipFill>
          <a:blip r:embed="rId3"/>
          <a:stretch>
            <a:fillRect/>
          </a:stretch>
        </p:blipFill>
        <p:spPr>
          <a:xfrm>
            <a:off x="4058433" y="2730844"/>
            <a:ext cx="7348602" cy="3413343"/>
          </a:xfrm>
          <a:prstGeom prst="rect">
            <a:avLst/>
          </a:prstGeom>
        </p:spPr>
      </p:pic>
    </p:spTree>
    <p:extLst>
      <p:ext uri="{BB962C8B-B14F-4D97-AF65-F5344CB8AC3E}">
        <p14:creationId xmlns:p14="http://schemas.microsoft.com/office/powerpoint/2010/main" val="2075426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xfrm>
            <a:off x="316132" y="2248903"/>
            <a:ext cx="3584177" cy="2360194"/>
          </a:xfrm>
          <a:noFill/>
        </p:spPr>
        <p:txBody>
          <a:bodyPr>
            <a:noAutofit/>
          </a:bodyPr>
          <a:lstStyle/>
          <a:p>
            <a:pPr algn="ctr"/>
            <a:r>
              <a:rPr lang="fr-FR" sz="2800" noProof="0" dirty="0">
                <a:latin typeface="Arial Black" panose="020B0A04020102020204" pitchFamily="34" charset="0"/>
              </a:rPr>
              <a:t>DONNÉES RÉGIONALES ET SOUS-RÉGIONALES SUR LES IST</a:t>
            </a:r>
            <a:br>
              <a:rPr lang="fr-FR" sz="2800" noProof="0" dirty="0">
                <a:latin typeface="Arial Black" panose="020B0A04020102020204" pitchFamily="34" charset="0"/>
              </a:rPr>
            </a:br>
            <a:r>
              <a:rPr lang="fr-FR" sz="2800" noProof="0" dirty="0">
                <a:latin typeface="Arial Black" panose="020B0A04020102020204" pitchFamily="34" charset="0"/>
              </a:rPr>
              <a:t>2/2</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4092500" y="709397"/>
            <a:ext cx="7804800" cy="5439206"/>
          </a:xfrm>
        </p:spPr>
        <p:txBody>
          <a:bodyPr>
            <a:normAutofit fontScale="47500" lnSpcReduction="20000"/>
          </a:bodyPr>
          <a:lstStyle/>
          <a:p>
            <a:endParaRPr lang="fr-FR" sz="2400" noProof="0" dirty="0"/>
          </a:p>
          <a:p>
            <a:pPr lvl="0">
              <a:lnSpc>
                <a:spcPct val="120000"/>
              </a:lnSpc>
              <a:buClr>
                <a:srgbClr val="58C3EB"/>
              </a:buClr>
            </a:pPr>
            <a:r>
              <a:rPr lang="fr-FR" sz="5000" b="1" noProof="0" dirty="0"/>
              <a:t>Estimations de la prévalence (%) pour les hommes (M) et les femmes (F) âgés de 15 à 49 ans dans la région Afrique, 2016 </a:t>
            </a:r>
            <a:r>
              <a:rPr lang="fr-FR" sz="5000" b="1" baseline="30000" noProof="0" dirty="0"/>
              <a:t>4</a:t>
            </a:r>
            <a:endParaRPr lang="fr-FR" sz="6600" noProof="0" dirty="0"/>
          </a:p>
          <a:p>
            <a:pPr marL="514350" lvl="0" indent="-514350">
              <a:lnSpc>
                <a:spcPct val="120000"/>
              </a:lnSpc>
              <a:spcBef>
                <a:spcPts val="1200"/>
              </a:spcBef>
              <a:buClr>
                <a:srgbClr val="58C3EB"/>
              </a:buClr>
              <a:buFont typeface="+mj-lt"/>
              <a:buAutoNum type="romanLcPeriod"/>
            </a:pPr>
            <a:r>
              <a:rPr lang="fr-FR" sz="5000" noProof="0" dirty="0"/>
              <a:t>F: 5%; M: 4 % (</a:t>
            </a:r>
            <a:r>
              <a:rPr lang="fr-FR" sz="5000" noProof="0" dirty="0">
                <a:solidFill>
                  <a:srgbClr val="0070C0"/>
                </a:solidFill>
              </a:rPr>
              <a:t>chlamydia</a:t>
            </a:r>
            <a:r>
              <a:rPr lang="fr-FR" sz="5000" noProof="0" dirty="0"/>
              <a:t>)</a:t>
            </a:r>
          </a:p>
          <a:p>
            <a:pPr marL="514350" indent="-514350">
              <a:lnSpc>
                <a:spcPct val="120000"/>
              </a:lnSpc>
              <a:spcBef>
                <a:spcPts val="0"/>
              </a:spcBef>
              <a:buClr>
                <a:srgbClr val="58C3EB"/>
              </a:buClr>
              <a:buFont typeface="+mj-lt"/>
              <a:buAutoNum type="romanLcPeriod"/>
            </a:pPr>
            <a:r>
              <a:rPr lang="fr-FR" sz="5000" noProof="0" dirty="0"/>
              <a:t>F: 1.9%; M: 1.6 % (</a:t>
            </a:r>
            <a:r>
              <a:rPr lang="fr-FR" sz="5000" noProof="0" dirty="0">
                <a:solidFill>
                  <a:srgbClr val="0070C0"/>
                </a:solidFill>
              </a:rPr>
              <a:t>gonorrhée</a:t>
            </a:r>
            <a:r>
              <a:rPr lang="fr-FR" sz="5000" noProof="0" dirty="0"/>
              <a:t>)</a:t>
            </a:r>
            <a:endParaRPr lang="fr-FR" sz="5000" noProof="0" dirty="0">
              <a:solidFill>
                <a:srgbClr val="0070C0"/>
              </a:solidFill>
            </a:endParaRPr>
          </a:p>
          <a:p>
            <a:pPr marL="514350" indent="-514350">
              <a:lnSpc>
                <a:spcPct val="120000"/>
              </a:lnSpc>
              <a:spcBef>
                <a:spcPts val="0"/>
              </a:spcBef>
              <a:buClr>
                <a:srgbClr val="58C3EB"/>
              </a:buClr>
              <a:buFont typeface="+mj-lt"/>
              <a:buAutoNum type="romanLcPeriod"/>
            </a:pPr>
            <a:r>
              <a:rPr lang="fr-FR" sz="5000" noProof="0" dirty="0"/>
              <a:t>F: 1.58%; M: 1.58 % (</a:t>
            </a:r>
            <a:r>
              <a:rPr lang="fr-FR" sz="5000" noProof="0" dirty="0">
                <a:solidFill>
                  <a:srgbClr val="0070C0"/>
                </a:solidFill>
              </a:rPr>
              <a:t>syphilis</a:t>
            </a:r>
            <a:r>
              <a:rPr lang="fr-FR" sz="5000" noProof="0" dirty="0"/>
              <a:t>)</a:t>
            </a:r>
            <a:endParaRPr lang="fr-FR" sz="5000" noProof="0" dirty="0">
              <a:solidFill>
                <a:srgbClr val="0070C0"/>
              </a:solidFill>
            </a:endParaRPr>
          </a:p>
          <a:p>
            <a:pPr marL="514350" indent="-514350">
              <a:lnSpc>
                <a:spcPct val="120000"/>
              </a:lnSpc>
              <a:spcBef>
                <a:spcPts val="0"/>
              </a:spcBef>
              <a:buClr>
                <a:srgbClr val="58C3EB"/>
              </a:buClr>
              <a:buFont typeface="+mj-lt"/>
              <a:buAutoNum type="romanLcPeriod"/>
            </a:pPr>
            <a:r>
              <a:rPr lang="fr-FR" sz="5000" noProof="0" dirty="0"/>
              <a:t>F: 11.7%; M: 1.2 % (</a:t>
            </a:r>
            <a:r>
              <a:rPr lang="fr-FR" sz="5000" noProof="0" dirty="0">
                <a:solidFill>
                  <a:srgbClr val="0070C0"/>
                </a:solidFill>
              </a:rPr>
              <a:t>trichomonase</a:t>
            </a:r>
            <a:r>
              <a:rPr lang="fr-FR" sz="5000" noProof="0" dirty="0"/>
              <a:t>)</a:t>
            </a:r>
            <a:endParaRPr lang="fr-FR" sz="5000" b="1" noProof="0" dirty="0">
              <a:solidFill>
                <a:srgbClr val="0070C0"/>
              </a:solidFill>
            </a:endParaRPr>
          </a:p>
          <a:p>
            <a:pPr>
              <a:lnSpc>
                <a:spcPct val="120000"/>
              </a:lnSpc>
            </a:pPr>
            <a:endParaRPr lang="fr-FR" sz="5000" noProof="0" dirty="0"/>
          </a:p>
          <a:p>
            <a:pPr>
              <a:lnSpc>
                <a:spcPct val="120000"/>
              </a:lnSpc>
              <a:buClr>
                <a:srgbClr val="58C3EB"/>
              </a:buClr>
            </a:pPr>
            <a:r>
              <a:rPr lang="fr-FR" sz="5000" noProof="0" dirty="0"/>
              <a:t>Selon les estimations de 2019, la couverture vaccinale contre le papilloma virus humain (PVH) était de 31 % dans la région </a:t>
            </a:r>
            <a:r>
              <a:rPr lang="fr-FR" sz="5000" b="1" noProof="0" dirty="0">
                <a:solidFill>
                  <a:srgbClr val="08149A"/>
                </a:solidFill>
              </a:rPr>
              <a:t>AFRO </a:t>
            </a:r>
            <a:r>
              <a:rPr lang="fr-FR" sz="5000" noProof="0" dirty="0"/>
              <a:t>pour la première dose et de 19 % pour la dernière dose. </a:t>
            </a:r>
            <a:r>
              <a:rPr lang="fr-FR" sz="5000" baseline="30000" noProof="0" dirty="0"/>
              <a:t>5</a:t>
            </a:r>
            <a:endParaRPr lang="fr-FR" sz="2400" baseline="30000" noProof="0" dirty="0"/>
          </a:p>
          <a:p>
            <a:endParaRPr lang="fr-FR" sz="2400" noProof="0" dirty="0"/>
          </a:p>
        </p:txBody>
      </p:sp>
    </p:spTree>
    <p:extLst>
      <p:ext uri="{BB962C8B-B14F-4D97-AF65-F5344CB8AC3E}">
        <p14:creationId xmlns:p14="http://schemas.microsoft.com/office/powerpoint/2010/main" val="3280048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7D90C0A5-A684-5645-8E93-0DEA08F3B27C}"/>
              </a:ext>
            </a:extLst>
          </p:cNvPr>
          <p:cNvSpPr>
            <a:spLocks noGrp="1"/>
          </p:cNvSpPr>
          <p:nvPr>
            <p:ph type="subTitle" idx="1"/>
          </p:nvPr>
        </p:nvSpPr>
        <p:spPr>
          <a:xfrm>
            <a:off x="337457" y="1773238"/>
            <a:ext cx="11342915" cy="4257448"/>
          </a:xfrm>
        </p:spPr>
        <p:txBody>
          <a:bodyPr/>
          <a:lstStyle/>
          <a:p>
            <a:pPr algn="l">
              <a:spcAft>
                <a:spcPts val="1200"/>
              </a:spcAft>
            </a:pPr>
            <a:r>
              <a:rPr lang="fr-FR" sz="2000" b="0" noProof="0" dirty="0"/>
              <a:t>A la fin de ce module, les participants seront capables de :</a:t>
            </a:r>
          </a:p>
          <a:p>
            <a:pPr marL="342900" indent="-342900" algn="l">
              <a:buFont typeface="Arial" panose="020B0604020202020204" pitchFamily="34" charset="0"/>
              <a:buChar char="•"/>
            </a:pPr>
            <a:r>
              <a:rPr lang="fr-FR" sz="2000" b="0" noProof="0" dirty="0"/>
              <a:t>définir les concepts de base sur les infections sexuellement transmissibles </a:t>
            </a:r>
          </a:p>
          <a:p>
            <a:pPr marL="342900" indent="-342900" algn="l">
              <a:buFont typeface="Arial" panose="020B0604020202020204" pitchFamily="34" charset="0"/>
              <a:buChar char="•"/>
            </a:pPr>
            <a:r>
              <a:rPr lang="fr-FR" sz="2000" b="0" noProof="0" dirty="0"/>
              <a:t>connaître et comprendre les causes et les conséquences des infections sexuellement transmissibles chez les adolescents </a:t>
            </a:r>
          </a:p>
          <a:p>
            <a:pPr marL="342900" indent="-342900" algn="l">
              <a:buFont typeface="Arial" panose="020B0604020202020204" pitchFamily="34" charset="0"/>
              <a:buChar char="•"/>
            </a:pPr>
            <a:r>
              <a:rPr lang="fr-FR" sz="2000" b="0" noProof="0" dirty="0"/>
              <a:t>mobiliser les connaissances pour mettre en place des interventions efficaces dans les situations d’urgence</a:t>
            </a:r>
          </a:p>
          <a:p>
            <a:pPr marL="342900" indent="-342900" algn="l">
              <a:buFont typeface="Arial" panose="020B0604020202020204" pitchFamily="34" charset="0"/>
              <a:buChar char="•"/>
            </a:pPr>
            <a:r>
              <a:rPr lang="fr-FR" sz="2000" b="0" noProof="0" dirty="0"/>
              <a:t>offrir les services de protection contre les infections sexuellement transmissibles en fonction des orientations programmatiques de l’OMS</a:t>
            </a:r>
          </a:p>
          <a:p>
            <a:pPr marL="342900" indent="-342900" algn="l">
              <a:buFont typeface="Arial" panose="020B0604020202020204" pitchFamily="34" charset="0"/>
              <a:buChar char="•"/>
            </a:pPr>
            <a:r>
              <a:rPr lang="fr-FR" sz="2000" b="0" noProof="0" dirty="0"/>
              <a:t>mettre en application les bonnes pratiques en matière de protection contre les infections sexuellement transmissibles </a:t>
            </a:r>
          </a:p>
          <a:p>
            <a:pPr lvl="1" algn="l"/>
            <a:endParaRPr lang="fr-FR" sz="2400" noProof="0" dirty="0"/>
          </a:p>
          <a:p>
            <a:pPr lvl="1" algn="l"/>
            <a:endParaRPr lang="fr-FR" sz="2400" noProof="0" dirty="0"/>
          </a:p>
          <a:p>
            <a:pPr lvl="1" algn="l"/>
            <a:endParaRPr lang="fr-FR" sz="2400" noProof="0" dirty="0"/>
          </a:p>
          <a:p>
            <a:pPr lvl="1" algn="l"/>
            <a:endParaRPr lang="fr-FR" sz="2400" noProof="0" dirty="0"/>
          </a:p>
          <a:p>
            <a:pPr marL="457200" lvl="1" indent="0" algn="l">
              <a:buNone/>
            </a:pPr>
            <a:endParaRPr lang="fr-FR" sz="2400" noProof="0" dirty="0"/>
          </a:p>
        </p:txBody>
      </p:sp>
      <p:sp>
        <p:nvSpPr>
          <p:cNvPr id="3" name="Title 2">
            <a:extLst>
              <a:ext uri="{FF2B5EF4-FFF2-40B4-BE49-F238E27FC236}">
                <a16:creationId xmlns:a16="http://schemas.microsoft.com/office/drawing/2014/main" id="{54B9D498-F753-9544-9976-76B64BD78343}"/>
              </a:ext>
            </a:extLst>
          </p:cNvPr>
          <p:cNvSpPr>
            <a:spLocks noGrp="1"/>
          </p:cNvSpPr>
          <p:nvPr>
            <p:ph type="ctrTitle"/>
          </p:nvPr>
        </p:nvSpPr>
        <p:spPr>
          <a:xfrm>
            <a:off x="1524000" y="349474"/>
            <a:ext cx="9144000" cy="1011240"/>
          </a:xfrm>
        </p:spPr>
        <p:txBody>
          <a:bodyPr/>
          <a:lstStyle/>
          <a:p>
            <a:pPr algn="l"/>
            <a:r>
              <a:rPr lang="fr-FR" sz="3600" noProof="0" dirty="0"/>
              <a:t>OBJECTIFS DU MODULE</a:t>
            </a:r>
          </a:p>
        </p:txBody>
      </p:sp>
    </p:spTree>
    <p:extLst>
      <p:ext uri="{BB962C8B-B14F-4D97-AF65-F5344CB8AC3E}">
        <p14:creationId xmlns:p14="http://schemas.microsoft.com/office/powerpoint/2010/main" val="2591092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CB68F-AE51-E746-8F77-FA9C572DA504}"/>
              </a:ext>
            </a:extLst>
          </p:cNvPr>
          <p:cNvSpPr>
            <a:spLocks noGrp="1"/>
          </p:cNvSpPr>
          <p:nvPr>
            <p:ph type="title"/>
          </p:nvPr>
        </p:nvSpPr>
        <p:spPr>
          <a:xfrm>
            <a:off x="325964" y="2721311"/>
            <a:ext cx="3174320" cy="1415379"/>
          </a:xfrm>
          <a:noFill/>
        </p:spPr>
        <p:txBody>
          <a:bodyPr>
            <a:normAutofit/>
          </a:bodyPr>
          <a:lstStyle/>
          <a:p>
            <a:pPr algn="ctr"/>
            <a:r>
              <a:rPr lang="fr-FR" sz="3200" noProof="0" dirty="0">
                <a:latin typeface="Arial Black" panose="020B0A04020102020204" pitchFamily="34" charset="0"/>
              </a:rPr>
              <a:t>DONNÉES NATIONALES</a:t>
            </a:r>
            <a:br>
              <a:rPr lang="fr-FR" sz="3200" noProof="0" dirty="0">
                <a:latin typeface="Arial Black" panose="020B0A04020102020204" pitchFamily="34" charset="0"/>
              </a:rPr>
            </a:br>
            <a:r>
              <a:rPr lang="fr-FR" sz="3200" noProof="0" dirty="0">
                <a:latin typeface="Arial Black" panose="020B0A04020102020204" pitchFamily="34" charset="0"/>
              </a:rPr>
              <a:t> SUR LES IST</a:t>
            </a:r>
          </a:p>
        </p:txBody>
      </p:sp>
      <p:sp>
        <p:nvSpPr>
          <p:cNvPr id="3" name="Content Placeholder 2">
            <a:extLst>
              <a:ext uri="{FF2B5EF4-FFF2-40B4-BE49-F238E27FC236}">
                <a16:creationId xmlns:a16="http://schemas.microsoft.com/office/drawing/2014/main" id="{4463A37D-F9E8-7E43-B946-ED90088C1FA1}"/>
              </a:ext>
            </a:extLst>
          </p:cNvPr>
          <p:cNvSpPr>
            <a:spLocks noGrp="1"/>
          </p:cNvSpPr>
          <p:nvPr>
            <p:ph idx="1"/>
          </p:nvPr>
        </p:nvSpPr>
        <p:spPr>
          <a:xfrm>
            <a:off x="3889257" y="780662"/>
            <a:ext cx="7898400" cy="5296676"/>
          </a:xfrm>
        </p:spPr>
        <p:txBody>
          <a:bodyPr>
            <a:normAutofit/>
          </a:bodyPr>
          <a:lstStyle/>
          <a:p>
            <a:pPr marL="0" indent="0">
              <a:buNone/>
            </a:pPr>
            <a:endParaRPr lang="fr-FR" noProof="0" dirty="0"/>
          </a:p>
          <a:p>
            <a:pPr>
              <a:buClr>
                <a:srgbClr val="58C3EB"/>
              </a:buClr>
            </a:pPr>
            <a:r>
              <a:rPr lang="fr-FR" noProof="0" dirty="0"/>
              <a:t>En 2012-2013, une étude a révélé qu'il y avait 6 718 cas d'IST en </a:t>
            </a:r>
            <a:r>
              <a:rPr lang="fr-FR" b="1" noProof="0" dirty="0">
                <a:solidFill>
                  <a:srgbClr val="08149A"/>
                </a:solidFill>
              </a:rPr>
              <a:t>Côte d'Ivoire</a:t>
            </a:r>
            <a:r>
              <a:rPr lang="fr-FR" noProof="0" dirty="0"/>
              <a:t>, où </a:t>
            </a:r>
            <a:r>
              <a:rPr lang="fr-FR" b="1" noProof="0" dirty="0"/>
              <a:t>77,6 % </a:t>
            </a:r>
            <a:r>
              <a:rPr lang="fr-FR" noProof="0" dirty="0"/>
              <a:t>des cas concernaient des élèves de 11-15 ans. </a:t>
            </a:r>
            <a:r>
              <a:rPr lang="fr-FR" sz="2000" baseline="30000" noProof="0" dirty="0"/>
              <a:t>6</a:t>
            </a:r>
          </a:p>
          <a:p>
            <a:pPr>
              <a:buClr>
                <a:srgbClr val="58C3EB"/>
              </a:buClr>
            </a:pPr>
            <a:r>
              <a:rPr lang="fr-FR" noProof="0" dirty="0">
                <a:solidFill>
                  <a:prstClr val="black"/>
                </a:solidFill>
              </a:rPr>
              <a:t>Au Mali, le nombre de</a:t>
            </a:r>
            <a:r>
              <a:rPr lang="fr-FR" sz="2000" noProof="0" dirty="0">
                <a:solidFill>
                  <a:prstClr val="black"/>
                </a:solidFill>
              </a:rPr>
              <a:t> filles de 15-19 ans ayant eu une IST </a:t>
            </a:r>
            <a:r>
              <a:rPr lang="fr-FR" noProof="0" dirty="0">
                <a:solidFill>
                  <a:prstClr val="black"/>
                </a:solidFill>
              </a:rPr>
              <a:t>était </a:t>
            </a:r>
            <a:r>
              <a:rPr lang="fr-FR" sz="2000" noProof="0" dirty="0">
                <a:solidFill>
                  <a:prstClr val="black"/>
                </a:solidFill>
              </a:rPr>
              <a:t>de 11,1 % contre 2,9 % pour les garçons de la même tranche d’âge.</a:t>
            </a:r>
            <a:r>
              <a:rPr lang="fr-FR" b="1" baseline="30000" noProof="0" dirty="0">
                <a:solidFill>
                  <a:srgbClr val="009CDE"/>
                </a:solidFill>
              </a:rPr>
              <a:t> </a:t>
            </a:r>
            <a:r>
              <a:rPr lang="fr-FR" baseline="30000" noProof="0" dirty="0"/>
              <a:t>7</a:t>
            </a:r>
            <a:endParaRPr lang="fr-FR" noProof="0" dirty="0"/>
          </a:p>
          <a:p>
            <a:pPr>
              <a:buClr>
                <a:srgbClr val="58C3EB"/>
              </a:buClr>
            </a:pPr>
            <a:r>
              <a:rPr lang="fr-FR" noProof="0" dirty="0"/>
              <a:t>Le traitement des IST en établissement chez les adolescents montre une variation dans la proportion d'adolescents (15-19 ans) qui ont déclaré avoir reçu un traitement contre les IST allant de </a:t>
            </a:r>
            <a:r>
              <a:rPr lang="fr-FR" b="1" noProof="0" dirty="0"/>
              <a:t>13 % </a:t>
            </a:r>
            <a:r>
              <a:rPr lang="fr-FR" noProof="0" dirty="0"/>
              <a:t>au Niger à </a:t>
            </a:r>
            <a:r>
              <a:rPr lang="fr-FR" b="1" noProof="0" dirty="0"/>
              <a:t>48 % </a:t>
            </a:r>
            <a:r>
              <a:rPr lang="fr-FR" noProof="0" dirty="0"/>
              <a:t>au </a:t>
            </a:r>
            <a:r>
              <a:rPr lang="fr-FR" b="1" noProof="0" dirty="0">
                <a:solidFill>
                  <a:srgbClr val="08149A"/>
                </a:solidFill>
              </a:rPr>
              <a:t>Congo</a:t>
            </a:r>
            <a:r>
              <a:rPr lang="fr-FR" noProof="0" dirty="0"/>
              <a:t>. </a:t>
            </a:r>
            <a:r>
              <a:rPr lang="fr-FR" sz="2000" baseline="30000" noProof="0" dirty="0"/>
              <a:t>8</a:t>
            </a:r>
            <a:endParaRPr lang="fr-FR" sz="2000" noProof="0" dirty="0"/>
          </a:p>
          <a:p>
            <a:pPr>
              <a:buClr>
                <a:srgbClr val="58C3EB"/>
              </a:buClr>
            </a:pPr>
            <a:r>
              <a:rPr lang="fr-FR" noProof="0" dirty="0"/>
              <a:t>Au </a:t>
            </a:r>
            <a:r>
              <a:rPr lang="fr-FR" b="1" noProof="0" dirty="0">
                <a:solidFill>
                  <a:srgbClr val="08149A"/>
                </a:solidFill>
              </a:rPr>
              <a:t>Sénégal</a:t>
            </a:r>
            <a:r>
              <a:rPr lang="fr-FR" noProof="0" dirty="0"/>
              <a:t> </a:t>
            </a:r>
            <a:r>
              <a:rPr lang="fr-FR" b="1" noProof="0" dirty="0"/>
              <a:t>31 % </a:t>
            </a:r>
            <a:r>
              <a:rPr lang="fr-FR" noProof="0" dirty="0"/>
              <a:t>des filles sont vaccinées contre le PVH. Cette proportion était de </a:t>
            </a:r>
            <a:r>
              <a:rPr lang="fr-FR" b="1" noProof="0" dirty="0"/>
              <a:t>13 % </a:t>
            </a:r>
            <a:r>
              <a:rPr lang="fr-FR" noProof="0" dirty="0"/>
              <a:t>en </a:t>
            </a:r>
            <a:r>
              <a:rPr lang="fr-FR" b="1" noProof="0" dirty="0">
                <a:solidFill>
                  <a:srgbClr val="08149A"/>
                </a:solidFill>
              </a:rPr>
              <a:t>Côte d'Ivoire </a:t>
            </a:r>
            <a:r>
              <a:rPr lang="fr-FR" noProof="0" dirty="0"/>
              <a:t>et de </a:t>
            </a:r>
            <a:r>
              <a:rPr lang="fr-FR" b="1" noProof="0" dirty="0"/>
              <a:t>5 % </a:t>
            </a:r>
            <a:r>
              <a:rPr lang="fr-FR" noProof="0" dirty="0"/>
              <a:t>au </a:t>
            </a:r>
            <a:r>
              <a:rPr lang="fr-FR" b="1" noProof="0" dirty="0">
                <a:solidFill>
                  <a:srgbClr val="08149A"/>
                </a:solidFill>
              </a:rPr>
              <a:t>Cameroun</a:t>
            </a:r>
            <a:r>
              <a:rPr lang="fr-FR" noProof="0" dirty="0"/>
              <a:t> en 2020 ; alors que la proportion était beaucoup plus élevée en </a:t>
            </a:r>
            <a:r>
              <a:rPr lang="fr-FR" b="1" noProof="0" dirty="0">
                <a:solidFill>
                  <a:srgbClr val="08149A"/>
                </a:solidFill>
              </a:rPr>
              <a:t>Gambie</a:t>
            </a:r>
            <a:r>
              <a:rPr lang="fr-FR" noProof="0" dirty="0"/>
              <a:t>, avec plus de la moitié des filles vaccinées </a:t>
            </a:r>
            <a:r>
              <a:rPr lang="fr-FR" b="1" noProof="0" dirty="0"/>
              <a:t>(68 %)</a:t>
            </a:r>
            <a:r>
              <a:rPr lang="fr-FR" noProof="0" dirty="0"/>
              <a:t> en 2019.</a:t>
            </a:r>
            <a:r>
              <a:rPr lang="fr-FR" baseline="30000" noProof="0" dirty="0"/>
              <a:t> </a:t>
            </a:r>
            <a:r>
              <a:rPr lang="fr-FR" sz="2000" baseline="30000" noProof="0" dirty="0"/>
              <a:t>5</a:t>
            </a:r>
          </a:p>
          <a:p>
            <a:endParaRPr lang="fr-FR" sz="2000" noProof="0" dirty="0"/>
          </a:p>
        </p:txBody>
      </p:sp>
    </p:spTree>
    <p:extLst>
      <p:ext uri="{BB962C8B-B14F-4D97-AF65-F5344CB8AC3E}">
        <p14:creationId xmlns:p14="http://schemas.microsoft.com/office/powerpoint/2010/main" val="1433292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p:nvPr>
        </p:nvSpPr>
        <p:spPr>
          <a:xfrm>
            <a:off x="1427059" y="294969"/>
            <a:ext cx="9337882" cy="987180"/>
          </a:xfrm>
        </p:spPr>
        <p:txBody>
          <a:bodyPr anchor="b"/>
          <a:lstStyle/>
          <a:p>
            <a:pPr algn="ctr">
              <a:lnSpc>
                <a:spcPct val="100000"/>
              </a:lnSpc>
            </a:pPr>
            <a:r>
              <a:rPr lang="fr-FR" sz="2800" noProof="0" dirty="0"/>
              <a:t>SITUATION RÉGIONALE </a:t>
            </a:r>
            <a:br>
              <a:rPr lang="fr-FR" sz="2800" noProof="0" dirty="0"/>
            </a:br>
            <a:r>
              <a:rPr lang="fr-FR" sz="2800" noProof="0" dirty="0">
                <a:solidFill>
                  <a:srgbClr val="FF0000"/>
                </a:solidFill>
              </a:rPr>
              <a:t>CONNAISSANCES SUR LES IST</a:t>
            </a:r>
            <a:endParaRPr lang="fr-FR" sz="2800" noProof="0" dirty="0">
              <a:solidFill>
                <a:srgbClr val="FF0000"/>
              </a:solidFill>
              <a:latin typeface="Arial"/>
              <a:cs typeface="Arial"/>
            </a:endParaRP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13"/>
          </p:nvPr>
        </p:nvSpPr>
        <p:spPr>
          <a:xfrm>
            <a:off x="344488" y="1530709"/>
            <a:ext cx="11516400" cy="5096233"/>
          </a:xfrm>
        </p:spPr>
        <p:txBody>
          <a:bodyPr numCol="1"/>
          <a:lstStyle/>
          <a:p>
            <a:pPr marL="342900" indent="-342900">
              <a:spcBef>
                <a:spcPts val="0"/>
              </a:spcBef>
              <a:spcAft>
                <a:spcPts val="1200"/>
              </a:spcAft>
              <a:buClr>
                <a:srgbClr val="58C3EB"/>
              </a:buClr>
              <a:buFont typeface="Arial" panose="020B0604020202020204" pitchFamily="34" charset="0"/>
              <a:buChar char="•"/>
            </a:pPr>
            <a:r>
              <a:rPr lang="fr-FR" noProof="0" dirty="0"/>
              <a:t>L’une des principales causes identifiées de la forte prévalence des IST et grossesses non désirées chez les adolescents dans les pays en développement est le faible niveau de connaissances à ce sujet. </a:t>
            </a:r>
            <a:r>
              <a:rPr lang="fr-FR" baseline="30000" noProof="0" dirty="0"/>
              <a:t>9</a:t>
            </a:r>
          </a:p>
          <a:p>
            <a:pPr marL="342900" indent="-342900">
              <a:spcBef>
                <a:spcPts val="0"/>
              </a:spcBef>
              <a:spcAft>
                <a:spcPts val="1200"/>
              </a:spcAft>
              <a:buClr>
                <a:srgbClr val="58C3EB"/>
              </a:buClr>
              <a:buFont typeface="Arial" panose="020B0604020202020204" pitchFamily="34" charset="0"/>
              <a:buChar char="•"/>
            </a:pPr>
            <a:r>
              <a:rPr lang="fr-FR" noProof="0" dirty="0"/>
              <a:t>En Afrique subsaharienne, selon la Banque Mondiale (2008), le pourcentage de jeunes (15-24 ans) possédant des connaissances complètes et pertinentes sur le VIH reste faible (36 % chez les jeunes hommes et 28 % chez les jeunes femmes).</a:t>
            </a:r>
            <a:r>
              <a:rPr lang="fr-FR" baseline="30000" noProof="0" dirty="0"/>
              <a:t>10</a:t>
            </a:r>
          </a:p>
          <a:p>
            <a:pPr marL="342900" indent="-342900">
              <a:spcBef>
                <a:spcPts val="0"/>
              </a:spcBef>
              <a:spcAft>
                <a:spcPts val="1200"/>
              </a:spcAft>
              <a:buClr>
                <a:srgbClr val="58C3EB"/>
              </a:buClr>
              <a:buFont typeface="Arial" panose="020B0604020202020204" pitchFamily="34" charset="0"/>
              <a:buChar char="•"/>
            </a:pPr>
            <a:r>
              <a:rPr lang="fr-FR" noProof="0" dirty="0"/>
              <a:t>Environ 41 % et 46 % ne connaissent pas de signes d’IST et ne savent pas qu’est-ce que c’est qu’une séropositivité. </a:t>
            </a:r>
            <a:r>
              <a:rPr lang="fr-FR" baseline="30000" noProof="0" dirty="0"/>
              <a:t>10</a:t>
            </a:r>
          </a:p>
          <a:p>
            <a:pPr marL="342900" indent="-342900">
              <a:lnSpc>
                <a:spcPct val="100000"/>
              </a:lnSpc>
              <a:spcBef>
                <a:spcPts val="0"/>
              </a:spcBef>
              <a:spcAft>
                <a:spcPts val="1200"/>
              </a:spcAft>
              <a:buClr>
                <a:srgbClr val="58C3EB"/>
              </a:buClr>
              <a:buFont typeface="Arial" panose="020B0604020202020204" pitchFamily="34" charset="0"/>
              <a:buChar char="•"/>
            </a:pPr>
            <a:r>
              <a:rPr lang="fr-FR" dirty="0"/>
              <a:t>Au Burkina Faso, 15 % des filles contre 19,1% des garçons de 12-14 ne connaissent pas d’autres IST que le sida</a:t>
            </a:r>
            <a:r>
              <a:rPr lang="fr-FR" noProof="0" dirty="0"/>
              <a:t>. </a:t>
            </a:r>
            <a:r>
              <a:rPr lang="fr-FR" baseline="30000" noProof="0" dirty="0"/>
              <a:t>11</a:t>
            </a:r>
            <a:r>
              <a:rPr lang="fr-FR" noProof="0" dirty="0"/>
              <a:t>  </a:t>
            </a:r>
          </a:p>
          <a:p>
            <a:pPr marL="342900" indent="-342900">
              <a:lnSpc>
                <a:spcPct val="100000"/>
              </a:lnSpc>
              <a:spcBef>
                <a:spcPts val="0"/>
              </a:spcBef>
              <a:spcAft>
                <a:spcPts val="1200"/>
              </a:spcAft>
              <a:buClr>
                <a:srgbClr val="58C3EB"/>
              </a:buClr>
              <a:buFont typeface="Arial" panose="020B0604020202020204" pitchFamily="34" charset="0"/>
              <a:buChar char="•"/>
            </a:pPr>
            <a:r>
              <a:rPr lang="fr-FR" noProof="0" dirty="0">
                <a:solidFill>
                  <a:prstClr val="black"/>
                </a:solidFill>
              </a:rPr>
              <a:t>Au Mali, les filles de 15-19 ans et les garçons de la même tranche d’âge qui possèdent une connaissance sur le VIH considérée comme complète sont respectivement 13,2 % et 14,3 %. </a:t>
            </a:r>
            <a:r>
              <a:rPr lang="fr-FR" baseline="30000" noProof="0" dirty="0"/>
              <a:t>7</a:t>
            </a:r>
            <a:endParaRPr lang="fr-FR" noProof="0" dirty="0"/>
          </a:p>
          <a:p>
            <a:pPr marL="342900" indent="-342900">
              <a:spcBef>
                <a:spcPts val="0"/>
              </a:spcBef>
              <a:spcAft>
                <a:spcPts val="1200"/>
              </a:spcAft>
              <a:buClr>
                <a:srgbClr val="58C3EB"/>
              </a:buClr>
              <a:buFont typeface="Arial" panose="020B0604020202020204" pitchFamily="34" charset="0"/>
              <a:buChar char="•"/>
            </a:pPr>
            <a:endParaRPr lang="fr-FR" noProof="0" dirty="0"/>
          </a:p>
          <a:p>
            <a:pPr marL="342900" indent="-342900">
              <a:buClr>
                <a:srgbClr val="58C3EB"/>
              </a:buClr>
              <a:buFont typeface="Arial" panose="020B0604020202020204" pitchFamily="34" charset="0"/>
              <a:buChar char="•"/>
            </a:pPr>
            <a:endParaRPr lang="fr-FR" noProof="0" dirty="0"/>
          </a:p>
        </p:txBody>
      </p:sp>
    </p:spTree>
    <p:extLst>
      <p:ext uri="{BB962C8B-B14F-4D97-AF65-F5344CB8AC3E}">
        <p14:creationId xmlns:p14="http://schemas.microsoft.com/office/powerpoint/2010/main" val="16042232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p:nvPr>
        </p:nvSpPr>
        <p:spPr>
          <a:xfrm>
            <a:off x="3883301" y="322436"/>
            <a:ext cx="4425398" cy="631294"/>
          </a:xfrm>
        </p:spPr>
        <p:txBody>
          <a:bodyPr anchor="b"/>
          <a:lstStyle/>
          <a:p>
            <a:pPr algn="ctr"/>
            <a:r>
              <a:rPr lang="fr-FR" sz="3200" noProof="0" dirty="0"/>
              <a:t>DÉFIS RÉGIONAUX</a:t>
            </a: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13"/>
          </p:nvPr>
        </p:nvSpPr>
        <p:spPr>
          <a:xfrm>
            <a:off x="488950" y="1341438"/>
            <a:ext cx="11196000" cy="4237638"/>
          </a:xfrm>
        </p:spPr>
        <p:txBody>
          <a:bodyPr numCol="1"/>
          <a:lstStyle/>
          <a:p>
            <a:pPr marL="400050" indent="-400050">
              <a:lnSpc>
                <a:spcPct val="100000"/>
              </a:lnSpc>
              <a:buClr>
                <a:srgbClr val="58C3EB"/>
              </a:buClr>
              <a:buFont typeface="+mj-lt"/>
              <a:buAutoNum type="romanUcPeriod"/>
              <a:defRPr/>
            </a:pPr>
            <a:r>
              <a:rPr lang="fr-FR" b="1" noProof="0" dirty="0"/>
              <a:t>Création d’un environnement politique </a:t>
            </a:r>
            <a:r>
              <a:rPr lang="fr-FR" noProof="0" dirty="0"/>
              <a:t>propice à la prestation de services de lutte contre les IST. </a:t>
            </a:r>
          </a:p>
          <a:p>
            <a:pPr marL="400050" indent="-400050">
              <a:lnSpc>
                <a:spcPct val="100000"/>
              </a:lnSpc>
              <a:buClr>
                <a:srgbClr val="58C3EB"/>
              </a:buClr>
              <a:buFont typeface="+mj-lt"/>
              <a:buAutoNum type="romanUcPeriod"/>
              <a:defRPr/>
            </a:pPr>
            <a:r>
              <a:rPr lang="fr-FR" b="1" noProof="0" dirty="0"/>
              <a:t>Renforcement de l’intégration de la prévention et des soins </a:t>
            </a:r>
            <a:r>
              <a:rPr lang="fr-FR" noProof="0" dirty="0"/>
              <a:t>des IST dans d’autres programmes et services de santé nationaux.</a:t>
            </a:r>
          </a:p>
          <a:p>
            <a:pPr marL="400050" indent="-400050">
              <a:lnSpc>
                <a:spcPct val="100000"/>
              </a:lnSpc>
              <a:buClr>
                <a:srgbClr val="58C3EB"/>
              </a:buClr>
              <a:buFont typeface="+mj-lt"/>
              <a:buAutoNum type="romanUcPeriod"/>
              <a:defRPr/>
            </a:pPr>
            <a:r>
              <a:rPr lang="fr-FR" b="1" noProof="0" dirty="0"/>
              <a:t>Attitude des prestataires de services : </a:t>
            </a:r>
            <a:r>
              <a:rPr lang="fr-FR" noProof="0" dirty="0"/>
              <a:t>attitude négative et de jugement des prestataires de soins envers les adolescents fréquentant les services IST.</a:t>
            </a:r>
          </a:p>
          <a:p>
            <a:pPr marL="400050" indent="-400050">
              <a:lnSpc>
                <a:spcPct val="100000"/>
              </a:lnSpc>
              <a:buClr>
                <a:srgbClr val="58C3EB"/>
              </a:buClr>
              <a:buFont typeface="+mj-lt"/>
              <a:buAutoNum type="romanUcPeriod"/>
              <a:defRPr/>
            </a:pPr>
            <a:r>
              <a:rPr lang="fr-FR" b="1" noProof="0" dirty="0"/>
              <a:t>Système d'information sanitaire :</a:t>
            </a:r>
            <a:r>
              <a:rPr lang="fr-FR" noProof="0" dirty="0"/>
              <a:t> le faible taux de déclaration des IST a une incidence sur la charge de morbidité, l’adoption de stratégies nationales de prise en charge, par exemple le faible taux de déclaration du PVH et de son lien avec le cancer du col de l'utérus.</a:t>
            </a:r>
          </a:p>
          <a:p>
            <a:pPr marL="400050" indent="-400050">
              <a:lnSpc>
                <a:spcPct val="100000"/>
              </a:lnSpc>
              <a:buClr>
                <a:srgbClr val="58C3EB"/>
              </a:buClr>
              <a:buFont typeface="+mj-lt"/>
              <a:buAutoNum type="romanUcPeriod"/>
              <a:defRPr/>
            </a:pPr>
            <a:r>
              <a:rPr lang="fr-FR" b="1" noProof="0" dirty="0"/>
              <a:t>Accessibilité financière :</a:t>
            </a:r>
            <a:r>
              <a:rPr lang="fr-FR" noProof="0" dirty="0"/>
              <a:t> insuffisance de systèmes de financement de la santé, de régimes de protection financière et d’autres dispositifs.</a:t>
            </a:r>
          </a:p>
        </p:txBody>
      </p:sp>
    </p:spTree>
    <p:extLst>
      <p:ext uri="{BB962C8B-B14F-4D97-AF65-F5344CB8AC3E}">
        <p14:creationId xmlns:p14="http://schemas.microsoft.com/office/powerpoint/2010/main" val="1957457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2096213" y="2925903"/>
            <a:ext cx="5397953" cy="604923"/>
          </a:xfrm>
        </p:spPr>
        <p:txBody>
          <a:bodyPr anchor="b"/>
          <a:lstStyle/>
          <a:p>
            <a:pPr algn="ctr"/>
            <a:r>
              <a:rPr lang="fr-FR" sz="2400" noProof="0" dirty="0"/>
              <a:t>OPPORTUNITÉS RÉGIONALES</a:t>
            </a:r>
            <a:endParaRPr lang="fr-FR" sz="2800" baseline="30000" noProof="0" dirty="0"/>
          </a:p>
        </p:txBody>
      </p:sp>
      <p:sp>
        <p:nvSpPr>
          <p:cNvPr id="2" name="Rectangle 1"/>
          <p:cNvSpPr/>
          <p:nvPr/>
        </p:nvSpPr>
        <p:spPr>
          <a:xfrm>
            <a:off x="4488024" y="632336"/>
            <a:ext cx="7035282" cy="830997"/>
          </a:xfrm>
          <a:prstGeom prst="rect">
            <a:avLst/>
          </a:prstGeom>
        </p:spPr>
        <p:txBody>
          <a:bodyPr wrap="square">
            <a:spAutoFit/>
          </a:bodyPr>
          <a:lstStyle/>
          <a:p>
            <a:pPr algn="ctr"/>
            <a:r>
              <a:rPr lang="fr-FR" sz="2400" b="1" dirty="0">
                <a:solidFill>
                  <a:srgbClr val="E62D5B"/>
                </a:solidFill>
                <a:latin typeface="Arial Black" panose="020B0A04020102020204" pitchFamily="34" charset="0"/>
                <a:cs typeface="Arial" panose="020B0604020202020204" pitchFamily="34" charset="0"/>
              </a:rPr>
              <a:t>Plateforme de l’Afrique de l’Ouest de la Coalition Plus (PFAO)</a:t>
            </a:r>
            <a:r>
              <a:rPr lang="en-US" sz="2000" baseline="30000" dirty="0"/>
              <a:t> </a:t>
            </a:r>
            <a:r>
              <a:rPr lang="en-US" sz="2400" baseline="30000" dirty="0">
                <a:latin typeface="Arial" panose="020B0604020202020204" pitchFamily="34" charset="0"/>
                <a:cs typeface="Arial" panose="020B0604020202020204" pitchFamily="34" charset="0"/>
              </a:rPr>
              <a:t>12</a:t>
            </a:r>
            <a:endParaRPr lang="fr-FR" sz="2000" dirty="0">
              <a:solidFill>
                <a:prstClr val="black"/>
              </a:solidFill>
              <a:latin typeface="Arial" panose="020B0604020202020204" pitchFamily="34" charset="0"/>
              <a:cs typeface="Arial" panose="020B0604020202020204" pitchFamily="34" charset="0"/>
            </a:endParaRPr>
          </a:p>
        </p:txBody>
      </p:sp>
      <p:pic>
        <p:nvPicPr>
          <p:cNvPr id="8" name="Image 7">
            <a:extLst>
              <a:ext uri="{FF2B5EF4-FFF2-40B4-BE49-F238E27FC236}">
                <a16:creationId xmlns:a16="http://schemas.microsoft.com/office/drawing/2014/main" id="{541E35D7-523F-677F-5EA8-031280953440}"/>
              </a:ext>
            </a:extLst>
          </p:cNvPr>
          <p:cNvPicPr>
            <a:picLocks noChangeAspect="1"/>
          </p:cNvPicPr>
          <p:nvPr/>
        </p:nvPicPr>
        <p:blipFill>
          <a:blip r:embed="rId3"/>
          <a:stretch>
            <a:fillRect/>
          </a:stretch>
        </p:blipFill>
        <p:spPr>
          <a:xfrm>
            <a:off x="1458411" y="361616"/>
            <a:ext cx="2893670" cy="1374585"/>
          </a:xfrm>
          <a:prstGeom prst="rect">
            <a:avLst/>
          </a:prstGeom>
        </p:spPr>
      </p:pic>
      <p:sp>
        <p:nvSpPr>
          <p:cNvPr id="9" name="Title 2">
            <a:extLst>
              <a:ext uri="{FF2B5EF4-FFF2-40B4-BE49-F238E27FC236}">
                <a16:creationId xmlns:a16="http://schemas.microsoft.com/office/drawing/2014/main" id="{9ACE2369-1545-D9CF-7604-F31566DF33AB}"/>
              </a:ext>
            </a:extLst>
          </p:cNvPr>
          <p:cNvSpPr txBox="1">
            <a:spLocks/>
          </p:cNvSpPr>
          <p:nvPr/>
        </p:nvSpPr>
        <p:spPr>
          <a:xfrm>
            <a:off x="2210766" y="1736200"/>
            <a:ext cx="9704276" cy="4748607"/>
          </a:xfrm>
          <a:prstGeom prst="rect">
            <a:avLst/>
          </a:prstGeom>
        </p:spPr>
        <p:txBody>
          <a:bodyPr anchor="b"/>
          <a:lst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a:lstStyle>
          <a:p>
            <a:r>
              <a:rPr lang="fr-FR" sz="1800" b="0" dirty="0">
                <a:solidFill>
                  <a:schemeClr val="tx1"/>
                </a:solidFill>
                <a:latin typeface="Arial" panose="020B0604020202020204" pitchFamily="34" charset="0"/>
                <a:cs typeface="Arial" panose="020B0604020202020204" pitchFamily="34" charset="0"/>
              </a:rPr>
              <a:t>Une dynamique régionale de renforcement de capacités Sud/Sud et de leadership d’acteurs communautaires de la lutte contre le Sida.</a:t>
            </a:r>
          </a:p>
          <a:p>
            <a:pPr>
              <a:lnSpc>
                <a:spcPct val="150000"/>
              </a:lnSpc>
            </a:pPr>
            <a:r>
              <a:rPr lang="fr-FR" sz="2000" dirty="0">
                <a:solidFill>
                  <a:srgbClr val="E62D5B"/>
                </a:solidFill>
                <a:latin typeface="Arial" panose="020B0604020202020204" pitchFamily="34" charset="0"/>
                <a:cs typeface="Arial" panose="020B0604020202020204" pitchFamily="34" charset="0"/>
              </a:rPr>
              <a:t>Vision </a:t>
            </a:r>
          </a:p>
          <a:p>
            <a:r>
              <a:rPr lang="fr-FR" sz="1800" b="0" dirty="0">
                <a:solidFill>
                  <a:schemeClr val="tx1"/>
                </a:solidFill>
                <a:latin typeface="Arial" panose="020B0604020202020204" pitchFamily="34" charset="0"/>
                <a:cs typeface="Arial" panose="020B0604020202020204" pitchFamily="34" charset="0"/>
              </a:rPr>
              <a:t>Être un réseau de structures forte capable d’impacter la santé des populations de la sous-région ouest africaine en assurant le renforcement de compétence des partenaires communautaires.</a:t>
            </a:r>
          </a:p>
          <a:p>
            <a:pPr>
              <a:lnSpc>
                <a:spcPct val="100000"/>
              </a:lnSpc>
            </a:pPr>
            <a:r>
              <a:rPr lang="fr-FR" sz="2000" b="1" i="0" dirty="0">
                <a:solidFill>
                  <a:srgbClr val="E62D5B"/>
                </a:solidFill>
                <a:effectLst/>
                <a:latin typeface="Arial" panose="020B0604020202020204" pitchFamily="34" charset="0"/>
                <a:cs typeface="Arial" panose="020B0604020202020204" pitchFamily="34" charset="0"/>
              </a:rPr>
              <a:t>Membres</a:t>
            </a:r>
          </a:p>
          <a:p>
            <a:r>
              <a:rPr lang="fr-FR" sz="1800" b="0" dirty="0">
                <a:solidFill>
                  <a:schemeClr val="tx1"/>
                </a:solidFill>
                <a:latin typeface="Arial" panose="020B0604020202020204" pitchFamily="34" charset="0"/>
                <a:cs typeface="Arial" panose="020B0604020202020204" pitchFamily="34" charset="0"/>
              </a:rPr>
              <a:t>C</a:t>
            </a:r>
            <a:r>
              <a:rPr lang="fr-FR" sz="1800" b="0" i="0" dirty="0">
                <a:solidFill>
                  <a:schemeClr val="tx1"/>
                </a:solidFill>
                <a:effectLst/>
                <a:latin typeface="Arial" panose="020B0604020202020204" pitchFamily="34" charset="0"/>
                <a:cs typeface="Arial" panose="020B0604020202020204" pitchFamily="34" charset="0"/>
              </a:rPr>
              <a:t>réé en 2014, La PFAO compte 20 associations dans 8 pays de l’Afrique de l’Ouest :</a:t>
            </a:r>
          </a:p>
          <a:p>
            <a:pPr marL="1200150" lvl="2" indent="-285750">
              <a:buClr>
                <a:srgbClr val="58C3EB"/>
              </a:buClr>
              <a:buSzPct val="100000"/>
              <a:buFont typeface="Arial" panose="020B0604020202020204" pitchFamily="34" charset="0"/>
              <a:buChar char="•"/>
            </a:pPr>
            <a:r>
              <a:rPr lang="fr-FR" b="0" i="0" dirty="0">
                <a:effectLst/>
                <a:latin typeface="Arial" panose="020B0604020202020204" pitchFamily="34" charset="0"/>
                <a:cs typeface="Arial" panose="020B0604020202020204" pitchFamily="34" charset="0"/>
              </a:rPr>
              <a:t>Bénin : Racines, Besyp ;</a:t>
            </a:r>
          </a:p>
          <a:p>
            <a:pPr marL="1200150" lvl="2" indent="-285750">
              <a:buClr>
                <a:srgbClr val="58C3EB"/>
              </a:buClr>
              <a:buSzPct val="100000"/>
              <a:buFont typeface="Arial" panose="020B0604020202020204" pitchFamily="34" charset="0"/>
              <a:buChar char="•"/>
            </a:pPr>
            <a:r>
              <a:rPr lang="fr-FR" b="0" i="0" dirty="0">
                <a:effectLst/>
                <a:latin typeface="Arial" panose="020B0604020202020204" pitchFamily="34" charset="0"/>
                <a:cs typeface="Arial" panose="020B0604020202020204" pitchFamily="34" charset="0"/>
              </a:rPr>
              <a:t>Burkina Faso : Alavi, REVS+, AAS ;</a:t>
            </a:r>
          </a:p>
          <a:p>
            <a:pPr marL="1200150" lvl="2" indent="-285750">
              <a:buClr>
                <a:srgbClr val="58C3EB"/>
              </a:buClr>
              <a:buSzPct val="100000"/>
              <a:buFont typeface="Arial" panose="020B0604020202020204" pitchFamily="34" charset="0"/>
              <a:buChar char="•"/>
            </a:pPr>
            <a:r>
              <a:rPr lang="fr-FR" b="0" i="0" dirty="0">
                <a:effectLst/>
                <a:latin typeface="Arial" panose="020B0604020202020204" pitchFamily="34" charset="0"/>
                <a:cs typeface="Arial" panose="020B0604020202020204" pitchFamily="34" charset="0"/>
              </a:rPr>
              <a:t>Côte d’Ivoire: AMEPOUH, Ruban Rouge, RSB, Lumière Action ;</a:t>
            </a:r>
          </a:p>
          <a:p>
            <a:pPr marL="1200150" lvl="2" indent="-285750">
              <a:buClr>
                <a:srgbClr val="58C3EB"/>
              </a:buClr>
              <a:buSzPct val="100000"/>
              <a:buFont typeface="Arial" panose="020B0604020202020204" pitchFamily="34" charset="0"/>
              <a:buChar char="•"/>
            </a:pPr>
            <a:r>
              <a:rPr lang="fr-FR" b="0" i="0" dirty="0">
                <a:effectLst/>
                <a:latin typeface="Arial" panose="020B0604020202020204" pitchFamily="34" charset="0"/>
                <a:cs typeface="Arial" panose="020B0604020202020204" pitchFamily="34" charset="0"/>
              </a:rPr>
              <a:t>Guinée : ASFEGMASSI ;</a:t>
            </a:r>
          </a:p>
          <a:p>
            <a:pPr marL="1200150" lvl="2" indent="-285750">
              <a:buClr>
                <a:srgbClr val="58C3EB"/>
              </a:buClr>
              <a:buSzPct val="100000"/>
              <a:buFont typeface="Arial" panose="020B0604020202020204" pitchFamily="34" charset="0"/>
              <a:buChar char="•"/>
            </a:pPr>
            <a:r>
              <a:rPr lang="fr-FR" b="0" i="0" dirty="0">
                <a:effectLst/>
                <a:latin typeface="Arial" panose="020B0604020202020204" pitchFamily="34" charset="0"/>
                <a:cs typeface="Arial" panose="020B0604020202020204" pitchFamily="34" charset="0"/>
              </a:rPr>
              <a:t>Mali : Walé, AKS ;</a:t>
            </a:r>
          </a:p>
          <a:p>
            <a:pPr marL="1200150" lvl="2" indent="-285750">
              <a:buClr>
                <a:srgbClr val="58C3EB"/>
              </a:buClr>
              <a:buSzPct val="100000"/>
              <a:buFont typeface="Arial" panose="020B0604020202020204" pitchFamily="34" charset="0"/>
              <a:buChar char="•"/>
            </a:pPr>
            <a:r>
              <a:rPr lang="fr-FR" b="0" i="0" dirty="0">
                <a:effectLst/>
                <a:latin typeface="Arial" panose="020B0604020202020204" pitchFamily="34" charset="0"/>
                <a:cs typeface="Arial" panose="020B0604020202020204" pitchFamily="34" charset="0"/>
              </a:rPr>
              <a:t>Niger : MVS ;</a:t>
            </a:r>
          </a:p>
          <a:p>
            <a:pPr marL="1200150" lvl="2" indent="-285750">
              <a:buClr>
                <a:srgbClr val="58C3EB"/>
              </a:buClr>
              <a:buSzPct val="100000"/>
              <a:buFont typeface="Arial" panose="020B0604020202020204" pitchFamily="34" charset="0"/>
              <a:buChar char="•"/>
            </a:pPr>
            <a:r>
              <a:rPr lang="fr-FR" b="0" i="0" dirty="0">
                <a:effectLst/>
                <a:latin typeface="Arial" panose="020B0604020202020204" pitchFamily="34" charset="0"/>
                <a:cs typeface="Arial" panose="020B0604020202020204" pitchFamily="34" charset="0"/>
              </a:rPr>
              <a:t>Sénégal : Yeewu Yeete, Prudence, AIDES Sénégal ;</a:t>
            </a:r>
          </a:p>
          <a:p>
            <a:pPr marL="1200150" lvl="2" indent="-285750">
              <a:buClr>
                <a:srgbClr val="58C3EB"/>
              </a:buClr>
              <a:buSzPct val="100000"/>
              <a:buFont typeface="Arial" panose="020B0604020202020204" pitchFamily="34" charset="0"/>
              <a:buChar char="•"/>
            </a:pPr>
            <a:r>
              <a:rPr lang="fr-FR" b="0" i="0" dirty="0">
                <a:effectLst/>
                <a:latin typeface="Arial" panose="020B0604020202020204" pitchFamily="34" charset="0"/>
                <a:cs typeface="Arial" panose="020B0604020202020204" pitchFamily="34" charset="0"/>
              </a:rPr>
              <a:t>Togo : AMC, EVT, ACS.</a:t>
            </a:r>
          </a:p>
        </p:txBody>
      </p:sp>
    </p:spTree>
    <p:extLst>
      <p:ext uri="{BB962C8B-B14F-4D97-AF65-F5344CB8AC3E}">
        <p14:creationId xmlns:p14="http://schemas.microsoft.com/office/powerpoint/2010/main" val="2747728742"/>
      </p:ext>
    </p:extLst>
  </p:cSld>
  <p:clrMapOvr>
    <a:masterClrMapping/>
  </p:clrMapOvr>
  <mc:AlternateContent xmlns:mc="http://schemas.openxmlformats.org/markup-compatibility/2006" xmlns:p14="http://schemas.microsoft.com/office/powerpoint/2010/main">
    <mc:Choice Requires="p14">
      <p:transition spd="slow" p14:dur="2000" advTm="61579"/>
    </mc:Choice>
    <mc:Fallback xmlns="">
      <p:transition spd="slow" advTm="6157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1923703" y="2981532"/>
            <a:ext cx="5228981" cy="531531"/>
          </a:xfrm>
        </p:spPr>
        <p:txBody>
          <a:bodyPr anchor="b"/>
          <a:lstStyle/>
          <a:p>
            <a:pPr algn="ctr"/>
            <a:r>
              <a:rPr lang="fr-FR" sz="2400" noProof="0" dirty="0"/>
              <a:t>OPPORTUNITÉS RÉGIONALES</a:t>
            </a:r>
            <a:endParaRPr lang="fr-FR" sz="2800" baseline="30000" noProof="0" dirty="0"/>
          </a:p>
        </p:txBody>
      </p:sp>
      <p:sp>
        <p:nvSpPr>
          <p:cNvPr id="2" name="Rectangle 1"/>
          <p:cNvSpPr/>
          <p:nvPr/>
        </p:nvSpPr>
        <p:spPr>
          <a:xfrm>
            <a:off x="2013995" y="1808454"/>
            <a:ext cx="9410218" cy="4401205"/>
          </a:xfrm>
          <a:prstGeom prst="rect">
            <a:avLst/>
          </a:prstGeom>
        </p:spPr>
        <p:txBody>
          <a:bodyPr wrap="square">
            <a:spAutoFit/>
          </a:bodyPr>
          <a:lstStyle/>
          <a:p>
            <a:r>
              <a:rPr lang="fr-FR" sz="2000" i="0" dirty="0">
                <a:solidFill>
                  <a:srgbClr val="1A1714"/>
                </a:solidFill>
                <a:effectLst/>
                <a:latin typeface="Arial" panose="020B0604020202020204" pitchFamily="34" charset="0"/>
                <a:cs typeface="Arial" panose="020B0604020202020204" pitchFamily="34" charset="0"/>
              </a:rPr>
              <a:t>Première ONG de lutte contre le sida en Guinée, ASFEGMASSI a commencé ses interventions sur le terrain en 1988.</a:t>
            </a:r>
          </a:p>
          <a:p>
            <a:r>
              <a:rPr lang="fr-FR" sz="2000" dirty="0">
                <a:solidFill>
                  <a:srgbClr val="1A1714"/>
                </a:solidFill>
                <a:latin typeface="Arial" panose="020B0604020202020204" pitchFamily="34" charset="0"/>
                <a:cs typeface="Arial" panose="020B0604020202020204" pitchFamily="34" charset="0"/>
              </a:rPr>
              <a:t>Elle </a:t>
            </a:r>
            <a:r>
              <a:rPr lang="fr-FR" sz="2000" i="0" dirty="0">
                <a:solidFill>
                  <a:srgbClr val="1A1714"/>
                </a:solidFill>
                <a:effectLst/>
                <a:latin typeface="Arial" panose="020B0604020202020204" pitchFamily="34" charset="0"/>
                <a:cs typeface="Arial" panose="020B0604020202020204" pitchFamily="34" charset="0"/>
              </a:rPr>
              <a:t>contribue à la réduction de la propagation des IST/VIH dans le pays à travers l’éducation populaire, la formation du personnel et la protection sociale des femmes et des PVVIH.</a:t>
            </a:r>
          </a:p>
          <a:p>
            <a:endParaRPr lang="fr-FR" sz="2000" i="0" dirty="0">
              <a:solidFill>
                <a:srgbClr val="1A1714"/>
              </a:solidFill>
              <a:effectLst/>
              <a:latin typeface="Arial" panose="020B0604020202020204" pitchFamily="34" charset="0"/>
              <a:cs typeface="Arial" panose="020B0604020202020204" pitchFamily="34" charset="0"/>
            </a:endParaRPr>
          </a:p>
          <a:p>
            <a:r>
              <a:rPr lang="fr-FR" sz="2000" b="1" i="0" dirty="0">
                <a:effectLst/>
                <a:latin typeface="Arial" panose="020B0604020202020204" pitchFamily="34" charset="0"/>
                <a:cs typeface="Arial" panose="020B0604020202020204" pitchFamily="34" charset="0"/>
              </a:rPr>
              <a:t>Domaines d'intervention : </a:t>
            </a:r>
            <a:r>
              <a:rPr lang="fr-FR" sz="2000" b="0" i="0" dirty="0">
                <a:solidFill>
                  <a:srgbClr val="1A1714"/>
                </a:solidFill>
                <a:effectLst/>
                <a:latin typeface="Arial" panose="020B0604020202020204" pitchFamily="34" charset="0"/>
                <a:cs typeface="Arial" panose="020B0604020202020204" pitchFamily="34" charset="0"/>
              </a:rPr>
              <a:t>activités génératrices de revenus (AGR), dépistage, éducation/scolarisation, ligne d'écoute, observatoire communautaire, plaidoyer et droits humains, prévention/sensibilisation, prise en charge des violences sexuelles, prise en charge médicale, prise en charge psychosociale.</a:t>
            </a:r>
          </a:p>
          <a:p>
            <a:endParaRPr lang="fr-FR" sz="2000" b="0" i="0" dirty="0">
              <a:solidFill>
                <a:srgbClr val="1A1714"/>
              </a:solidFill>
              <a:effectLst/>
              <a:latin typeface="Arial" panose="020B0604020202020204" pitchFamily="34" charset="0"/>
              <a:cs typeface="Arial" panose="020B0604020202020204" pitchFamily="34" charset="0"/>
            </a:endParaRPr>
          </a:p>
          <a:p>
            <a:r>
              <a:rPr lang="fr-FR" sz="2000" b="1" i="0" dirty="0">
                <a:effectLst/>
                <a:latin typeface="Arial" panose="020B0604020202020204" pitchFamily="34" charset="0"/>
                <a:cs typeface="Arial" panose="020B0604020202020204" pitchFamily="34" charset="0"/>
              </a:rPr>
              <a:t>Public : </a:t>
            </a:r>
            <a:r>
              <a:rPr lang="fr-FR" sz="2000" b="0" i="0" dirty="0">
                <a:solidFill>
                  <a:srgbClr val="1A1714"/>
                </a:solidFill>
                <a:effectLst/>
                <a:latin typeface="Arial" panose="020B0604020202020204" pitchFamily="34" charset="0"/>
                <a:cs typeface="Arial" panose="020B0604020202020204" pitchFamily="34" charset="0"/>
              </a:rPr>
              <a:t>adolescents, femmes, hommes, personnes handicapées, personnes travailleuses du sexe.</a:t>
            </a:r>
          </a:p>
          <a:p>
            <a:endParaRPr lang="fr-FR" sz="2000" dirty="0">
              <a:solidFill>
                <a:prstClr val="black"/>
              </a:solidFill>
              <a:latin typeface="Arial" panose="020B0604020202020204" pitchFamily="34" charset="0"/>
              <a:cs typeface="Arial" panose="020B0604020202020204" pitchFamily="34" charset="0"/>
            </a:endParaRPr>
          </a:p>
        </p:txBody>
      </p:sp>
      <p:sp>
        <p:nvSpPr>
          <p:cNvPr id="8" name="Title 2">
            <a:extLst>
              <a:ext uri="{FF2B5EF4-FFF2-40B4-BE49-F238E27FC236}">
                <a16:creationId xmlns:a16="http://schemas.microsoft.com/office/drawing/2014/main" id="{9E583F23-F86F-AF45-F120-BAE99ECAEB23}"/>
              </a:ext>
            </a:extLst>
          </p:cNvPr>
          <p:cNvSpPr txBox="1">
            <a:spLocks/>
          </p:cNvSpPr>
          <p:nvPr/>
        </p:nvSpPr>
        <p:spPr>
          <a:xfrm>
            <a:off x="4155310" y="306235"/>
            <a:ext cx="7616143" cy="1314534"/>
          </a:xfrm>
          <a:prstGeom prst="rect">
            <a:avLst/>
          </a:prstGeom>
        </p:spPr>
        <p:txBody>
          <a:bodyPr anchor="b"/>
          <a:lst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a:lstStyle>
          <a:p>
            <a:pPr algn="ctr"/>
            <a:r>
              <a:rPr lang="fr-FR" sz="2800" dirty="0">
                <a:solidFill>
                  <a:srgbClr val="E62D5B"/>
                </a:solidFill>
              </a:rPr>
              <a:t> ASSOCIATION DES FEMMES DE GUINÉE POUR LA LUTTE CONTRE LES IST (ASFEGMASSI)</a:t>
            </a:r>
            <a:r>
              <a:rPr lang="en-US" sz="2800" baseline="30000" dirty="0">
                <a:solidFill>
                  <a:srgbClr val="E62D5B"/>
                </a:solidFill>
              </a:rPr>
              <a:t>13</a:t>
            </a:r>
            <a:endParaRPr lang="en-US" sz="2800" baseline="30000" dirty="0"/>
          </a:p>
        </p:txBody>
      </p:sp>
      <p:pic>
        <p:nvPicPr>
          <p:cNvPr id="10" name="Image 9">
            <a:extLst>
              <a:ext uri="{FF2B5EF4-FFF2-40B4-BE49-F238E27FC236}">
                <a16:creationId xmlns:a16="http://schemas.microsoft.com/office/drawing/2014/main" id="{7C076048-C1BF-413D-7FF0-90E1A15CFB86}"/>
              </a:ext>
            </a:extLst>
          </p:cNvPr>
          <p:cNvPicPr>
            <a:picLocks noChangeAspect="1"/>
          </p:cNvPicPr>
          <p:nvPr/>
        </p:nvPicPr>
        <p:blipFill>
          <a:blip r:embed="rId3"/>
          <a:stretch>
            <a:fillRect/>
          </a:stretch>
        </p:blipFill>
        <p:spPr>
          <a:xfrm>
            <a:off x="1255689" y="421051"/>
            <a:ext cx="2899621" cy="1268544"/>
          </a:xfrm>
          <a:prstGeom prst="rect">
            <a:avLst/>
          </a:prstGeom>
        </p:spPr>
      </p:pic>
    </p:spTree>
    <p:extLst>
      <p:ext uri="{BB962C8B-B14F-4D97-AF65-F5344CB8AC3E}">
        <p14:creationId xmlns:p14="http://schemas.microsoft.com/office/powerpoint/2010/main" val="3682929049"/>
      </p:ext>
    </p:extLst>
  </p:cSld>
  <p:clrMapOvr>
    <a:masterClrMapping/>
  </p:clrMapOvr>
  <mc:AlternateContent xmlns:mc="http://schemas.openxmlformats.org/markup-compatibility/2006" xmlns:p14="http://schemas.microsoft.com/office/powerpoint/2010/main">
    <mc:Choice Requires="p14">
      <p:transition spd="slow" p14:dur="2000" advTm="61579"/>
    </mc:Choice>
    <mc:Fallback xmlns="">
      <p:transition spd="slow" advTm="6157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BA427A-9AD4-0B46-B8CE-90E5FB4975FB}"/>
              </a:ext>
            </a:extLst>
          </p:cNvPr>
          <p:cNvSpPr>
            <a:spLocks noGrp="1"/>
          </p:cNvSpPr>
          <p:nvPr>
            <p:ph type="title"/>
          </p:nvPr>
        </p:nvSpPr>
        <p:spPr>
          <a:xfrm>
            <a:off x="220731" y="2967018"/>
            <a:ext cx="2811227" cy="923965"/>
          </a:xfrm>
        </p:spPr>
        <p:txBody>
          <a:bodyPr/>
          <a:lstStyle/>
          <a:p>
            <a:r>
              <a:rPr lang="fr-FR" sz="2800" noProof="0" dirty="0"/>
              <a:t>PRINCIPAUX MESSAGES </a:t>
            </a:r>
          </a:p>
        </p:txBody>
      </p:sp>
      <p:sp>
        <p:nvSpPr>
          <p:cNvPr id="3" name="Espace réservé du contenu 2">
            <a:extLst>
              <a:ext uri="{FF2B5EF4-FFF2-40B4-BE49-F238E27FC236}">
                <a16:creationId xmlns:a16="http://schemas.microsoft.com/office/drawing/2014/main" id="{4BACFE34-8DF8-6D4E-92E9-CCC156D29CB3}"/>
              </a:ext>
            </a:extLst>
          </p:cNvPr>
          <p:cNvSpPr>
            <a:spLocks noGrp="1"/>
          </p:cNvSpPr>
          <p:nvPr>
            <p:ph idx="1"/>
          </p:nvPr>
        </p:nvSpPr>
        <p:spPr>
          <a:xfrm>
            <a:off x="2933183" y="757890"/>
            <a:ext cx="8953200" cy="5342221"/>
          </a:xfrm>
        </p:spPr>
        <p:txBody>
          <a:bodyPr/>
          <a:lstStyle/>
          <a:p>
            <a:pPr>
              <a:buClr>
                <a:srgbClr val="009CDE"/>
              </a:buClr>
            </a:pPr>
            <a:endParaRPr lang="fr-FR" noProof="0" dirty="0"/>
          </a:p>
          <a:p>
            <a:pPr>
              <a:buClr>
                <a:srgbClr val="009CDE"/>
              </a:buClr>
            </a:pPr>
            <a:r>
              <a:rPr lang="fr-FR" noProof="0" dirty="0"/>
              <a:t>La lutte contre les IST passe par une riposte soutenue à long terme. Cette riposte devrait être étroitement liée aux programmes de prévention (vaccination et aux actions de promotion de la santé sexuelle et reproductive), et de traitement. Un tel éventail d’actions doit être basé sur un bon système d’information sanitaire avec un renforcement de capacité des prestataires. </a:t>
            </a:r>
          </a:p>
          <a:p>
            <a:pPr>
              <a:buClr>
                <a:srgbClr val="009CDE"/>
              </a:buClr>
            </a:pPr>
            <a:r>
              <a:rPr lang="fr-FR" noProof="0" dirty="0"/>
              <a:t>Elle devrait comprendre aussi des programmes complets d’information pour la santé, d’éducation, de communication et de promotion ciblant les adolescents et les jeunes. </a:t>
            </a:r>
          </a:p>
          <a:p>
            <a:pPr>
              <a:buClr>
                <a:srgbClr val="009CDE"/>
              </a:buClr>
            </a:pPr>
            <a:r>
              <a:rPr lang="fr-FR" noProof="0" dirty="0"/>
              <a:t>La prévention devrait aussi inclure des programmes de promotion des préservatifs masculin et féminin en vue d’une protection double contre les IST et les grossesses non désirées. </a:t>
            </a:r>
          </a:p>
          <a:p>
            <a:pPr>
              <a:buClr>
                <a:srgbClr val="009CDE"/>
              </a:buClr>
            </a:pPr>
            <a:r>
              <a:rPr lang="fr-FR" noProof="0" dirty="0"/>
              <a:t>On pourrait également recourir à d’autres interventions novatrices comme les autosoins, les technologies de l’information et de communication en vue d’accroître l’offre et la demande de services abordables pour la prise en charge des IST. </a:t>
            </a:r>
            <a:r>
              <a:rPr lang="fr-FR" sz="2000" baseline="30000" noProof="0" dirty="0">
                <a:latin typeface="Arial" panose="020B0604020202020204" pitchFamily="34" charset="0"/>
                <a:cs typeface="Arial" panose="020B0604020202020204" pitchFamily="34" charset="0"/>
              </a:rPr>
              <a:t>14</a:t>
            </a:r>
            <a:r>
              <a:rPr lang="fr-FR" noProof="0" dirty="0"/>
              <a:t> </a:t>
            </a:r>
            <a:r>
              <a:rPr lang="fr-FR" baseline="30000" noProof="0" dirty="0"/>
              <a:t>15 </a:t>
            </a:r>
            <a:endParaRPr lang="fr-FR" noProof="0" dirty="0"/>
          </a:p>
        </p:txBody>
      </p:sp>
    </p:spTree>
    <p:extLst>
      <p:ext uri="{BB962C8B-B14F-4D97-AF65-F5344CB8AC3E}">
        <p14:creationId xmlns:p14="http://schemas.microsoft.com/office/powerpoint/2010/main" val="2675049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334119"/>
            <a:ext cx="9144000" cy="2387600"/>
          </a:xfrm>
        </p:spPr>
        <p:txBody>
          <a:bodyPr/>
          <a:lstStyle/>
          <a:p>
            <a:r>
              <a:rPr lang="fr-FR" noProof="0" dirty="0"/>
              <a:t>RÉFÉRENCES</a:t>
            </a:r>
          </a:p>
        </p:txBody>
      </p:sp>
    </p:spTree>
    <p:extLst>
      <p:ext uri="{BB962C8B-B14F-4D97-AF65-F5344CB8AC3E}">
        <p14:creationId xmlns:p14="http://schemas.microsoft.com/office/powerpoint/2010/main" val="3180091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p:txBody>
          <a:bodyPr/>
          <a:lstStyle/>
          <a:p>
            <a:r>
              <a:rPr lang="fr-FR" noProof="0" dirty="0"/>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462013" y="1339034"/>
            <a:ext cx="11280808" cy="5004014"/>
          </a:xfrm>
        </p:spPr>
        <p:txBody>
          <a:bodyPr numCol="1"/>
          <a:lstStyle/>
          <a:p>
            <a:pPr marL="342900" lvl="0" indent="-342900" rtl="0">
              <a:lnSpc>
                <a:spcPct val="107000"/>
              </a:lnSpc>
              <a:buClr>
                <a:srgbClr val="58C3EB"/>
              </a:buClr>
              <a:buFont typeface="+mj-lt"/>
              <a:buAutoNum type="arabicPeriod"/>
            </a:pPr>
            <a:r>
              <a:rPr lang="fr-FR" sz="1700" noProof="0" dirty="0">
                <a:effectLst/>
                <a:ea typeface="Calibri" panose="020F0502020204030204" pitchFamily="34" charset="0"/>
              </a:rPr>
              <a:t>Recommandations de l’OMS relatives à la santé et aux droits des adolescents en matière de sexualité et de reproduction [WHO recommendations on adolescent sexual and reproductive health and rights]. Genève, Organisation mondiale de la Santé, 2019. ISBN: 978 92 4 2514605. </a:t>
            </a:r>
            <a:r>
              <a:rPr lang="fr-FR" sz="1700" u="sng" noProof="0" dirty="0">
                <a:solidFill>
                  <a:srgbClr val="0563C1"/>
                </a:solidFill>
                <a:effectLst/>
                <a:ea typeface="Calibri" panose="020F0502020204030204" pitchFamily="34" charset="0"/>
                <a:hlinkClick r:id="rId2"/>
              </a:rPr>
              <a:t>https://apps.who.int/iris/bitstream/handle/10665/311413/9789242514605-fre.pdf?ua=1</a:t>
            </a:r>
            <a:r>
              <a:rPr lang="fr-FR" sz="1700" noProof="0" dirty="0">
                <a:effectLst/>
                <a:ea typeface="Calibri" panose="020F0502020204030204" pitchFamily="34" charset="0"/>
              </a:rPr>
              <a:t>  </a:t>
            </a:r>
          </a:p>
          <a:p>
            <a:pPr marL="342900" lvl="0" indent="-342900">
              <a:lnSpc>
                <a:spcPct val="107000"/>
              </a:lnSpc>
              <a:buClr>
                <a:srgbClr val="58C3EB"/>
              </a:buClr>
              <a:buFont typeface="+mj-lt"/>
              <a:buAutoNum type="arabicPeriod"/>
            </a:pPr>
            <a:r>
              <a:rPr lang="fr-FR" sz="1700" noProof="0" dirty="0">
                <a:effectLst/>
                <a:ea typeface="Calibri" panose="020F0502020204030204" pitchFamily="34" charset="0"/>
              </a:rPr>
              <a:t>Stratégie mondiale du secteur de la santé contre les infections sexuellement transmissibles, 2016-2021 : cadre de mise en œuvre dans la région africaine. Brazzaville : Organisation mondiale de la Santé, Bureau régional de l'Afrique, 2018. Licence : CC BY-NC-SA 3.0 IGO. </a:t>
            </a:r>
            <a:r>
              <a:rPr lang="fr-FR" sz="1700" u="sng" noProof="0" dirty="0">
                <a:solidFill>
                  <a:srgbClr val="0563C1"/>
                </a:solidFill>
                <a:effectLst/>
                <a:ea typeface="Calibri" panose="020F0502020204030204" pitchFamily="34" charset="0"/>
                <a:hlinkClick r:id="rId3"/>
              </a:rPr>
              <a:t>https://www.afro.who.int/sites/default/files/2019-03/STI.FR_.BATcdr.pdf</a:t>
            </a:r>
            <a:r>
              <a:rPr lang="fr-FR" sz="1700" noProof="0" dirty="0">
                <a:effectLst/>
                <a:ea typeface="Calibri" panose="020F0502020204030204" pitchFamily="34" charset="0"/>
              </a:rPr>
              <a:t>  </a:t>
            </a:r>
          </a:p>
          <a:p>
            <a:pPr marL="342900" lvl="0" indent="-342900">
              <a:lnSpc>
                <a:spcPct val="107000"/>
              </a:lnSpc>
              <a:buClr>
                <a:srgbClr val="58C3EB"/>
              </a:buClr>
              <a:buFont typeface="+mj-lt"/>
              <a:buAutoNum type="arabicPeriod"/>
            </a:pPr>
            <a:r>
              <a:rPr lang="fr-FR" sz="1700" noProof="0" dirty="0" err="1">
                <a:effectLst/>
                <a:ea typeface="Calibri" panose="020F0502020204030204" pitchFamily="34" charset="0"/>
              </a:rPr>
              <a:t>Guttmacher</a:t>
            </a:r>
            <a:r>
              <a:rPr lang="fr-FR" sz="1700" noProof="0" dirty="0">
                <a:effectLst/>
                <a:ea typeface="Calibri" panose="020F0502020204030204" pitchFamily="34" charset="0"/>
              </a:rPr>
              <a:t> Institute. Vue d’ensemble : Avantages de l’investissement dans le traitement des IST curables dans l’Union africaine. </a:t>
            </a:r>
            <a:r>
              <a:rPr lang="fr-FR" sz="1700" noProof="0" dirty="0" err="1">
                <a:effectLst/>
                <a:ea typeface="Calibri" panose="020F0502020204030204" pitchFamily="34" charset="0"/>
              </a:rPr>
              <a:t>Guttmacher</a:t>
            </a:r>
            <a:r>
              <a:rPr lang="fr-FR" sz="1700" noProof="0" dirty="0">
                <a:effectLst/>
                <a:ea typeface="Calibri" panose="020F0502020204030204" pitchFamily="34" charset="0"/>
              </a:rPr>
              <a:t> Institute, 2020. </a:t>
            </a:r>
            <a:r>
              <a:rPr lang="fr-FR" sz="1700" u="sng" noProof="0" dirty="0">
                <a:solidFill>
                  <a:srgbClr val="0563C1"/>
                </a:solidFill>
                <a:effectLst/>
                <a:ea typeface="Calibri" panose="020F0502020204030204" pitchFamily="34" charset="0"/>
                <a:hlinkClick r:id="rId4"/>
              </a:rPr>
              <a:t>https://www.guttmacher.org/sites/default/files/factsheet/investing-treatment-curable-stis-african-union-fr.pdf</a:t>
            </a:r>
            <a:r>
              <a:rPr lang="fr-FR" sz="1700" noProof="0" dirty="0">
                <a:effectLst/>
                <a:ea typeface="Calibri" panose="020F0502020204030204" pitchFamily="34" charset="0"/>
              </a:rPr>
              <a:t>  </a:t>
            </a:r>
          </a:p>
          <a:p>
            <a:pPr marL="342900" lvl="0" indent="-342900">
              <a:lnSpc>
                <a:spcPct val="107000"/>
              </a:lnSpc>
              <a:spcAft>
                <a:spcPts val="800"/>
              </a:spcAft>
              <a:buClr>
                <a:srgbClr val="58C3EB"/>
              </a:buClr>
              <a:buFont typeface="+mj-lt"/>
              <a:buAutoNum type="arabicPeriod"/>
            </a:pPr>
            <a:r>
              <a:rPr lang="fr-FR" sz="1700" noProof="0" dirty="0">
                <a:effectLst/>
                <a:ea typeface="Calibri" panose="020F0502020204030204" pitchFamily="34" charset="0"/>
              </a:rPr>
              <a:t>Rowley J, Vander Hoorn S, </a:t>
            </a:r>
            <a:r>
              <a:rPr lang="fr-FR" sz="1700" noProof="0" dirty="0" err="1">
                <a:effectLst/>
                <a:ea typeface="Calibri" panose="020F0502020204030204" pitchFamily="34" charset="0"/>
              </a:rPr>
              <a:t>Korenromp</a:t>
            </a:r>
            <a:r>
              <a:rPr lang="fr-FR" sz="1700" noProof="0" dirty="0">
                <a:effectLst/>
                <a:ea typeface="Calibri" panose="020F0502020204030204" pitchFamily="34" charset="0"/>
              </a:rPr>
              <a:t> E, Low N, </a:t>
            </a:r>
            <a:r>
              <a:rPr lang="fr-FR" sz="1700" noProof="0" dirty="0" err="1">
                <a:effectLst/>
                <a:ea typeface="Calibri" panose="020F0502020204030204" pitchFamily="34" charset="0"/>
              </a:rPr>
              <a:t>Unemo</a:t>
            </a:r>
            <a:r>
              <a:rPr lang="fr-FR" sz="1700" noProof="0" dirty="0">
                <a:effectLst/>
                <a:ea typeface="Calibri" panose="020F0502020204030204" pitchFamily="34" charset="0"/>
              </a:rPr>
              <a:t> M, Abu-</a:t>
            </a:r>
            <a:r>
              <a:rPr lang="fr-FR" sz="1700" noProof="0" dirty="0" err="1">
                <a:effectLst/>
                <a:ea typeface="Calibri" panose="020F0502020204030204" pitchFamily="34" charset="0"/>
              </a:rPr>
              <a:t>Raddad</a:t>
            </a:r>
            <a:r>
              <a:rPr lang="fr-FR" sz="1700" noProof="0" dirty="0">
                <a:effectLst/>
                <a:ea typeface="Calibri" panose="020F0502020204030204" pitchFamily="34" charset="0"/>
              </a:rPr>
              <a:t> LJ, Chico RM, </a:t>
            </a:r>
            <a:r>
              <a:rPr lang="fr-FR" sz="1700" noProof="0" dirty="0" err="1">
                <a:effectLst/>
                <a:ea typeface="Calibri" panose="020F0502020204030204" pitchFamily="34" charset="0"/>
              </a:rPr>
              <a:t>Smolak</a:t>
            </a:r>
            <a:r>
              <a:rPr lang="fr-FR" sz="1700" noProof="0" dirty="0">
                <a:effectLst/>
                <a:ea typeface="Calibri" panose="020F0502020204030204" pitchFamily="34" charset="0"/>
              </a:rPr>
              <a:t> A, Newman L, Gottlieb S, </a:t>
            </a:r>
            <a:r>
              <a:rPr lang="fr-FR" sz="1700" noProof="0" dirty="0" err="1">
                <a:effectLst/>
                <a:ea typeface="Calibri" panose="020F0502020204030204" pitchFamily="34" charset="0"/>
              </a:rPr>
              <a:t>Thwin</a:t>
            </a:r>
            <a:r>
              <a:rPr lang="fr-FR" sz="1700" noProof="0" dirty="0">
                <a:effectLst/>
                <a:ea typeface="Calibri" panose="020F0502020204030204" pitchFamily="34" charset="0"/>
              </a:rPr>
              <a:t> SS, </a:t>
            </a:r>
            <a:r>
              <a:rPr lang="fr-FR" sz="1700" noProof="0" dirty="0" err="1">
                <a:effectLst/>
                <a:ea typeface="Calibri" panose="020F0502020204030204" pitchFamily="34" charset="0"/>
              </a:rPr>
              <a:t>Broutet</a:t>
            </a:r>
            <a:r>
              <a:rPr lang="fr-FR" sz="1700" noProof="0" dirty="0">
                <a:effectLst/>
                <a:ea typeface="Calibri" panose="020F0502020204030204" pitchFamily="34" charset="0"/>
              </a:rPr>
              <a:t> N, Taylor MM. Chlamydia, </a:t>
            </a:r>
            <a:r>
              <a:rPr lang="fr-FR" sz="1700" noProof="0" dirty="0" err="1">
                <a:effectLst/>
                <a:ea typeface="Calibri" panose="020F0502020204030204" pitchFamily="34" charset="0"/>
              </a:rPr>
              <a:t>gonorrhoea</a:t>
            </a:r>
            <a:r>
              <a:rPr lang="fr-FR" sz="1700" noProof="0" dirty="0">
                <a:effectLst/>
                <a:ea typeface="Calibri" panose="020F0502020204030204" pitchFamily="34" charset="0"/>
              </a:rPr>
              <a:t>, </a:t>
            </a:r>
            <a:r>
              <a:rPr lang="fr-FR" sz="1700" noProof="0" dirty="0" err="1">
                <a:effectLst/>
                <a:ea typeface="Calibri" panose="020F0502020204030204" pitchFamily="34" charset="0"/>
              </a:rPr>
              <a:t>trichomoniasis</a:t>
            </a:r>
            <a:r>
              <a:rPr lang="fr-FR" sz="1700" noProof="0" dirty="0">
                <a:effectLst/>
                <a:ea typeface="Calibri" panose="020F0502020204030204" pitchFamily="34" charset="0"/>
              </a:rPr>
              <a:t> and syphilis: global </a:t>
            </a:r>
            <a:r>
              <a:rPr lang="fr-FR" sz="1700" noProof="0" dirty="0" err="1">
                <a:effectLst/>
                <a:ea typeface="Calibri" panose="020F0502020204030204" pitchFamily="34" charset="0"/>
              </a:rPr>
              <a:t>prevalence</a:t>
            </a:r>
            <a:r>
              <a:rPr lang="fr-FR" sz="1700" noProof="0" dirty="0">
                <a:effectLst/>
                <a:ea typeface="Calibri" panose="020F0502020204030204" pitchFamily="34" charset="0"/>
              </a:rPr>
              <a:t> and incidence </a:t>
            </a:r>
            <a:r>
              <a:rPr lang="fr-FR" sz="1700" noProof="0" dirty="0" err="1">
                <a:effectLst/>
                <a:ea typeface="Calibri" panose="020F0502020204030204" pitchFamily="34" charset="0"/>
              </a:rPr>
              <a:t>estimates</a:t>
            </a:r>
            <a:r>
              <a:rPr lang="fr-FR" sz="1700" noProof="0" dirty="0">
                <a:effectLst/>
                <a:ea typeface="Calibri" panose="020F0502020204030204" pitchFamily="34" charset="0"/>
              </a:rPr>
              <a:t>, 2016. Bull World Health </a:t>
            </a:r>
            <a:r>
              <a:rPr lang="fr-FR" sz="1700" noProof="0" dirty="0" err="1">
                <a:effectLst/>
                <a:ea typeface="Calibri" panose="020F0502020204030204" pitchFamily="34" charset="0"/>
              </a:rPr>
              <a:t>Organ</a:t>
            </a:r>
            <a:r>
              <a:rPr lang="fr-FR" sz="1700" noProof="0" dirty="0">
                <a:effectLst/>
                <a:ea typeface="Calibri" panose="020F0502020204030204" pitchFamily="34" charset="0"/>
              </a:rPr>
              <a:t>. 2019 </a:t>
            </a:r>
            <a:r>
              <a:rPr lang="fr-FR" sz="1700" noProof="0" dirty="0" err="1">
                <a:effectLst/>
                <a:ea typeface="Calibri" panose="020F0502020204030204" pitchFamily="34" charset="0"/>
              </a:rPr>
              <a:t>Aug</a:t>
            </a:r>
            <a:r>
              <a:rPr lang="fr-FR" sz="1700" noProof="0" dirty="0">
                <a:effectLst/>
                <a:ea typeface="Calibri" panose="020F0502020204030204" pitchFamily="34" charset="0"/>
              </a:rPr>
              <a:t> 1;97(8):548-562P. </a:t>
            </a:r>
            <a:r>
              <a:rPr lang="fr-FR" sz="1700" u="sng" noProof="0" dirty="0">
                <a:solidFill>
                  <a:srgbClr val="0563C1"/>
                </a:solidFill>
                <a:effectLst/>
                <a:ea typeface="Calibri" panose="020F0502020204030204" pitchFamily="34" charset="0"/>
                <a:hlinkClick r:id="rId5"/>
              </a:rPr>
              <a:t>http://dx.doi.org/10.2471/BLT.18.228486</a:t>
            </a:r>
            <a:r>
              <a:rPr lang="fr-FR" sz="1700" noProof="0" dirty="0">
                <a:effectLst/>
                <a:ea typeface="Calibri" panose="020F0502020204030204" pitchFamily="34" charset="0"/>
              </a:rPr>
              <a:t> </a:t>
            </a:r>
          </a:p>
        </p:txBody>
      </p:sp>
    </p:spTree>
    <p:extLst>
      <p:ext uri="{BB962C8B-B14F-4D97-AF65-F5344CB8AC3E}">
        <p14:creationId xmlns:p14="http://schemas.microsoft.com/office/powerpoint/2010/main" val="25826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427173"/>
            <a:ext cx="9337882" cy="556591"/>
          </a:xfrm>
        </p:spPr>
        <p:txBody>
          <a:bodyPr/>
          <a:lstStyle/>
          <a:p>
            <a:r>
              <a:rPr lang="fr-FR" noProof="0" dirty="0"/>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294941" y="1041514"/>
            <a:ext cx="11524882" cy="5542164"/>
          </a:xfrm>
        </p:spPr>
        <p:txBody>
          <a:bodyPr numCol="1"/>
          <a:lstStyle/>
          <a:p>
            <a:pPr marL="342900" lvl="0" indent="-342900" rtl="0">
              <a:lnSpc>
                <a:spcPct val="107000"/>
              </a:lnSpc>
              <a:buClr>
                <a:srgbClr val="58C3EB"/>
              </a:buClr>
              <a:buFont typeface="+mj-lt"/>
              <a:buAutoNum type="arabicPeriod" startAt="5"/>
            </a:pPr>
            <a:r>
              <a:rPr lang="fr-FR" sz="1650" noProof="0" dirty="0">
                <a:effectLst/>
                <a:ea typeface="Calibri" panose="020F0502020204030204" pitchFamily="34" charset="0"/>
              </a:rPr>
              <a:t>Bruni L, Saura-</a:t>
            </a:r>
            <a:r>
              <a:rPr lang="fr-FR" sz="1650" noProof="0" dirty="0" err="1">
                <a:effectLst/>
                <a:ea typeface="Calibri" panose="020F0502020204030204" pitchFamily="34" charset="0"/>
              </a:rPr>
              <a:t>Lázaro</a:t>
            </a:r>
            <a:r>
              <a:rPr lang="fr-FR" sz="1650" noProof="0" dirty="0">
                <a:effectLst/>
                <a:ea typeface="Calibri" panose="020F0502020204030204" pitchFamily="34" charset="0"/>
              </a:rPr>
              <a:t> A, </a:t>
            </a:r>
            <a:r>
              <a:rPr lang="fr-FR" sz="1650" noProof="0" dirty="0" err="1">
                <a:effectLst/>
                <a:ea typeface="Calibri" panose="020F0502020204030204" pitchFamily="34" charset="0"/>
              </a:rPr>
              <a:t>Montoliu</a:t>
            </a:r>
            <a:r>
              <a:rPr lang="fr-FR" sz="1650" noProof="0" dirty="0">
                <a:effectLst/>
                <a:ea typeface="Calibri" panose="020F0502020204030204" pitchFamily="34" charset="0"/>
              </a:rPr>
              <a:t> A, </a:t>
            </a:r>
            <a:r>
              <a:rPr lang="fr-FR" sz="1650" noProof="0" dirty="0" err="1">
                <a:effectLst/>
                <a:ea typeface="Calibri" panose="020F0502020204030204" pitchFamily="34" charset="0"/>
              </a:rPr>
              <a:t>Brotons</a:t>
            </a:r>
            <a:r>
              <a:rPr lang="fr-FR" sz="1650" noProof="0" dirty="0">
                <a:effectLst/>
                <a:ea typeface="Calibri" panose="020F0502020204030204" pitchFamily="34" charset="0"/>
              </a:rPr>
              <a:t> M, Alemany L, Diallo MS, </a:t>
            </a:r>
            <a:r>
              <a:rPr lang="fr-FR" sz="1650" noProof="0" dirty="0" err="1">
                <a:effectLst/>
                <a:ea typeface="Calibri" panose="020F0502020204030204" pitchFamily="34" charset="0"/>
              </a:rPr>
              <a:t>Afsar</a:t>
            </a:r>
            <a:r>
              <a:rPr lang="fr-FR" sz="1650" noProof="0" dirty="0">
                <a:effectLst/>
                <a:ea typeface="Calibri" panose="020F0502020204030204" pitchFamily="34" charset="0"/>
              </a:rPr>
              <a:t> OZ, </a:t>
            </a:r>
            <a:r>
              <a:rPr lang="fr-FR" sz="1650" noProof="0" dirty="0" err="1">
                <a:effectLst/>
                <a:ea typeface="Calibri" panose="020F0502020204030204" pitchFamily="34" charset="0"/>
              </a:rPr>
              <a:t>LaMontagne</a:t>
            </a:r>
            <a:r>
              <a:rPr lang="fr-FR" sz="1650" noProof="0" dirty="0">
                <a:effectLst/>
                <a:ea typeface="Calibri" panose="020F0502020204030204" pitchFamily="34" charset="0"/>
              </a:rPr>
              <a:t> DS, Mosina L, Contreras M, </a:t>
            </a:r>
            <a:r>
              <a:rPr lang="fr-FR" sz="1650" noProof="0" dirty="0" err="1">
                <a:effectLst/>
                <a:ea typeface="Calibri" panose="020F0502020204030204" pitchFamily="34" charset="0"/>
              </a:rPr>
              <a:t>Velandia</a:t>
            </a:r>
            <a:r>
              <a:rPr lang="fr-FR" sz="1650" noProof="0" dirty="0">
                <a:effectLst/>
                <a:ea typeface="Calibri" panose="020F0502020204030204" pitchFamily="34" charset="0"/>
              </a:rPr>
              <a:t>-González M, </a:t>
            </a:r>
            <a:r>
              <a:rPr lang="fr-FR" sz="1650" noProof="0" dirty="0" err="1">
                <a:effectLst/>
                <a:ea typeface="Calibri" panose="020F0502020204030204" pitchFamily="34" charset="0"/>
              </a:rPr>
              <a:t>Pastore</a:t>
            </a:r>
            <a:r>
              <a:rPr lang="fr-FR" sz="1650" noProof="0" dirty="0">
                <a:effectLst/>
                <a:ea typeface="Calibri" panose="020F0502020204030204" pitchFamily="34" charset="0"/>
              </a:rPr>
              <a:t> R, </a:t>
            </a:r>
            <a:r>
              <a:rPr lang="fr-FR" sz="1650" noProof="0" dirty="0" err="1">
                <a:effectLst/>
                <a:ea typeface="Calibri" panose="020F0502020204030204" pitchFamily="34" charset="0"/>
              </a:rPr>
              <a:t>Gacic-Dobo</a:t>
            </a:r>
            <a:r>
              <a:rPr lang="fr-FR" sz="1650" noProof="0" dirty="0">
                <a:effectLst/>
                <a:ea typeface="Calibri" panose="020F0502020204030204" pitchFamily="34" charset="0"/>
              </a:rPr>
              <a:t> M, </a:t>
            </a:r>
            <a:r>
              <a:rPr lang="fr-FR" sz="1650" noProof="0" dirty="0" err="1">
                <a:effectLst/>
                <a:ea typeface="Calibri" panose="020F0502020204030204" pitchFamily="34" charset="0"/>
              </a:rPr>
              <a:t>Bloem</a:t>
            </a:r>
            <a:r>
              <a:rPr lang="fr-FR" sz="1650" noProof="0" dirty="0">
                <a:effectLst/>
                <a:ea typeface="Calibri" panose="020F0502020204030204" pitchFamily="34" charset="0"/>
              </a:rPr>
              <a:t> P. Introduction de la vaccination contre le VPH dans le monde et estimations de l’OMS et de l’UNICEF de la couverture vaccinale nationale contre le VPH 2010-2019 [HPV vaccination introduction </a:t>
            </a:r>
            <a:r>
              <a:rPr lang="fr-FR" sz="1650" noProof="0" dirty="0" err="1">
                <a:effectLst/>
                <a:ea typeface="Calibri" panose="020F0502020204030204" pitchFamily="34" charset="0"/>
              </a:rPr>
              <a:t>worldwide</a:t>
            </a:r>
            <a:r>
              <a:rPr lang="fr-FR" sz="1650" noProof="0" dirty="0">
                <a:effectLst/>
                <a:ea typeface="Calibri" panose="020F0502020204030204" pitchFamily="34" charset="0"/>
              </a:rPr>
              <a:t> and WHO and UNICEF </a:t>
            </a:r>
            <a:r>
              <a:rPr lang="fr-FR" sz="1650" noProof="0" dirty="0" err="1">
                <a:effectLst/>
                <a:ea typeface="Calibri" panose="020F0502020204030204" pitchFamily="34" charset="0"/>
              </a:rPr>
              <a:t>estimates</a:t>
            </a:r>
            <a:r>
              <a:rPr lang="fr-FR" sz="1650" noProof="0" dirty="0">
                <a:effectLst/>
                <a:ea typeface="Calibri" panose="020F0502020204030204" pitchFamily="34" charset="0"/>
              </a:rPr>
              <a:t> of national HPV </a:t>
            </a:r>
            <a:r>
              <a:rPr lang="fr-FR" sz="1650" noProof="0" dirty="0" err="1">
                <a:effectLst/>
                <a:ea typeface="Calibri" panose="020F0502020204030204" pitchFamily="34" charset="0"/>
              </a:rPr>
              <a:t>immunization</a:t>
            </a:r>
            <a:r>
              <a:rPr lang="fr-FR" sz="1650" noProof="0" dirty="0">
                <a:effectLst/>
                <a:ea typeface="Calibri" panose="020F0502020204030204" pitchFamily="34" charset="0"/>
              </a:rPr>
              <a:t> </a:t>
            </a:r>
            <a:r>
              <a:rPr lang="fr-FR" sz="1650" noProof="0" dirty="0" err="1">
                <a:effectLst/>
                <a:ea typeface="Calibri" panose="020F0502020204030204" pitchFamily="34" charset="0"/>
              </a:rPr>
              <a:t>coverage</a:t>
            </a:r>
            <a:r>
              <a:rPr lang="fr-FR" sz="1650" noProof="0" dirty="0">
                <a:effectLst/>
                <a:ea typeface="Calibri" panose="020F0502020204030204" pitchFamily="34" charset="0"/>
              </a:rPr>
              <a:t> 2010–2019]. </a:t>
            </a:r>
            <a:r>
              <a:rPr lang="fr-FR" sz="1650" noProof="0" dirty="0" err="1">
                <a:effectLst/>
                <a:ea typeface="Calibri" panose="020F0502020204030204" pitchFamily="34" charset="0"/>
              </a:rPr>
              <a:t>Preventive</a:t>
            </a:r>
            <a:r>
              <a:rPr lang="fr-FR" sz="1650" noProof="0" dirty="0">
                <a:effectLst/>
                <a:ea typeface="Calibri" panose="020F0502020204030204" pitchFamily="34" charset="0"/>
              </a:rPr>
              <a:t> </a:t>
            </a:r>
            <a:r>
              <a:rPr lang="fr-FR" sz="1650" noProof="0" dirty="0" err="1">
                <a:effectLst/>
                <a:ea typeface="Calibri" panose="020F0502020204030204" pitchFamily="34" charset="0"/>
              </a:rPr>
              <a:t>Medicine</a:t>
            </a:r>
            <a:r>
              <a:rPr lang="fr-FR" sz="1650" noProof="0" dirty="0">
                <a:effectLst/>
                <a:ea typeface="Calibri" panose="020F0502020204030204" pitchFamily="34" charset="0"/>
              </a:rPr>
              <a:t>. 2021 Mar 1;144:106399. </a:t>
            </a:r>
            <a:r>
              <a:rPr lang="fr-FR" sz="1650" u="sng" noProof="0" dirty="0">
                <a:solidFill>
                  <a:srgbClr val="0563C1"/>
                </a:solidFill>
                <a:effectLst/>
                <a:ea typeface="Calibri" panose="020F0502020204030204" pitchFamily="34" charset="0"/>
                <a:hlinkClick r:id="rId3"/>
              </a:rPr>
              <a:t>http://dx.doi.org/10.1016/j.ypmed.2020.106399</a:t>
            </a:r>
            <a:r>
              <a:rPr lang="fr-FR" sz="1650" noProof="0" dirty="0">
                <a:effectLst/>
                <a:ea typeface="Calibri" panose="020F0502020204030204" pitchFamily="34" charset="0"/>
              </a:rPr>
              <a:t>  </a:t>
            </a:r>
          </a:p>
          <a:p>
            <a:pPr marL="342900" lvl="0" indent="-342900">
              <a:lnSpc>
                <a:spcPct val="107000"/>
              </a:lnSpc>
              <a:buClr>
                <a:srgbClr val="58C3EB"/>
              </a:buClr>
              <a:buFont typeface="+mj-lt"/>
              <a:buAutoNum type="arabicPeriod" startAt="5"/>
            </a:pPr>
            <a:r>
              <a:rPr lang="fr-FR" sz="1650" noProof="0" dirty="0">
                <a:effectLst/>
                <a:ea typeface="Calibri" panose="020F0502020204030204" pitchFamily="34" charset="0"/>
              </a:rPr>
              <a:t>UNFPA. L’Éducation complète à la sexualité : données probantes et pratiques prometteuses en Afrique de l’Ouest et du Centre. UNFPA, 2018. </a:t>
            </a:r>
            <a:r>
              <a:rPr lang="fr-FR" sz="1650" u="sng" noProof="0" dirty="0">
                <a:solidFill>
                  <a:srgbClr val="0563C1"/>
                </a:solidFill>
                <a:effectLst/>
                <a:ea typeface="Calibri" panose="020F0502020204030204" pitchFamily="34" charset="0"/>
                <a:hlinkClick r:id="rId4"/>
              </a:rPr>
              <a:t>https://wcaro.unfpa.org/sites/default/files/pub-pdf/VF_Brochure%20CSE_FR_WCARO.pdf</a:t>
            </a:r>
            <a:r>
              <a:rPr lang="fr-FR" sz="1650" noProof="0" dirty="0">
                <a:effectLst/>
                <a:ea typeface="Calibri" panose="020F0502020204030204" pitchFamily="34" charset="0"/>
              </a:rPr>
              <a:t>  </a:t>
            </a:r>
          </a:p>
          <a:p>
            <a:pPr marL="342900" lvl="0" indent="-342900">
              <a:lnSpc>
                <a:spcPct val="107000"/>
              </a:lnSpc>
              <a:buClr>
                <a:srgbClr val="58C3EB"/>
              </a:buClr>
              <a:buFont typeface="+mj-lt"/>
              <a:buAutoNum type="arabicPeriod" startAt="5"/>
            </a:pPr>
            <a:r>
              <a:rPr lang="fr-FR" sz="1650" noProof="0" dirty="0">
                <a:effectLst/>
                <a:ea typeface="Calibri" panose="020F0502020204030204" pitchFamily="34" charset="0"/>
              </a:rPr>
              <a:t>Institut National de la Statistique (INSTAT), Cellule de Planification et de Statistique Secteur Santé-Développement Social et Promotion de la Famille (CPS/SS-DS-PF) et ICF. Enquête Démographique et de Santé au Mali 2018. Bamako, Mali et Rockville, Maryland, USA : INSTAT, CPS/SS-DS-PF et ICF, 2019. </a:t>
            </a:r>
            <a:r>
              <a:rPr lang="fr-FR" sz="1650" u="sng" noProof="0" dirty="0">
                <a:solidFill>
                  <a:srgbClr val="0563C1"/>
                </a:solidFill>
                <a:effectLst/>
                <a:ea typeface="Calibri" panose="020F0502020204030204" pitchFamily="34" charset="0"/>
                <a:hlinkClick r:id="rId5"/>
              </a:rPr>
              <a:t>http://www.sante.gov.ml/docs/EDSM_VI.pdf</a:t>
            </a:r>
            <a:endParaRPr lang="fr-FR" sz="1650" noProof="0" dirty="0">
              <a:effectLst/>
              <a:ea typeface="Calibri" panose="020F0502020204030204" pitchFamily="34" charset="0"/>
            </a:endParaRPr>
          </a:p>
          <a:p>
            <a:pPr marL="342900" lvl="0" indent="-342900">
              <a:lnSpc>
                <a:spcPct val="107000"/>
              </a:lnSpc>
              <a:buClr>
                <a:srgbClr val="58C3EB"/>
              </a:buClr>
              <a:buFont typeface="+mj-lt"/>
              <a:buAutoNum type="arabicPeriod" startAt="5"/>
            </a:pPr>
            <a:r>
              <a:rPr lang="fr-FR" sz="1650" noProof="0" dirty="0">
                <a:effectLst/>
                <a:ea typeface="Calibri" panose="020F0502020204030204" pitchFamily="34" charset="0"/>
              </a:rPr>
              <a:t> </a:t>
            </a:r>
            <a:r>
              <a:rPr lang="fr-FR" sz="1650" noProof="0" dirty="0" err="1">
                <a:effectLst/>
                <a:ea typeface="Calibri" panose="020F0502020204030204" pitchFamily="34" charset="0"/>
              </a:rPr>
              <a:t>Guttmacher</a:t>
            </a:r>
            <a:r>
              <a:rPr lang="fr-FR" sz="1650" noProof="0" dirty="0">
                <a:effectLst/>
                <a:ea typeface="Calibri" panose="020F0502020204030204" pitchFamily="34" charset="0"/>
              </a:rPr>
              <a:t> Institute. Adolescent </a:t>
            </a:r>
            <a:r>
              <a:rPr lang="fr-FR" sz="1650" noProof="0" dirty="0" err="1">
                <a:effectLst/>
                <a:ea typeface="Calibri" panose="020F0502020204030204" pitchFamily="34" charset="0"/>
              </a:rPr>
              <a:t>Women’s</a:t>
            </a:r>
            <a:r>
              <a:rPr lang="fr-FR" sz="1650" noProof="0" dirty="0">
                <a:effectLst/>
                <a:ea typeface="Calibri" panose="020F0502020204030204" pitchFamily="34" charset="0"/>
              </a:rPr>
              <a:t> Need for and Use of Sexual and Reproductive Health Services in </a:t>
            </a:r>
            <a:r>
              <a:rPr lang="fr-FR" sz="1650" noProof="0" dirty="0" err="1">
                <a:effectLst/>
                <a:ea typeface="Calibri" panose="020F0502020204030204" pitchFamily="34" charset="0"/>
              </a:rPr>
              <a:t>Developing</a:t>
            </a:r>
            <a:r>
              <a:rPr lang="fr-FR" sz="1650" noProof="0" dirty="0">
                <a:effectLst/>
                <a:ea typeface="Calibri" panose="020F0502020204030204" pitchFamily="34" charset="0"/>
              </a:rPr>
              <a:t> Countries. </a:t>
            </a:r>
            <a:r>
              <a:rPr lang="fr-FR" sz="1650" noProof="0" dirty="0" err="1">
                <a:effectLst/>
                <a:ea typeface="Calibri" panose="020F0502020204030204" pitchFamily="34" charset="0"/>
              </a:rPr>
              <a:t>Guttmacher</a:t>
            </a:r>
            <a:r>
              <a:rPr lang="fr-FR" sz="1650" noProof="0" dirty="0">
                <a:effectLst/>
                <a:ea typeface="Calibri" panose="020F0502020204030204" pitchFamily="34" charset="0"/>
              </a:rPr>
              <a:t> Institute, 2015. </a:t>
            </a:r>
            <a:r>
              <a:rPr lang="fr-FR" sz="1650" u="sng" noProof="0" dirty="0">
                <a:solidFill>
                  <a:srgbClr val="0563C1"/>
                </a:solidFill>
                <a:effectLst/>
                <a:ea typeface="Calibri" panose="020F0502020204030204" pitchFamily="34" charset="0"/>
                <a:hlinkClick r:id="rId6"/>
              </a:rPr>
              <a:t>https://www.guttmacher.org/sites/default/files/pdfs/pubs/Adolescent-SRHS-Need-Developing-Countries.pdf</a:t>
            </a:r>
            <a:r>
              <a:rPr lang="fr-FR" sz="1650" noProof="0" dirty="0">
                <a:effectLst/>
                <a:ea typeface="Calibri" panose="020F0502020204030204" pitchFamily="34" charset="0"/>
              </a:rPr>
              <a:t>  </a:t>
            </a:r>
          </a:p>
          <a:p>
            <a:pPr marL="342900" lvl="0" indent="-342900">
              <a:lnSpc>
                <a:spcPct val="107000"/>
              </a:lnSpc>
              <a:spcAft>
                <a:spcPts val="800"/>
              </a:spcAft>
              <a:buClr>
                <a:srgbClr val="58C3EB"/>
              </a:buClr>
              <a:buFont typeface="+mj-lt"/>
              <a:buAutoNum type="arabicPeriod" startAt="5"/>
            </a:pPr>
            <a:r>
              <a:rPr lang="fr-FR" sz="1650" noProof="0" dirty="0" err="1">
                <a:effectLst/>
                <a:ea typeface="Calibri" panose="020F0502020204030204" pitchFamily="34" charset="0"/>
              </a:rPr>
              <a:t>Bankole</a:t>
            </a:r>
            <a:r>
              <a:rPr lang="fr-FR" sz="1650" noProof="0" dirty="0">
                <a:effectLst/>
                <a:ea typeface="Calibri" panose="020F0502020204030204" pitchFamily="34" charset="0"/>
              </a:rPr>
              <a:t> A, Ahmed FH, </a:t>
            </a:r>
            <a:r>
              <a:rPr lang="fr-FR" sz="1650" noProof="0" dirty="0" err="1">
                <a:effectLst/>
                <a:ea typeface="Calibri" panose="020F0502020204030204" pitchFamily="34" charset="0"/>
              </a:rPr>
              <a:t>Neema</a:t>
            </a:r>
            <a:r>
              <a:rPr lang="fr-FR" sz="1650" noProof="0" dirty="0">
                <a:effectLst/>
                <a:ea typeface="Calibri" panose="020F0502020204030204" pitchFamily="34" charset="0"/>
              </a:rPr>
              <a:t> S, </a:t>
            </a:r>
            <a:r>
              <a:rPr lang="fr-FR" sz="1650" noProof="0" dirty="0" err="1">
                <a:effectLst/>
                <a:ea typeface="Calibri" panose="020F0502020204030204" pitchFamily="34" charset="0"/>
              </a:rPr>
              <a:t>Ouedraogo</a:t>
            </a:r>
            <a:r>
              <a:rPr lang="fr-FR" sz="1650" noProof="0" dirty="0">
                <a:effectLst/>
                <a:ea typeface="Calibri" panose="020F0502020204030204" pitchFamily="34" charset="0"/>
              </a:rPr>
              <a:t> C, </a:t>
            </a:r>
            <a:r>
              <a:rPr lang="fr-FR" sz="1650" noProof="0" dirty="0" err="1">
                <a:effectLst/>
                <a:ea typeface="Calibri" panose="020F0502020204030204" pitchFamily="34" charset="0"/>
              </a:rPr>
              <a:t>Konyani</a:t>
            </a:r>
            <a:r>
              <a:rPr lang="fr-FR" sz="1650" noProof="0" dirty="0">
                <a:effectLst/>
                <a:ea typeface="Calibri" panose="020F0502020204030204" pitchFamily="34" charset="0"/>
              </a:rPr>
              <a:t> S. </a:t>
            </a:r>
            <a:r>
              <a:rPr lang="fr-FR" sz="1650" noProof="0" dirty="0" err="1">
                <a:effectLst/>
                <a:ea typeface="Calibri" panose="020F0502020204030204" pitchFamily="34" charset="0"/>
              </a:rPr>
              <a:t>Knowledge</a:t>
            </a:r>
            <a:r>
              <a:rPr lang="fr-FR" sz="1650" noProof="0" dirty="0">
                <a:effectLst/>
                <a:ea typeface="Calibri" panose="020F0502020204030204" pitchFamily="34" charset="0"/>
              </a:rPr>
              <a:t> of correct condom use and </a:t>
            </a:r>
            <a:r>
              <a:rPr lang="fr-FR" sz="1650" noProof="0" dirty="0" err="1">
                <a:effectLst/>
                <a:ea typeface="Calibri" panose="020F0502020204030204" pitchFamily="34" charset="0"/>
              </a:rPr>
              <a:t>consistency</a:t>
            </a:r>
            <a:r>
              <a:rPr lang="fr-FR" sz="1650" noProof="0" dirty="0">
                <a:effectLst/>
                <a:ea typeface="Calibri" panose="020F0502020204030204" pitchFamily="34" charset="0"/>
              </a:rPr>
              <a:t> of use </a:t>
            </a:r>
            <a:r>
              <a:rPr lang="fr-FR" sz="1650" noProof="0" dirty="0" err="1">
                <a:effectLst/>
                <a:ea typeface="Calibri" panose="020F0502020204030204" pitchFamily="34" charset="0"/>
              </a:rPr>
              <a:t>among</a:t>
            </a:r>
            <a:r>
              <a:rPr lang="fr-FR" sz="1650" noProof="0" dirty="0">
                <a:effectLst/>
                <a:ea typeface="Calibri" panose="020F0502020204030204" pitchFamily="34" charset="0"/>
              </a:rPr>
              <a:t> adolescents in four countries in </a:t>
            </a:r>
            <a:r>
              <a:rPr lang="fr-FR" sz="1650" noProof="0" dirty="0" err="1">
                <a:effectLst/>
                <a:ea typeface="Calibri" panose="020F0502020204030204" pitchFamily="34" charset="0"/>
              </a:rPr>
              <a:t>Sub-Saharan</a:t>
            </a:r>
            <a:r>
              <a:rPr lang="fr-FR" sz="1650" noProof="0" dirty="0">
                <a:effectLst/>
                <a:ea typeface="Calibri" panose="020F0502020204030204" pitchFamily="34" charset="0"/>
              </a:rPr>
              <a:t> </a:t>
            </a:r>
            <a:r>
              <a:rPr lang="fr-FR" sz="1650" noProof="0" dirty="0" err="1">
                <a:effectLst/>
                <a:ea typeface="Calibri" panose="020F0502020204030204" pitchFamily="34" charset="0"/>
              </a:rPr>
              <a:t>Africa</a:t>
            </a:r>
            <a:r>
              <a:rPr lang="fr-FR" sz="1650" noProof="0" dirty="0">
                <a:effectLst/>
                <a:ea typeface="Calibri" panose="020F0502020204030204" pitchFamily="34" charset="0"/>
              </a:rPr>
              <a:t>. </a:t>
            </a:r>
            <a:r>
              <a:rPr lang="fr-FR" sz="1650" noProof="0" dirty="0" err="1">
                <a:effectLst/>
                <a:ea typeface="Calibri" panose="020F0502020204030204" pitchFamily="34" charset="0"/>
              </a:rPr>
              <a:t>Afr</a:t>
            </a:r>
            <a:r>
              <a:rPr lang="fr-FR" sz="1650" noProof="0" dirty="0">
                <a:effectLst/>
                <a:ea typeface="Calibri" panose="020F0502020204030204" pitchFamily="34" charset="0"/>
              </a:rPr>
              <a:t> J </a:t>
            </a:r>
            <a:r>
              <a:rPr lang="fr-FR" sz="1650" noProof="0" dirty="0" err="1">
                <a:effectLst/>
                <a:ea typeface="Calibri" panose="020F0502020204030204" pitchFamily="34" charset="0"/>
              </a:rPr>
              <a:t>Reprod</a:t>
            </a:r>
            <a:r>
              <a:rPr lang="fr-FR" sz="1650" noProof="0" dirty="0">
                <a:effectLst/>
                <a:ea typeface="Calibri" panose="020F0502020204030204" pitchFamily="34" charset="0"/>
              </a:rPr>
              <a:t> Health. 2007;11(3):197-220. </a:t>
            </a:r>
            <a:r>
              <a:rPr lang="fr-FR" sz="1650" noProof="0" dirty="0" err="1">
                <a:effectLst/>
                <a:ea typeface="Calibri" panose="020F0502020204030204" pitchFamily="34" charset="0"/>
              </a:rPr>
              <a:t>Available</a:t>
            </a:r>
            <a:r>
              <a:rPr lang="fr-FR" sz="1650" noProof="0" dirty="0">
                <a:effectLst/>
                <a:ea typeface="Calibri" panose="020F0502020204030204" pitchFamily="34" charset="0"/>
              </a:rPr>
              <a:t> </a:t>
            </a:r>
            <a:r>
              <a:rPr lang="fr-FR" sz="1650" noProof="0" dirty="0" err="1">
                <a:effectLst/>
                <a:ea typeface="Calibri" panose="020F0502020204030204" pitchFamily="34" charset="0"/>
              </a:rPr>
              <a:t>from</a:t>
            </a:r>
            <a:r>
              <a:rPr lang="fr-FR" sz="1650" noProof="0" dirty="0">
                <a:effectLst/>
                <a:ea typeface="Calibri" panose="020F0502020204030204" pitchFamily="34" charset="0"/>
              </a:rPr>
              <a:t>: </a:t>
            </a:r>
            <a:r>
              <a:rPr lang="fr-FR" sz="1650" u="sng" noProof="0" dirty="0">
                <a:solidFill>
                  <a:srgbClr val="0563C1"/>
                </a:solidFill>
                <a:effectLst/>
                <a:ea typeface="Calibri" panose="020F0502020204030204" pitchFamily="34" charset="0"/>
                <a:hlinkClick r:id="rId7"/>
              </a:rPr>
              <a:t>https://www.ncbi.nlm.nih.gov/pmc/articles/PMC2367135/</a:t>
            </a:r>
            <a:endParaRPr lang="fr-FR" sz="1650" noProof="0" dirty="0">
              <a:effectLst/>
              <a:ea typeface="Calibri" panose="020F0502020204030204" pitchFamily="34" charset="0"/>
            </a:endParaRPr>
          </a:p>
        </p:txBody>
      </p:sp>
    </p:spTree>
    <p:extLst>
      <p:ext uri="{BB962C8B-B14F-4D97-AF65-F5344CB8AC3E}">
        <p14:creationId xmlns:p14="http://schemas.microsoft.com/office/powerpoint/2010/main" val="3875240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p:nvPr>
        </p:nvSpPr>
        <p:spPr>
          <a:xfrm>
            <a:off x="631066" y="369421"/>
            <a:ext cx="9337882" cy="556591"/>
          </a:xfrm>
        </p:spPr>
        <p:txBody>
          <a:bodyPr/>
          <a:lstStyle/>
          <a:p>
            <a:r>
              <a:rPr lang="fr-FR" noProof="0" dirty="0"/>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13"/>
          </p:nvPr>
        </p:nvSpPr>
        <p:spPr>
          <a:xfrm>
            <a:off x="298383" y="828890"/>
            <a:ext cx="11569566" cy="5860668"/>
          </a:xfrm>
        </p:spPr>
        <p:txBody>
          <a:bodyPr numCol="1"/>
          <a:lstStyle/>
          <a:p>
            <a:pPr marL="342900" lvl="0" indent="-342900" rtl="0">
              <a:lnSpc>
                <a:spcPct val="107000"/>
              </a:lnSpc>
              <a:buClr>
                <a:srgbClr val="58C3EB"/>
              </a:buClr>
              <a:buFont typeface="+mj-lt"/>
              <a:buAutoNum type="arabicPeriod" startAt="10"/>
              <a:tabLst>
                <a:tab pos="228600" algn="l"/>
              </a:tabLst>
            </a:pPr>
            <a:r>
              <a:rPr lang="fr-FR" sz="1650" noProof="0" dirty="0">
                <a:effectLst/>
                <a:ea typeface="Calibri" panose="020F0502020204030204" pitchFamily="34" charset="0"/>
              </a:rPr>
              <a:t>The World Bank. The World </a:t>
            </a:r>
            <a:r>
              <a:rPr lang="fr-FR" sz="1650" noProof="0" dirty="0" err="1">
                <a:effectLst/>
                <a:ea typeface="Calibri" panose="020F0502020204030204" pitchFamily="34" charset="0"/>
              </a:rPr>
              <a:t>Bank’s</a:t>
            </a:r>
            <a:r>
              <a:rPr lang="fr-FR" sz="1650" noProof="0" dirty="0">
                <a:effectLst/>
                <a:ea typeface="Calibri" panose="020F0502020204030204" pitchFamily="34" charset="0"/>
              </a:rPr>
              <a:t> </a:t>
            </a:r>
            <a:r>
              <a:rPr lang="fr-FR" sz="1650" noProof="0" dirty="0" err="1">
                <a:effectLst/>
                <a:ea typeface="Calibri" panose="020F0502020204030204" pitchFamily="34" charset="0"/>
              </a:rPr>
              <a:t>commitment</a:t>
            </a:r>
            <a:r>
              <a:rPr lang="fr-FR" sz="1650" noProof="0" dirty="0">
                <a:effectLst/>
                <a:ea typeface="Calibri" panose="020F0502020204030204" pitchFamily="34" charset="0"/>
              </a:rPr>
              <a:t> to HIV/AIDS in </a:t>
            </a:r>
            <a:r>
              <a:rPr lang="fr-FR" sz="1650" noProof="0" dirty="0" err="1">
                <a:effectLst/>
                <a:ea typeface="Calibri" panose="020F0502020204030204" pitchFamily="34" charset="0"/>
              </a:rPr>
              <a:t>Africa</a:t>
            </a:r>
            <a:r>
              <a:rPr lang="fr-FR" sz="1650" noProof="0" dirty="0">
                <a:effectLst/>
                <a:ea typeface="Calibri" panose="020F0502020204030204" pitchFamily="34" charset="0"/>
              </a:rPr>
              <a:t> : </a:t>
            </a:r>
            <a:r>
              <a:rPr lang="fr-FR" sz="1650" noProof="0" dirty="0" err="1">
                <a:effectLst/>
                <a:ea typeface="Calibri" panose="020F0502020204030204" pitchFamily="34" charset="0"/>
              </a:rPr>
              <a:t>our</a:t>
            </a:r>
            <a:r>
              <a:rPr lang="fr-FR" sz="1650" noProof="0" dirty="0">
                <a:effectLst/>
                <a:ea typeface="Calibri" panose="020F0502020204030204" pitchFamily="34" charset="0"/>
              </a:rPr>
              <a:t> agenda for action, 2007-2011. The World Bank, 2008. </a:t>
            </a:r>
            <a:r>
              <a:rPr lang="fr-FR" sz="1650" u="sng" noProof="0" dirty="0">
                <a:solidFill>
                  <a:srgbClr val="0563C1"/>
                </a:solidFill>
                <a:effectLst/>
                <a:ea typeface="Calibri" panose="020F0502020204030204" pitchFamily="34" charset="0"/>
                <a:hlinkClick r:id="rId2"/>
              </a:rPr>
              <a:t>https://openknowledge.worldbank.org/server/api/core/bitstreams/82bc52c4-77a9-5775-b3d1-f5b53936d1f0/content</a:t>
            </a:r>
            <a:r>
              <a:rPr lang="fr-FR" sz="1650" noProof="0" dirty="0">
                <a:effectLst/>
                <a:ea typeface="Calibri" panose="020F0502020204030204" pitchFamily="34" charset="0"/>
              </a:rPr>
              <a:t> </a:t>
            </a:r>
          </a:p>
          <a:p>
            <a:pPr marL="342900" lvl="0" indent="-342900">
              <a:lnSpc>
                <a:spcPct val="107000"/>
              </a:lnSpc>
              <a:buClr>
                <a:srgbClr val="58C3EB"/>
              </a:buClr>
              <a:buFont typeface="+mj-lt"/>
              <a:buAutoNum type="arabicPeriod" startAt="10"/>
              <a:tabLst>
                <a:tab pos="228600" algn="l"/>
              </a:tabLst>
            </a:pPr>
            <a:r>
              <a:rPr lang="fr-FR" sz="1650" noProof="0" dirty="0">
                <a:effectLst/>
                <a:ea typeface="Calibri" panose="020F0502020204030204" pitchFamily="34" charset="0"/>
              </a:rPr>
              <a:t>Gal-</a:t>
            </a:r>
            <a:r>
              <a:rPr lang="fr-FR" sz="1650" noProof="0" dirty="0" err="1">
                <a:effectLst/>
                <a:ea typeface="Calibri" panose="020F0502020204030204" pitchFamily="34" charset="0"/>
              </a:rPr>
              <a:t>Regniez</a:t>
            </a:r>
            <a:r>
              <a:rPr lang="fr-FR" sz="1650" noProof="0" dirty="0">
                <a:effectLst/>
                <a:ea typeface="Calibri" panose="020F0502020204030204" pitchFamily="34" charset="0"/>
              </a:rPr>
              <a:t> A, </a:t>
            </a:r>
            <a:r>
              <a:rPr lang="fr-FR" sz="1650" noProof="0" dirty="0" err="1">
                <a:effectLst/>
                <a:ea typeface="Calibri" panose="020F0502020204030204" pitchFamily="34" charset="0"/>
              </a:rPr>
              <a:t>Guiella</a:t>
            </a:r>
            <a:r>
              <a:rPr lang="fr-FR" sz="1650" noProof="0" dirty="0">
                <a:effectLst/>
                <a:ea typeface="Calibri" panose="020F0502020204030204" pitchFamily="34" charset="0"/>
              </a:rPr>
              <a:t> G, </a:t>
            </a:r>
            <a:r>
              <a:rPr lang="fr-FR" sz="1650" noProof="0" dirty="0" err="1">
                <a:effectLst/>
                <a:ea typeface="Calibri" panose="020F0502020204030204" pitchFamily="34" charset="0"/>
              </a:rPr>
              <a:t>Ouedraogo</a:t>
            </a:r>
            <a:r>
              <a:rPr lang="fr-FR" sz="1650" noProof="0" dirty="0">
                <a:effectLst/>
                <a:ea typeface="Calibri" panose="020F0502020204030204" pitchFamily="34" charset="0"/>
              </a:rPr>
              <a:t> C, </a:t>
            </a:r>
            <a:r>
              <a:rPr lang="fr-FR" sz="1650" noProof="0" dirty="0" err="1">
                <a:effectLst/>
                <a:ea typeface="Calibri" panose="020F0502020204030204" pitchFamily="34" charset="0"/>
              </a:rPr>
              <a:t>Woog</a:t>
            </a:r>
            <a:r>
              <a:rPr lang="fr-FR" sz="1650" noProof="0" dirty="0">
                <a:effectLst/>
                <a:ea typeface="Calibri" panose="020F0502020204030204" pitchFamily="34" charset="0"/>
              </a:rPr>
              <a:t> V, </a:t>
            </a:r>
            <a:r>
              <a:rPr lang="fr-FR" sz="1650" noProof="0" dirty="0" err="1">
                <a:effectLst/>
                <a:ea typeface="Calibri" panose="020F0502020204030204" pitchFamily="34" charset="0"/>
              </a:rPr>
              <a:t>Bassonon</a:t>
            </a:r>
            <a:r>
              <a:rPr lang="fr-FR" sz="1650" noProof="0" dirty="0">
                <a:effectLst/>
                <a:ea typeface="Calibri" panose="020F0502020204030204" pitchFamily="34" charset="0"/>
              </a:rPr>
              <a:t> D. Protéger la prochaine génération au Burkina Faso : nouvelle évidence sur les besoins de santé sexuelle et reproductive des adolescents, New York : </a:t>
            </a:r>
            <a:r>
              <a:rPr lang="fr-FR" sz="1650" noProof="0" dirty="0" err="1">
                <a:effectLst/>
                <a:ea typeface="Calibri" panose="020F0502020204030204" pitchFamily="34" charset="0"/>
              </a:rPr>
              <a:t>Guttmacher</a:t>
            </a:r>
            <a:r>
              <a:rPr lang="fr-FR" sz="1650" noProof="0" dirty="0">
                <a:effectLst/>
                <a:ea typeface="Calibri" panose="020F0502020204030204" pitchFamily="34" charset="0"/>
              </a:rPr>
              <a:t> Institute, 2007. </a:t>
            </a:r>
            <a:r>
              <a:rPr lang="fr-FR" sz="1650" u="sng" noProof="0" dirty="0">
                <a:solidFill>
                  <a:srgbClr val="0563C1"/>
                </a:solidFill>
                <a:effectLst/>
                <a:ea typeface="Calibri" panose="020F0502020204030204" pitchFamily="34" charset="0"/>
                <a:hlinkClick r:id="rId3"/>
              </a:rPr>
              <a:t>https://www.guttmacher.org/sites/default/files/report_pdf/png_burkina_faso.pdf</a:t>
            </a:r>
            <a:endParaRPr lang="fr-FR" sz="1650" noProof="0" dirty="0">
              <a:effectLst/>
              <a:ea typeface="Calibri" panose="020F0502020204030204" pitchFamily="34" charset="0"/>
            </a:endParaRPr>
          </a:p>
          <a:p>
            <a:pPr marL="342900" lvl="0" indent="-342900">
              <a:lnSpc>
                <a:spcPct val="107000"/>
              </a:lnSpc>
              <a:buClr>
                <a:srgbClr val="58C3EB"/>
              </a:buClr>
              <a:buFont typeface="+mj-lt"/>
              <a:buAutoNum type="arabicPeriod" startAt="10"/>
              <a:tabLst>
                <a:tab pos="228600" algn="l"/>
              </a:tabLst>
            </a:pPr>
            <a:r>
              <a:rPr lang="fr-FR" sz="1650" noProof="0" dirty="0">
                <a:effectLst/>
                <a:ea typeface="Calibri" panose="020F0502020204030204" pitchFamily="34" charset="0"/>
              </a:rPr>
              <a:t>Plateforme de l’Afrique de l’Ouest de la Coalition Plus (PFAO). </a:t>
            </a:r>
            <a:r>
              <a:rPr lang="fr-FR" sz="1650" noProof="0" dirty="0" err="1">
                <a:effectLst/>
                <a:ea typeface="Calibri" panose="020F0502020204030204" pitchFamily="34" charset="0"/>
              </a:rPr>
              <a:t>Arcad</a:t>
            </a:r>
            <a:r>
              <a:rPr lang="fr-FR" sz="1650" noProof="0" dirty="0">
                <a:effectLst/>
                <a:ea typeface="Calibri" panose="020F0502020204030204" pitchFamily="34" charset="0"/>
              </a:rPr>
              <a:t> Sante Plus, c2023. </a:t>
            </a:r>
            <a:r>
              <a:rPr lang="fr-FR" sz="1650" u="sng" noProof="0" dirty="0">
                <a:solidFill>
                  <a:srgbClr val="0563C1"/>
                </a:solidFill>
                <a:effectLst/>
                <a:ea typeface="Calibri" panose="020F0502020204030204" pitchFamily="34" charset="0"/>
                <a:hlinkClick r:id="rId4"/>
              </a:rPr>
              <a:t>https://arcadsanteplus.org/index.php/renforcement-de-capacite/en-afrique-de-l-ouest-et-du-centre</a:t>
            </a:r>
            <a:endParaRPr lang="fr-FR" sz="1650" u="sng" noProof="0" dirty="0">
              <a:solidFill>
                <a:srgbClr val="0563C1"/>
              </a:solidFill>
              <a:effectLst/>
              <a:ea typeface="Calibri" panose="020F0502020204030204" pitchFamily="34" charset="0"/>
            </a:endParaRPr>
          </a:p>
          <a:p>
            <a:pPr marL="342900" indent="-342900">
              <a:lnSpc>
                <a:spcPct val="107000"/>
              </a:lnSpc>
              <a:buClr>
                <a:srgbClr val="58C3EB"/>
              </a:buClr>
              <a:buFont typeface="+mj-lt"/>
              <a:buAutoNum type="arabicPeriod" startAt="10"/>
              <a:tabLst>
                <a:tab pos="228600" algn="l"/>
              </a:tabLst>
            </a:pPr>
            <a:r>
              <a:rPr lang="fr-FR" sz="1650" noProof="0" dirty="0">
                <a:effectLst/>
                <a:ea typeface="Calibri" panose="020F0502020204030204" pitchFamily="34" charset="0"/>
              </a:rPr>
              <a:t>l’Association des Femmes de Guinée pour la lutte contre les IST et le Sida (ASFEGMASSI). ASFEGMASSI, 2021. </a:t>
            </a:r>
            <a:r>
              <a:rPr lang="fr-FR" sz="1650" u="sng" noProof="0" dirty="0">
                <a:solidFill>
                  <a:srgbClr val="0563C1"/>
                </a:solidFill>
                <a:effectLst/>
                <a:ea typeface="Calibri" panose="020F0502020204030204" pitchFamily="34" charset="0"/>
                <a:hlinkClick r:id="rId5"/>
              </a:rPr>
              <a:t>https://plateforme-elsa.org/structure/asfegmassi/</a:t>
            </a:r>
            <a:endParaRPr lang="fr-FR" sz="1650" noProof="0" dirty="0">
              <a:effectLst/>
              <a:ea typeface="Calibri" panose="020F0502020204030204" pitchFamily="34" charset="0"/>
            </a:endParaRPr>
          </a:p>
          <a:p>
            <a:pPr marL="342900" lvl="0" indent="-342900">
              <a:lnSpc>
                <a:spcPct val="107000"/>
              </a:lnSpc>
              <a:buClr>
                <a:srgbClr val="58C3EB"/>
              </a:buClr>
              <a:buFont typeface="+mj-lt"/>
              <a:buAutoNum type="arabicPeriod" startAt="10"/>
              <a:tabLst>
                <a:tab pos="228600" algn="l"/>
              </a:tabLst>
            </a:pPr>
            <a:r>
              <a:rPr lang="fr-FR" sz="1650" noProof="0" dirty="0">
                <a:effectLst/>
                <a:ea typeface="Calibri" panose="020F0502020204030204" pitchFamily="34" charset="0"/>
              </a:rPr>
              <a:t>Stratégie mondiale du secteur de la santé contre les infections sexuellement transmissibles, 2016-2021 : cadre de mise en œuvre dans la région africaine : Rapport du Secrétariat. Organisation mondiale de la Santé, Bureau régional de l'Afrique, 2017. </a:t>
            </a:r>
            <a:r>
              <a:rPr lang="fr-FR" sz="1650" u="sng" noProof="0" dirty="0">
                <a:solidFill>
                  <a:srgbClr val="0563C1"/>
                </a:solidFill>
                <a:effectLst/>
                <a:ea typeface="Calibri" panose="020F0502020204030204" pitchFamily="34" charset="0"/>
                <a:hlinkClick r:id="rId6"/>
              </a:rPr>
              <a:t>https://www.afro.who.int/sites/default/files/2017-07/AFR-RC67-7%20Cadre%20de%20mise%20en%20%C5%93uvre%20de%20la%20Strat%C3%A9gie%20mondiale%20sur%20les%20IST%202016-2021.pdf</a:t>
            </a:r>
            <a:endParaRPr lang="fr-FR" sz="1650" noProof="0" dirty="0">
              <a:effectLst/>
              <a:ea typeface="Calibri" panose="020F0502020204030204" pitchFamily="34" charset="0"/>
            </a:endParaRPr>
          </a:p>
          <a:p>
            <a:pPr marL="342900" lvl="0" indent="-342900">
              <a:lnSpc>
                <a:spcPct val="107000"/>
              </a:lnSpc>
              <a:spcAft>
                <a:spcPts val="800"/>
              </a:spcAft>
              <a:buClr>
                <a:srgbClr val="58C3EB"/>
              </a:buClr>
              <a:buFont typeface="+mj-lt"/>
              <a:buAutoNum type="arabicPeriod" startAt="10"/>
              <a:tabLst>
                <a:tab pos="228600" algn="l"/>
              </a:tabLst>
            </a:pPr>
            <a:r>
              <a:rPr lang="fr-FR" sz="1650" noProof="0" dirty="0">
                <a:effectLst/>
                <a:ea typeface="Calibri" panose="020F0502020204030204" pitchFamily="34" charset="0"/>
              </a:rPr>
              <a:t>OMS. Stratégies mondiales du secteur de la santé contre, respectivement, le VIH, l’hépatite virale et les infections sexuellement transmissibles pour la période 2022-2030 [Global health </a:t>
            </a:r>
            <a:r>
              <a:rPr lang="fr-FR" sz="1650" noProof="0" dirty="0" err="1">
                <a:effectLst/>
                <a:ea typeface="Calibri" panose="020F0502020204030204" pitchFamily="34" charset="0"/>
              </a:rPr>
              <a:t>sector</a:t>
            </a:r>
            <a:r>
              <a:rPr lang="fr-FR" sz="1650" noProof="0" dirty="0">
                <a:effectLst/>
                <a:ea typeface="Calibri" panose="020F0502020204030204" pitchFamily="34" charset="0"/>
              </a:rPr>
              <a:t> </a:t>
            </a:r>
            <a:r>
              <a:rPr lang="fr-FR" sz="1650" noProof="0" dirty="0" err="1">
                <a:effectLst/>
                <a:ea typeface="Calibri" panose="020F0502020204030204" pitchFamily="34" charset="0"/>
              </a:rPr>
              <a:t>strategies</a:t>
            </a:r>
            <a:r>
              <a:rPr lang="fr-FR" sz="1650" noProof="0" dirty="0">
                <a:effectLst/>
                <a:ea typeface="Calibri" panose="020F0502020204030204" pitchFamily="34" charset="0"/>
              </a:rPr>
              <a:t> on, </a:t>
            </a:r>
            <a:r>
              <a:rPr lang="fr-FR" sz="1650" noProof="0" dirty="0" err="1">
                <a:effectLst/>
                <a:ea typeface="Calibri" panose="020F0502020204030204" pitchFamily="34" charset="0"/>
              </a:rPr>
              <a:t>respectively</a:t>
            </a:r>
            <a:r>
              <a:rPr lang="fr-FR" sz="1650" noProof="0" dirty="0">
                <a:effectLst/>
                <a:ea typeface="Calibri" panose="020F0502020204030204" pitchFamily="34" charset="0"/>
              </a:rPr>
              <a:t>, HIV, viral </a:t>
            </a:r>
            <a:r>
              <a:rPr lang="fr-FR" sz="1650" noProof="0" dirty="0" err="1">
                <a:effectLst/>
                <a:ea typeface="Calibri" panose="020F0502020204030204" pitchFamily="34" charset="0"/>
              </a:rPr>
              <a:t>hepatitis</a:t>
            </a:r>
            <a:r>
              <a:rPr lang="fr-FR" sz="1650" noProof="0" dirty="0">
                <a:effectLst/>
                <a:ea typeface="Calibri" panose="020F0502020204030204" pitchFamily="34" charset="0"/>
              </a:rPr>
              <a:t> and </a:t>
            </a:r>
            <a:r>
              <a:rPr lang="fr-FR" sz="1650" noProof="0" dirty="0" err="1">
                <a:effectLst/>
                <a:ea typeface="Calibri" panose="020F0502020204030204" pitchFamily="34" charset="0"/>
              </a:rPr>
              <a:t>sexually</a:t>
            </a:r>
            <a:r>
              <a:rPr lang="fr-FR" sz="1650" noProof="0" dirty="0">
                <a:effectLst/>
                <a:ea typeface="Calibri" panose="020F0502020204030204" pitchFamily="34" charset="0"/>
              </a:rPr>
              <a:t> </a:t>
            </a:r>
            <a:r>
              <a:rPr lang="fr-FR" sz="1650" noProof="0" dirty="0" err="1">
                <a:effectLst/>
                <a:ea typeface="Calibri" panose="020F0502020204030204" pitchFamily="34" charset="0"/>
              </a:rPr>
              <a:t>transmitted</a:t>
            </a:r>
            <a:r>
              <a:rPr lang="fr-FR" sz="1650" noProof="0" dirty="0">
                <a:effectLst/>
                <a:ea typeface="Calibri" panose="020F0502020204030204" pitchFamily="34" charset="0"/>
              </a:rPr>
              <a:t> infections for the </a:t>
            </a:r>
            <a:r>
              <a:rPr lang="fr-FR" sz="1650" noProof="0" dirty="0" err="1">
                <a:effectLst/>
                <a:ea typeface="Calibri" panose="020F0502020204030204" pitchFamily="34" charset="0"/>
              </a:rPr>
              <a:t>period</a:t>
            </a:r>
            <a:r>
              <a:rPr lang="fr-FR" sz="1650" noProof="0" dirty="0">
                <a:effectLst/>
                <a:ea typeface="Calibri" panose="020F0502020204030204" pitchFamily="34" charset="0"/>
              </a:rPr>
              <a:t> 2022-2030]. Genève, Organisation mondiale de la Santé, 2022. </a:t>
            </a:r>
            <a:r>
              <a:rPr lang="fr-FR" sz="1650" u="sng" noProof="0" dirty="0">
                <a:solidFill>
                  <a:srgbClr val="0563C1"/>
                </a:solidFill>
                <a:effectLst/>
                <a:ea typeface="Calibri" panose="020F0502020204030204" pitchFamily="34" charset="0"/>
                <a:hlinkClick r:id="rId7"/>
              </a:rPr>
              <a:t>https://apps.who.int/iris/rest/bitstreams/1456632/retrieve</a:t>
            </a:r>
            <a:r>
              <a:rPr lang="fr-FR" sz="1650" noProof="0" dirty="0">
                <a:effectLst/>
                <a:ea typeface="Calibri" panose="020F0502020204030204" pitchFamily="34" charset="0"/>
              </a:rPr>
              <a:t> </a:t>
            </a:r>
          </a:p>
        </p:txBody>
      </p:sp>
    </p:spTree>
    <p:extLst>
      <p:ext uri="{BB962C8B-B14F-4D97-AF65-F5344CB8AC3E}">
        <p14:creationId xmlns:p14="http://schemas.microsoft.com/office/powerpoint/2010/main" val="4043590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a:xfrm>
            <a:off x="631066" y="337457"/>
            <a:ext cx="9337882" cy="944691"/>
          </a:xfrm>
        </p:spPr>
        <p:txBody>
          <a:bodyPr/>
          <a:lstStyle/>
          <a:p>
            <a:r>
              <a:rPr lang="fr-FR" noProof="0" dirty="0"/>
              <a:t>PLAN DU MODULE</a:t>
            </a:r>
          </a:p>
        </p:txBody>
      </p:sp>
      <p:sp>
        <p:nvSpPr>
          <p:cNvPr id="6" name="Subtitle 1">
            <a:extLst>
              <a:ext uri="{FF2B5EF4-FFF2-40B4-BE49-F238E27FC236}">
                <a16:creationId xmlns:a16="http://schemas.microsoft.com/office/drawing/2014/main" id="{990EDC0F-B643-C773-DCCE-FED87CBB34DE}"/>
              </a:ext>
            </a:extLst>
          </p:cNvPr>
          <p:cNvSpPr>
            <a:spLocks noGrp="1"/>
          </p:cNvSpPr>
          <p:nvPr>
            <p:ph type="body" sz="quarter" idx="13"/>
          </p:nvPr>
        </p:nvSpPr>
        <p:spPr>
          <a:xfrm>
            <a:off x="631825" y="1570038"/>
            <a:ext cx="11309804" cy="4237638"/>
          </a:xfrm>
        </p:spPr>
        <p:txBody>
          <a:bodyPr/>
          <a:lstStyle/>
          <a:p>
            <a:pPr>
              <a:spcBef>
                <a:spcPts val="0"/>
              </a:spcBef>
              <a:spcAft>
                <a:spcPts val="1200"/>
              </a:spcAft>
            </a:pPr>
            <a:r>
              <a:rPr lang="fr-FR" sz="2400" b="1" noProof="0" dirty="0">
                <a:solidFill>
                  <a:srgbClr val="58C3EB"/>
                </a:solidFill>
              </a:rPr>
              <a:t>PERSPECTIVE GLOBALE</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Définition des concepts clés</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Rationnel en matière de protection contre les infections sexuellement transmissibles</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Implications en matière de Droits de l’Homme</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Considérations d’ordre programmatique</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Lignes directrices </a:t>
            </a:r>
          </a:p>
          <a:p>
            <a:pPr marL="342900" marR="0" lvl="0" indent="-342900"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Mesures spécifiques dans le contexte de COVID-19 ou autres crises</a:t>
            </a:r>
          </a:p>
          <a:p>
            <a:pPr>
              <a:spcBef>
                <a:spcPts val="0"/>
              </a:spcBef>
              <a:spcAft>
                <a:spcPts val="1200"/>
              </a:spcAft>
            </a:pPr>
            <a:endParaRPr lang="fr-FR" sz="2400" b="1" noProof="0" dirty="0">
              <a:solidFill>
                <a:srgbClr val="58C3EB"/>
              </a:solidFill>
            </a:endParaRPr>
          </a:p>
          <a:p>
            <a:pPr>
              <a:spcBef>
                <a:spcPts val="0"/>
              </a:spcBef>
              <a:spcAft>
                <a:spcPts val="1200"/>
              </a:spcAft>
            </a:pPr>
            <a:r>
              <a:rPr lang="fr-FR" sz="2400" b="1" noProof="0" dirty="0">
                <a:solidFill>
                  <a:srgbClr val="58C3EB"/>
                </a:solidFill>
              </a:rPr>
              <a:t>PERSPECTIVES REGIONALES</a:t>
            </a:r>
          </a:p>
          <a:p>
            <a:pPr marL="1028700" lvl="1" indent="-342900">
              <a:spcBef>
                <a:spcPts val="1000"/>
              </a:spcBef>
              <a:buClr>
                <a:srgbClr val="58C3EB"/>
              </a:buClr>
              <a:buFont typeface="Wingdings" panose="05000000000000000000" pitchFamily="2" charset="2"/>
              <a:buChar char="ü"/>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Situation régionale </a:t>
            </a:r>
          </a:p>
          <a:p>
            <a:pPr marL="1028700" lvl="1" indent="-342900">
              <a:spcBef>
                <a:spcPts val="1000"/>
              </a:spcBef>
              <a:buClr>
                <a:srgbClr val="58C3EB"/>
              </a:buClr>
              <a:buFont typeface="Wingdings" panose="05000000000000000000" pitchFamily="2" charset="2"/>
              <a:buChar char="ü"/>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Défis et initiatives régionales</a:t>
            </a:r>
          </a:p>
          <a:p>
            <a:pPr marL="1028700" lvl="1" indent="-342900">
              <a:spcBef>
                <a:spcPts val="1000"/>
              </a:spcBef>
              <a:buClr>
                <a:srgbClr val="58C3EB"/>
              </a:buClr>
              <a:buFont typeface="Wingdings" panose="05000000000000000000" pitchFamily="2" charset="2"/>
              <a:buChar char="ü"/>
              <a:defRPr/>
            </a:pPr>
            <a:r>
              <a:rPr kumimoji="0" lang="fr-FR"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Principaux messages sur la protection contre les infections sexuellement transmissibles</a:t>
            </a:r>
          </a:p>
          <a:p>
            <a:endParaRPr lang="fr-FR" noProof="0" dirty="0"/>
          </a:p>
        </p:txBody>
      </p:sp>
    </p:spTree>
    <p:extLst>
      <p:ext uri="{BB962C8B-B14F-4D97-AF65-F5344CB8AC3E}">
        <p14:creationId xmlns:p14="http://schemas.microsoft.com/office/powerpoint/2010/main" val="2017532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087BB7D-FC50-DD9B-60A8-F395671FE8AD}"/>
              </a:ext>
            </a:extLst>
          </p:cNvPr>
          <p:cNvPicPr>
            <a:picLocks noChangeAspect="1"/>
          </p:cNvPicPr>
          <p:nvPr/>
        </p:nvPicPr>
        <p:blipFill>
          <a:blip r:embed="rId2">
            <a:extLst>
              <a:ext uri="{28A0092B-C50C-407E-A947-70E740481C1C}">
                <a14:useLocalDpi xmlns:a14="http://schemas.microsoft.com/office/drawing/2010/main"/>
              </a:ext>
            </a:extLst>
          </a:blip>
          <a:srcRect l="5531" r="5531"/>
          <a:stretch>
            <a:fillRect/>
          </a:stretch>
        </p:blipFill>
        <p:spPr>
          <a:xfrm>
            <a:off x="289367" y="300942"/>
            <a:ext cx="11655706" cy="5741043"/>
          </a:xfrm>
          <a:prstGeom prst="rect">
            <a:avLst/>
          </a:prstGeom>
        </p:spPr>
      </p:pic>
      <p:sp>
        <p:nvSpPr>
          <p:cNvPr id="8" name="Rectangle 7">
            <a:extLst>
              <a:ext uri="{FF2B5EF4-FFF2-40B4-BE49-F238E27FC236}">
                <a16:creationId xmlns:a16="http://schemas.microsoft.com/office/drawing/2014/main" id="{CD51836B-8F1E-5550-A5E0-1960FFF3481D}"/>
              </a:ext>
            </a:extLst>
          </p:cNvPr>
          <p:cNvSpPr/>
          <p:nvPr/>
        </p:nvSpPr>
        <p:spPr>
          <a:xfrm rot="10800000" flipV="1">
            <a:off x="3902464" y="809661"/>
            <a:ext cx="4354036" cy="981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200" b="1" dirty="0">
                <a:solidFill>
                  <a:srgbClr val="FFFF00"/>
                </a:solidFill>
                <a:latin typeface="Arial" panose="020B0604020202020204" pitchFamily="34" charset="0"/>
                <a:cs typeface="Arial" panose="020B0604020202020204" pitchFamily="34" charset="0"/>
              </a:rPr>
              <a:t>MERCI</a:t>
            </a:r>
            <a:endParaRPr lang="en-US" sz="72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18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851707"/>
            <a:ext cx="9144000" cy="2387600"/>
          </a:xfrm>
        </p:spPr>
        <p:txBody>
          <a:bodyPr/>
          <a:lstStyle/>
          <a:p>
            <a:r>
              <a:rPr lang="fr-FR" noProof="0" dirty="0"/>
              <a:t>À L’ÉCHELLE MONDIALE</a:t>
            </a:r>
          </a:p>
        </p:txBody>
      </p:sp>
    </p:spTree>
    <p:extLst>
      <p:ext uri="{BB962C8B-B14F-4D97-AF65-F5344CB8AC3E}">
        <p14:creationId xmlns:p14="http://schemas.microsoft.com/office/powerpoint/2010/main" val="330605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75615" y="3188952"/>
            <a:ext cx="3983560" cy="480096"/>
          </a:xfrm>
        </p:spPr>
        <p:txBody>
          <a:bodyPr/>
          <a:lstStyle/>
          <a:p>
            <a:r>
              <a:rPr lang="fr-FR" sz="3200" noProof="0" dirty="0"/>
              <a:t>DÉFINITIONS</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766458" y="1974634"/>
            <a:ext cx="7990114" cy="2908733"/>
          </a:xfrm>
        </p:spPr>
        <p:txBody>
          <a:bodyPr/>
          <a:lstStyle/>
          <a:p>
            <a:pPr>
              <a:buClr>
                <a:srgbClr val="58C3EB"/>
              </a:buClr>
            </a:pPr>
            <a:r>
              <a:rPr lang="fr-FR" noProof="0" dirty="0"/>
              <a:t>Les </a:t>
            </a:r>
            <a:r>
              <a:rPr lang="fr-FR" noProof="0" dirty="0">
                <a:solidFill>
                  <a:srgbClr val="58C3EB"/>
                </a:solidFill>
              </a:rPr>
              <a:t>infections sexuellement transmissibles </a:t>
            </a:r>
            <a:r>
              <a:rPr lang="fr-FR" noProof="0" dirty="0"/>
              <a:t>(IST) sont des infections </a:t>
            </a:r>
            <a:r>
              <a:rPr lang="fr-FR" noProof="0" dirty="0">
                <a:solidFill>
                  <a:srgbClr val="58C3EB"/>
                </a:solidFill>
              </a:rPr>
              <a:t>principalement</a:t>
            </a:r>
            <a:r>
              <a:rPr lang="fr-FR" noProof="0" dirty="0"/>
              <a:t> transmises par contact sexuel, y compris les rapports vaginaux, anaux et oraux.</a:t>
            </a:r>
          </a:p>
          <a:p>
            <a:pPr>
              <a:buClr>
                <a:srgbClr val="58C3EB"/>
              </a:buClr>
            </a:pPr>
            <a:r>
              <a:rPr lang="fr-FR" noProof="0" dirty="0"/>
              <a:t>Certaines IST sont transmises par </a:t>
            </a:r>
            <a:r>
              <a:rPr lang="fr-FR" noProof="0" dirty="0">
                <a:solidFill>
                  <a:srgbClr val="58C3EB"/>
                </a:solidFill>
              </a:rPr>
              <a:t>contact sexuel de peau à peau </a:t>
            </a:r>
            <a:r>
              <a:rPr lang="fr-FR" noProof="0" dirty="0"/>
              <a:t>ou par des moyens non sexuels, par exemple de la mère à l'enfant pendant la grossesse et l'accouchement et à l’allaitement ou encore par contact sanguin/transfusion sanguine. </a:t>
            </a:r>
          </a:p>
          <a:p>
            <a:pPr>
              <a:buClr>
                <a:srgbClr val="58C3EB"/>
              </a:buClr>
            </a:pPr>
            <a:r>
              <a:rPr lang="fr-FR" noProof="0" dirty="0"/>
              <a:t>Elles sont</a:t>
            </a:r>
            <a:r>
              <a:rPr lang="fr-FR" noProof="0" dirty="0">
                <a:solidFill>
                  <a:srgbClr val="58C3EB"/>
                </a:solidFill>
              </a:rPr>
              <a:t> causées </a:t>
            </a:r>
            <a:r>
              <a:rPr lang="fr-FR" noProof="0" dirty="0"/>
              <a:t>par des germes de différentes catégories (bactéries, virus, parasites).</a:t>
            </a:r>
          </a:p>
        </p:txBody>
      </p:sp>
    </p:spTree>
    <p:extLst>
      <p:ext uri="{BB962C8B-B14F-4D97-AF65-F5344CB8AC3E}">
        <p14:creationId xmlns:p14="http://schemas.microsoft.com/office/powerpoint/2010/main" val="1598738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54834" y="2973570"/>
            <a:ext cx="3470777" cy="910860"/>
          </a:xfrm>
        </p:spPr>
        <p:txBody>
          <a:bodyPr/>
          <a:lstStyle/>
          <a:p>
            <a:pPr algn="ctr"/>
            <a:r>
              <a:rPr lang="fr-FR" sz="3200" noProof="0" dirty="0"/>
              <a:t>RATIONNEL 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592286" y="1269628"/>
            <a:ext cx="8281125" cy="4318744"/>
          </a:xfrm>
        </p:spPr>
        <p:txBody>
          <a:bodyPr/>
          <a:lstStyle/>
          <a:p>
            <a:pPr>
              <a:buClr>
                <a:srgbClr val="58C3EB"/>
              </a:buClr>
            </a:pPr>
            <a:r>
              <a:rPr lang="fr-FR" noProof="0" dirty="0">
                <a:solidFill>
                  <a:srgbClr val="58C3EB"/>
                </a:solidFill>
              </a:rPr>
              <a:t>Les IST chez les adolescents constituent un problème important : </a:t>
            </a:r>
            <a:r>
              <a:rPr lang="fr-FR" noProof="0" dirty="0"/>
              <a:t>elles peuvent être cause d’inconfort, de douleurs et avoir des conséquences graves au-delà des effets immédiats de l’infection même. </a:t>
            </a:r>
          </a:p>
          <a:p>
            <a:pPr>
              <a:buClr>
                <a:srgbClr val="58C3EB"/>
              </a:buClr>
            </a:pPr>
            <a:r>
              <a:rPr lang="fr-FR" noProof="0" dirty="0"/>
              <a:t>Chez les femmes en Afrique subsaharienne, il ressort </a:t>
            </a:r>
            <a:r>
              <a:rPr lang="fr-FR" noProof="0" dirty="0">
                <a:solidFill>
                  <a:srgbClr val="58C3EB"/>
                </a:solidFill>
              </a:rPr>
              <a:t>des estimations que la prévalence des IST est plus élevée chez les filles </a:t>
            </a:r>
            <a:r>
              <a:rPr lang="fr-FR" noProof="0" dirty="0"/>
              <a:t>de 15 à 24 ans que chez les femmes de 25 à 49 ans. </a:t>
            </a:r>
            <a:endParaRPr lang="fr-FR" noProof="0" dirty="0">
              <a:solidFill>
                <a:srgbClr val="58C3EB"/>
              </a:solidFill>
            </a:endParaRPr>
          </a:p>
          <a:p>
            <a:pPr>
              <a:buClr>
                <a:srgbClr val="58C3EB"/>
              </a:buClr>
            </a:pPr>
            <a:r>
              <a:rPr lang="fr-FR" noProof="0" dirty="0">
                <a:solidFill>
                  <a:srgbClr val="58C3EB"/>
                </a:solidFill>
              </a:rPr>
              <a:t>Risque élevé pour la jeune fille adolescente comparativement à la femme adulte et à ses pairs masculins :</a:t>
            </a:r>
          </a:p>
          <a:p>
            <a:pPr lvl="1">
              <a:buClr>
                <a:srgbClr val="58C3EB"/>
              </a:buClr>
            </a:pPr>
            <a:r>
              <a:rPr lang="fr-FR" sz="2000" noProof="0" dirty="0"/>
              <a:t>susceptibilité biologique de sa muqueuse vaginale ;</a:t>
            </a:r>
          </a:p>
          <a:p>
            <a:pPr lvl="1">
              <a:buClr>
                <a:srgbClr val="58C3EB"/>
              </a:buClr>
            </a:pPr>
            <a:r>
              <a:rPr lang="fr-FR" sz="2000" noProof="0" dirty="0"/>
              <a:t>normes culturelles/genre : faible pouvoir de négociation avec le genre masculin qui se sent supérieur ;</a:t>
            </a:r>
          </a:p>
          <a:p>
            <a:pPr lvl="1">
              <a:buClr>
                <a:srgbClr val="58C3EB"/>
              </a:buClr>
            </a:pPr>
            <a:r>
              <a:rPr lang="fr-FR" sz="2000" noProof="0" dirty="0"/>
              <a:t>pauvreté (possibilités économiques très faibles).</a:t>
            </a:r>
          </a:p>
          <a:p>
            <a:endParaRPr lang="fr-FR" noProof="0" dirty="0"/>
          </a:p>
          <a:p>
            <a:endParaRPr lang="fr-FR" noProof="0" dirty="0"/>
          </a:p>
        </p:txBody>
      </p:sp>
    </p:spTree>
    <p:extLst>
      <p:ext uri="{BB962C8B-B14F-4D97-AF65-F5344CB8AC3E}">
        <p14:creationId xmlns:p14="http://schemas.microsoft.com/office/powerpoint/2010/main" val="256952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5559" y="2921492"/>
            <a:ext cx="3601414" cy="1015016"/>
          </a:xfrm>
        </p:spPr>
        <p:txBody>
          <a:bodyPr/>
          <a:lstStyle/>
          <a:p>
            <a:pPr algn="ctr"/>
            <a:r>
              <a:rPr lang="fr-FR" sz="3200" noProof="0" dirty="0"/>
              <a:t>RATIONNEL 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320142" y="1312942"/>
            <a:ext cx="8542383" cy="4232116"/>
          </a:xfrm>
        </p:spPr>
        <p:txBody>
          <a:bodyPr/>
          <a:lstStyle/>
          <a:p>
            <a:pPr>
              <a:buClr>
                <a:srgbClr val="58C3EB"/>
              </a:buClr>
            </a:pPr>
            <a:r>
              <a:rPr lang="fr-FR" noProof="0" dirty="0">
                <a:solidFill>
                  <a:srgbClr val="58C3EB"/>
                </a:solidFill>
              </a:rPr>
              <a:t>Les IST chez les adolescents ont des conséquences majeures sur la santé : </a:t>
            </a:r>
            <a:r>
              <a:rPr lang="fr-FR" noProof="0" dirty="0"/>
              <a:t>les effets immédiats tels que l'inconfort et la douleur.</a:t>
            </a:r>
          </a:p>
          <a:p>
            <a:r>
              <a:rPr lang="fr-FR" noProof="0" dirty="0"/>
              <a:t>Des conséquences graves au-delà : l'infertilité. </a:t>
            </a:r>
            <a:endParaRPr lang="fr-FR" noProof="0" dirty="0">
              <a:solidFill>
                <a:srgbClr val="58C3EB"/>
              </a:solidFill>
            </a:endParaRPr>
          </a:p>
          <a:p>
            <a:pPr>
              <a:buClr>
                <a:srgbClr val="58C3EB"/>
              </a:buClr>
            </a:pPr>
            <a:r>
              <a:rPr lang="fr-FR" noProof="0" dirty="0">
                <a:solidFill>
                  <a:srgbClr val="58C3EB"/>
                </a:solidFill>
              </a:rPr>
              <a:t>L'efficacité des services de prévention et de prise en charge des IST a été démontrée : </a:t>
            </a:r>
            <a:r>
              <a:rPr lang="fr-FR" noProof="0" dirty="0"/>
              <a:t>il existe des approches prouvées pour prévenir les IST, pour les diagnostiquer avec précision et pour guérir certaines IST et traiter efficacement d'autres. </a:t>
            </a:r>
          </a:p>
          <a:p>
            <a:pPr>
              <a:buClr>
                <a:srgbClr val="58C3EB"/>
              </a:buClr>
            </a:pPr>
            <a:r>
              <a:rPr lang="fr-FR" noProof="0" dirty="0">
                <a:solidFill>
                  <a:srgbClr val="58C3EB"/>
                </a:solidFill>
              </a:rPr>
              <a:t>La conception et la mise en œuvre de stratégies de prévention, ainsi que l'accès à des services de qualité et leur offre, doivent faire l'objet d'une attention particulière :</a:t>
            </a:r>
            <a:r>
              <a:rPr lang="fr-FR" b="1" noProof="0" dirty="0"/>
              <a:t> </a:t>
            </a:r>
            <a:r>
              <a:rPr lang="fr-FR" noProof="0" dirty="0"/>
              <a:t>des services efficaces de prévention et de prise en charge des IST constituent un besoin urgent pour les adolescents, notamment l'intensification de la prise en charge des cas d'IST et l’offre de la vaccination contre le PVH.</a:t>
            </a:r>
          </a:p>
          <a:p>
            <a:endParaRPr lang="fr-FR" sz="2000" noProof="0" dirty="0"/>
          </a:p>
        </p:txBody>
      </p:sp>
    </p:spTree>
    <p:extLst>
      <p:ext uri="{BB962C8B-B14F-4D97-AF65-F5344CB8AC3E}">
        <p14:creationId xmlns:p14="http://schemas.microsoft.com/office/powerpoint/2010/main" val="3266209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53274" y="2584450"/>
            <a:ext cx="3584177" cy="1689101"/>
          </a:xfrm>
        </p:spPr>
        <p:txBody>
          <a:bodyPr/>
          <a:lstStyle/>
          <a:p>
            <a:pPr algn="ctr"/>
            <a:r>
              <a:rPr lang="fr-FR" sz="2800" noProof="0" dirty="0"/>
              <a:t>OBLIGATIONS EN MATIÈRE DE DROITS </a:t>
            </a:r>
            <a:br>
              <a:rPr lang="fr-FR" sz="2800" noProof="0" dirty="0"/>
            </a:br>
            <a:r>
              <a:rPr lang="fr-FR" sz="2800" noProof="0" dirty="0"/>
              <a:t>DE L'HOMME </a:t>
            </a:r>
            <a:r>
              <a:rPr lang="fr-FR" sz="2800" baseline="30000" noProof="0" dirty="0"/>
              <a:t>1</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690257" y="846117"/>
            <a:ext cx="8131629" cy="5165767"/>
          </a:xfrm>
        </p:spPr>
        <p:txBody>
          <a:bodyPr/>
          <a:lstStyle/>
          <a:p>
            <a:pPr>
              <a:buClr>
                <a:srgbClr val="58C3EB"/>
              </a:buClr>
            </a:pPr>
            <a:r>
              <a:rPr lang="fr-FR" b="1" noProof="0" dirty="0"/>
              <a:t>Les États ont l'obligation de :</a:t>
            </a:r>
          </a:p>
          <a:p>
            <a:pPr>
              <a:buClr>
                <a:srgbClr val="58C3EB"/>
              </a:buClr>
              <a:buFont typeface="Wingdings" panose="05000000000000000000" pitchFamily="2" charset="2"/>
              <a:buChar char="ü"/>
            </a:pPr>
            <a:r>
              <a:rPr lang="fr-FR" noProof="0" dirty="0"/>
              <a:t>garantir aux adolescents les soins et le traitement des IST, dans le cadre d'un ensemble de SSR.</a:t>
            </a:r>
          </a:p>
          <a:p>
            <a:pPr>
              <a:buClr>
                <a:srgbClr val="58C3EB"/>
              </a:buClr>
              <a:buFont typeface="Wingdings" panose="05000000000000000000" pitchFamily="2" charset="2"/>
              <a:buChar char="ü"/>
            </a:pPr>
            <a:r>
              <a:rPr lang="fr-FR" noProof="0" dirty="0"/>
              <a:t>de fournir aux adolescents des services de prévention et de traitement des IST.</a:t>
            </a:r>
          </a:p>
          <a:p>
            <a:pPr>
              <a:buClr>
                <a:srgbClr val="58C3EB"/>
              </a:buClr>
              <a:buFont typeface="Wingdings" panose="05000000000000000000" pitchFamily="2" charset="2"/>
              <a:buChar char="ü"/>
            </a:pPr>
            <a:endParaRPr lang="fr-FR" noProof="0" dirty="0"/>
          </a:p>
          <a:p>
            <a:pPr>
              <a:buClr>
                <a:srgbClr val="58C3EB"/>
              </a:buClr>
            </a:pPr>
            <a:r>
              <a:rPr lang="fr-FR" b="1" noProof="0" dirty="0"/>
              <a:t>Les États sont tenus de :</a:t>
            </a:r>
          </a:p>
          <a:p>
            <a:pPr>
              <a:buClr>
                <a:srgbClr val="58C3EB"/>
              </a:buClr>
              <a:buFont typeface="Wingdings" panose="05000000000000000000" pitchFamily="2" charset="2"/>
              <a:buChar char="ü"/>
            </a:pPr>
            <a:r>
              <a:rPr lang="fr-FR" noProof="0" dirty="0"/>
              <a:t>veiller à ce que les services IST soient accessibles aux adolescents, gratuits, confidentiels et non discriminatoires. </a:t>
            </a:r>
          </a:p>
          <a:p>
            <a:pPr>
              <a:buClr>
                <a:srgbClr val="58C3EB"/>
              </a:buClr>
              <a:buFont typeface="Wingdings" panose="05000000000000000000" pitchFamily="2" charset="2"/>
              <a:buChar char="ü"/>
            </a:pPr>
            <a:r>
              <a:rPr lang="fr-FR" noProof="0" dirty="0"/>
              <a:t>supprimer les obstacles tels que les exigences en matière de consentement des tiers. </a:t>
            </a:r>
          </a:p>
          <a:p>
            <a:pPr>
              <a:buClr>
                <a:srgbClr val="58C3EB"/>
              </a:buClr>
              <a:buFont typeface="Wingdings" panose="05000000000000000000" pitchFamily="2" charset="2"/>
              <a:buChar char="ü"/>
            </a:pPr>
            <a:r>
              <a:rPr lang="fr-FR" noProof="0" dirty="0"/>
              <a:t>veiller à ce que la prise en charge des IST, qui font partie intégrante des services de SSR, soient accessibles aux adolescents, quelle que soit leur situation de famille, à ce qu’ils soient gratuits, réactifs aux besoins des adolescents.</a:t>
            </a:r>
          </a:p>
          <a:p>
            <a:endParaRPr lang="fr-FR" noProof="0" dirty="0"/>
          </a:p>
          <a:p>
            <a:endParaRPr lang="fr-FR" sz="2000" noProof="0" dirty="0"/>
          </a:p>
        </p:txBody>
      </p:sp>
    </p:spTree>
    <p:extLst>
      <p:ext uri="{BB962C8B-B14F-4D97-AF65-F5344CB8AC3E}">
        <p14:creationId xmlns:p14="http://schemas.microsoft.com/office/powerpoint/2010/main" val="355509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81318" y="2887191"/>
            <a:ext cx="3613533" cy="1083619"/>
          </a:xfrm>
        </p:spPr>
        <p:txBody>
          <a:bodyPr/>
          <a:lstStyle/>
          <a:p>
            <a:pPr algn="ctr"/>
            <a:r>
              <a:rPr lang="fr-FR" sz="2400" noProof="0" dirty="0"/>
              <a:t>CONCEPTS CLÉS À PRENDRE EN CONSIDÉRATION</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591499" y="951994"/>
            <a:ext cx="8316000" cy="4954012"/>
          </a:xfrm>
        </p:spPr>
        <p:txBody>
          <a:bodyPr/>
          <a:lstStyle/>
          <a:p>
            <a:pPr>
              <a:spcBef>
                <a:spcPts val="0"/>
              </a:spcBef>
              <a:buClr>
                <a:srgbClr val="58C3EB"/>
              </a:buClr>
            </a:pPr>
            <a:r>
              <a:rPr lang="fr-FR" noProof="0" dirty="0"/>
              <a:t>Les adolescents manquent de connaissances et de compréhension des IST et des services de prévention et de prise en charge des IST : ils doivent être informés sur les IST pour être capables de mieux se protéger.</a:t>
            </a:r>
            <a:endParaRPr lang="fr-FR" noProof="0" dirty="0">
              <a:solidFill>
                <a:srgbClr val="58C3EB"/>
              </a:solidFill>
            </a:endParaRPr>
          </a:p>
          <a:p>
            <a:pPr>
              <a:spcBef>
                <a:spcPts val="0"/>
              </a:spcBef>
              <a:buClr>
                <a:srgbClr val="58C3EB"/>
              </a:buClr>
            </a:pPr>
            <a:r>
              <a:rPr lang="fr-FR" noProof="0" dirty="0">
                <a:solidFill>
                  <a:srgbClr val="58C3EB"/>
                </a:solidFill>
              </a:rPr>
              <a:t>Les services de prévention et de prise en charge des IST doivent être accessibles.</a:t>
            </a:r>
          </a:p>
          <a:p>
            <a:pPr lvl="1">
              <a:buClr>
                <a:srgbClr val="58C3EB"/>
              </a:buClr>
            </a:pPr>
            <a:r>
              <a:rPr lang="fr-FR" sz="2000" noProof="0" dirty="0"/>
              <a:t>Ces services n'atteignent souvent pas les adolescents. Et même s’ils les atteignent, ils ne sont pas adaptés : les stratégies de prévention des IST doivent être adaptées pour atteindre et répondre aux besoins des adolescents. </a:t>
            </a:r>
          </a:p>
          <a:p>
            <a:pPr lvl="1">
              <a:buClr>
                <a:srgbClr val="58C3EB"/>
              </a:buClr>
            </a:pPr>
            <a:r>
              <a:rPr lang="fr-FR" sz="2000" noProof="0" dirty="0"/>
              <a:t>Des efforts sont nécessaires pour s'assurer que les adolescents savent où et comment se faire soigner pour les IST, si et quand cela est nécessaire.  </a:t>
            </a:r>
            <a:endParaRPr lang="fr-FR" sz="2000" noProof="0" dirty="0">
              <a:solidFill>
                <a:srgbClr val="58C3EB"/>
              </a:solidFill>
            </a:endParaRPr>
          </a:p>
          <a:p>
            <a:pPr>
              <a:buClr>
                <a:srgbClr val="58C3EB"/>
              </a:buClr>
            </a:pPr>
            <a:r>
              <a:rPr lang="fr-FR" noProof="0" dirty="0">
                <a:solidFill>
                  <a:srgbClr val="58C3EB"/>
                </a:solidFill>
              </a:rPr>
              <a:t>La nécessité de considérer le partenaire sexuel :</a:t>
            </a:r>
            <a:r>
              <a:rPr lang="fr-FR" noProof="0" dirty="0"/>
              <a:t> pour interrompre la transmission et prévenir la réinfection, le traitement des partenaires sexuels est un élément important de la prise en charge des cas.</a:t>
            </a:r>
          </a:p>
        </p:txBody>
      </p:sp>
    </p:spTree>
    <p:extLst>
      <p:ext uri="{BB962C8B-B14F-4D97-AF65-F5344CB8AC3E}">
        <p14:creationId xmlns:p14="http://schemas.microsoft.com/office/powerpoint/2010/main" val="3155498347"/>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4795</Words>
  <Application>Microsoft Office PowerPoint</Application>
  <PresentationFormat>Widescreen</PresentationFormat>
  <Paragraphs>246</Paragraphs>
  <Slides>30</Slides>
  <Notes>27</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30</vt:i4>
      </vt:variant>
    </vt:vector>
  </HeadingPairs>
  <TitlesOfParts>
    <vt:vector size="38" baseType="lpstr">
      <vt:lpstr>Arial</vt:lpstr>
      <vt:lpstr>Arial Black</vt:lpstr>
      <vt:lpstr>Calibri</vt:lpstr>
      <vt:lpstr>Wingdings</vt:lpstr>
      <vt:lpstr>3_Office Theme</vt:lpstr>
      <vt:lpstr>5_Office Theme</vt:lpstr>
      <vt:lpstr>4_Office Theme</vt:lpstr>
      <vt:lpstr>2_Office Theme</vt:lpstr>
      <vt:lpstr>INFECTIONS SEXUELLEMENT TRANSMISSIBLES (IST) PRÉVENTION ET PRISE EN CHARGE</vt:lpstr>
      <vt:lpstr>OBJECTIFS DU MODULE</vt:lpstr>
      <vt:lpstr>PLAN DU MODULE</vt:lpstr>
      <vt:lpstr>À L’ÉCHELLE MONDIALE</vt:lpstr>
      <vt:lpstr>DÉFINITIONS</vt:lpstr>
      <vt:lpstr>RATIONNEL 1/2</vt:lpstr>
      <vt:lpstr>RATIONNEL 2/2</vt:lpstr>
      <vt:lpstr>OBLIGATIONS EN MATIÈRE DE DROITS  DE L'HOMME 1</vt:lpstr>
      <vt:lpstr>CONCEPTS CLÉS À PRENDRE EN CONSIDÉRATION</vt:lpstr>
      <vt:lpstr>LIGNES DIRECTRICES DE L’OMS 1/2</vt:lpstr>
      <vt:lpstr>LIGNES DIRECTRICES DE L’OMS 2/2</vt:lpstr>
      <vt:lpstr>LIGNES DIRECTRICES COMPLÉMENTAIRES AUX LIGNES DIRECTRICES DE L’OMS</vt:lpstr>
      <vt:lpstr>MESURES SPÉCIFIQUES POUR LA PRESTATION DE SERVICES DANS LE CONTEXTE HUMANITAIRE, Y COMPRIS COVID-19  1/2 </vt:lpstr>
      <vt:lpstr>MESURES SPÉCIFIQUES POUR LA PRESTATION DE SERVICES DANS LE CONTEXTE HUMANITAIRE, Y COMPRIS COVID-19  2/2 </vt:lpstr>
      <vt:lpstr>Considérations pour la reprise des services normaux dans le contexte humanitaire, y  COVID-19</vt:lpstr>
      <vt:lpstr>PERSPECTIVE RÉGIONALE</vt:lpstr>
      <vt:lpstr>SITUATION MONDIALE ET RÉGIONALE : INCIDENCE ET PRÉVALENCE DES IST 2 </vt:lpstr>
      <vt:lpstr>DONNÉES RÉGIONALES ET SOUS-RÉGIONALES SUR LES IST 1/2</vt:lpstr>
      <vt:lpstr>DONNÉES RÉGIONALES ET SOUS-RÉGIONALES SUR LES IST 2/2</vt:lpstr>
      <vt:lpstr>DONNÉES NATIONALES  SUR LES IST</vt:lpstr>
      <vt:lpstr>SITUATION RÉGIONALE  CONNAISSANCES SUR LES IST</vt:lpstr>
      <vt:lpstr>DÉFIS RÉGIONAUX</vt:lpstr>
      <vt:lpstr>OPPORTUNITÉS RÉGIONALES</vt:lpstr>
      <vt:lpstr>OPPORTUNITÉS RÉGIONALES</vt:lpstr>
      <vt:lpstr>PRINCIPAUX MESSAGES </vt:lpstr>
      <vt:lpstr>RÉFÉRENCES</vt:lpstr>
      <vt:lpstr>Références</vt:lpstr>
      <vt:lpstr>Références</vt:lpstr>
      <vt:lpstr>Références</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Infections sexuellement transmissibles (IST) : prévention et prise en charge - Venkatraman Chandra-Mouli</dc:title>
  <dc:creator>Venkatraman Chandra-Mouli</dc:creator>
  <cp:lastModifiedBy>Raqibat Idris</cp:lastModifiedBy>
  <cp:revision>178</cp:revision>
  <dcterms:created xsi:type="dcterms:W3CDTF">2021-11-27T17:57:02Z</dcterms:created>
  <dcterms:modified xsi:type="dcterms:W3CDTF">2023-06-11T19:58:41Z</dcterms:modified>
</cp:coreProperties>
</file>