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5"/>
  </p:notesMasterIdLst>
  <p:sldIdLst>
    <p:sldId id="257" r:id="rId2"/>
    <p:sldId id="350" r:id="rId3"/>
    <p:sldId id="382" r:id="rId4"/>
    <p:sldId id="317" r:id="rId5"/>
    <p:sldId id="351" r:id="rId6"/>
    <p:sldId id="361" r:id="rId7"/>
    <p:sldId id="275" r:id="rId8"/>
    <p:sldId id="283" r:id="rId9"/>
    <p:sldId id="377" r:id="rId10"/>
    <p:sldId id="373" r:id="rId11"/>
    <p:sldId id="289" r:id="rId12"/>
    <p:sldId id="291" r:id="rId13"/>
    <p:sldId id="316" r:id="rId14"/>
    <p:sldId id="294" r:id="rId15"/>
    <p:sldId id="374" r:id="rId16"/>
    <p:sldId id="349" r:id="rId17"/>
    <p:sldId id="384" r:id="rId18"/>
    <p:sldId id="329" r:id="rId19"/>
    <p:sldId id="371" r:id="rId20"/>
    <p:sldId id="302" r:id="rId21"/>
    <p:sldId id="385" r:id="rId22"/>
    <p:sldId id="378" r:id="rId23"/>
    <p:sldId id="379" r:id="rId24"/>
    <p:sldId id="381" r:id="rId25"/>
    <p:sldId id="304" r:id="rId26"/>
    <p:sldId id="308" r:id="rId27"/>
    <p:sldId id="376" r:id="rId28"/>
    <p:sldId id="359" r:id="rId29"/>
    <p:sldId id="368" r:id="rId30"/>
    <p:sldId id="369" r:id="rId31"/>
    <p:sldId id="370" r:id="rId32"/>
    <p:sldId id="311" r:id="rId33"/>
    <p:sldId id="360" r:id="rId34"/>
    <p:sldId id="375" r:id="rId35"/>
    <p:sldId id="356" r:id="rId36"/>
    <p:sldId id="354" r:id="rId37"/>
    <p:sldId id="364" r:id="rId38"/>
    <p:sldId id="365" r:id="rId39"/>
    <p:sldId id="380" r:id="rId40"/>
    <p:sldId id="366" r:id="rId41"/>
    <p:sldId id="386" r:id="rId42"/>
    <p:sldId id="328" r:id="rId43"/>
    <p:sldId id="330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78D7B"/>
    <a:srgbClr val="B9B9B9"/>
    <a:srgbClr val="9C3A74"/>
    <a:srgbClr val="E9B9E3"/>
    <a:srgbClr val="D105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07DD8-B60C-4CF3-B65B-F0CA8CACE99C}" type="datetimeFigureOut">
              <a:rPr lang="en-GB" smtClean="0"/>
              <a:t>20/10/2023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5DEF3-5691-4087-8BE6-AF3AABC6261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841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284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742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132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412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827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679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65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4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73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25" descr="Logo_GFMER4_English_15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150" y="74613"/>
            <a:ext cx="822325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traight Connector 12"/>
          <p:cNvSpPr>
            <a:spLocks noChangeShapeType="1"/>
          </p:cNvSpPr>
          <p:nvPr userDrawn="1"/>
        </p:nvSpPr>
        <p:spPr bwMode="auto">
          <a:xfrm>
            <a:off x="0" y="930275"/>
            <a:ext cx="9144000" cy="1588"/>
          </a:xfrm>
          <a:prstGeom prst="line">
            <a:avLst/>
          </a:prstGeom>
          <a:noFill/>
          <a:ln w="6350">
            <a:solidFill>
              <a:schemeClr val="accent1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3" name="Text Box 6"/>
          <p:cNvSpPr txBox="1">
            <a:spLocks noChangeArrowheads="1"/>
          </p:cNvSpPr>
          <p:nvPr userDrawn="1"/>
        </p:nvSpPr>
        <p:spPr bwMode="auto">
          <a:xfrm>
            <a:off x="174625" y="329625"/>
            <a:ext cx="33305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How to develop a competitive research protocol</a:t>
            </a:r>
            <a:endParaRPr lang="en-US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68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0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0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8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55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05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2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8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26AD0-0BC0-4DA7-BE05-8C1CB515BFF0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71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tes.edu/academics/files/2014/11/Tips-for-Preparing-a-Strong-Grant-Proposal.pdf" TargetMode="External"/><Relationship Id="rId2" Type="http://schemas.openxmlformats.org/officeDocument/2006/relationships/hyperlink" Target="https://www.ncbi.nlm.nih.gov/pmc/articles/PMC3282423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pps.who.int/iris/rest/bitstreams/527138/retrieve" TargetMode="External"/><Relationship Id="rId4" Type="http://schemas.openxmlformats.org/officeDocument/2006/relationships/hyperlink" Target="https://www.verywellmind.com/what-is-a-hypothesis-2795239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.ac.uk/files/imports/fileManager/HowToWriteProposal090415.pdf" TargetMode="External"/><Relationship Id="rId2" Type="http://schemas.openxmlformats.org/officeDocument/2006/relationships/hyperlink" Target="https://www.up.ac.za/media/shared/Legacy/HS%20Res%20Office/SHSPH/protocolwriting.zp38083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ho.int/groups/research-ethics-review-committee/recommended-format-for-a-research-protocol" TargetMode="External"/><Relationship Id="rId4" Type="http://schemas.openxmlformats.org/officeDocument/2006/relationships/hyperlink" Target="http://www.gfmer.ch/SRH-Course-2011/research-methodology/pdf/WHO-proposal-guidelines-forms-2003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>
            <a:normAutofit/>
          </a:bodyPr>
          <a:lstStyle/>
          <a:p>
            <a:pPr algn="ctr"/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613207" y="949325"/>
            <a:ext cx="7772400" cy="1500187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br>
              <a:rPr lang="en-US" sz="9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old" panose="020B0704020202020204" pitchFamily="34" charset="0"/>
                <a:cs typeface="Arial Bold" panose="020B0704020202020204" pitchFamily="34" charset="0"/>
              </a:rPr>
            </a:br>
            <a:r>
              <a:rPr lang="en-US" sz="1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How to develop a competitive research </a:t>
            </a:r>
            <a:r>
              <a:rPr lang="en-US" sz="1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old" panose="020B0704020202020204" pitchFamily="34" charset="0"/>
                <a:ea typeface="+mj-ea"/>
                <a:cs typeface="Arial Bold" panose="020B0704020202020204" pitchFamily="34" charset="0"/>
                <a:sym typeface="Arial Bold" panose="020B0704020202020204" pitchFamily="34" charset="0"/>
              </a:rPr>
              <a:t>protocol</a:t>
            </a:r>
          </a:p>
          <a:p>
            <a:pPr algn="ctr"/>
            <a:endParaRPr lang="en-US" sz="11200" b="1" cap="all" dirty="0">
              <a:solidFill>
                <a:prstClr val="black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/>
            <a:endParaRPr lang="en-US" sz="11200" b="1" cap="all" dirty="0">
              <a:solidFill>
                <a:prstClr val="black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/>
            <a:endParaRPr lang="en-US" sz="11200" b="1" cap="all" dirty="0">
              <a:solidFill>
                <a:prstClr val="black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/>
            <a:r>
              <a:rPr lang="en-US" sz="8000" b="1" dirty="0">
                <a:solidFill>
                  <a:srgbClr val="9C3A74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Dr. Raqibat Idris, MBBS, DO, MPH </a:t>
            </a:r>
          </a:p>
          <a:p>
            <a:pPr algn="ctr"/>
            <a:r>
              <a:rPr lang="en-US" sz="8000" b="1" dirty="0">
                <a:solidFill>
                  <a:srgbClr val="9C3A74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Geneva Foundation for Medical Education and Research</a:t>
            </a:r>
          </a:p>
          <a:p>
            <a:pPr algn="ctr"/>
            <a:endParaRPr lang="en-US" sz="8000" b="1" dirty="0">
              <a:solidFill>
                <a:srgbClr val="9C3A74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sz="8000" b="1" cap="all" dirty="0">
              <a:solidFill>
                <a:srgbClr val="9C3A74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/>
            <a:endParaRPr lang="en-US" sz="9600" b="1" cap="all" dirty="0">
              <a:solidFill>
                <a:prstClr val="black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GB" sz="6400" b="1" dirty="0">
                <a:solidFill>
                  <a:prstClr val="black"/>
                </a:solidFill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Training course in research methodology, research protocol development and scientific writing</a:t>
            </a:r>
          </a:p>
          <a:p>
            <a:pPr algn="ctr"/>
            <a:r>
              <a:rPr lang="en-GB" sz="6400" b="1" dirty="0">
                <a:solidFill>
                  <a:prstClr val="black"/>
                </a:solidFill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Geneva 2023</a:t>
            </a:r>
          </a:p>
          <a:p>
            <a:pPr algn="ctr"/>
            <a:br>
              <a:rPr lang="en-US" sz="12800" b="1" dirty="0">
                <a:latin typeface="Arial Bold" panose="020B0704020202020204" pitchFamily="34" charset="0"/>
                <a:cs typeface="Arial Bold" panose="020B0704020202020204" pitchFamily="34" charset="0"/>
              </a:rPr>
            </a:br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pic>
        <p:nvPicPr>
          <p:cNvPr id="5" name="Content Placeholder 3" descr="Logo_GFM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14775" y="77788"/>
            <a:ext cx="111125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63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1. Research</a:t>
            </a:r>
            <a:r>
              <a:rPr lang="fr-CH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problem</a:t>
            </a:r>
            <a:r>
              <a:rPr lang="fr-CH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identification</a:t>
            </a:r>
            <a:endParaRPr lang="en-GB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2867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Explains the research problem</a:t>
            </a:r>
          </a:p>
          <a:p>
            <a:pPr marL="0" indent="0"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answer the following questions in a logical flow: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is the problem? 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Magnitude/ significance of the problem- who is affected? Frequency of occurrence? Of public health interest? 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Are the causes of the problem known? Consensus? Controversies?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Solvability of the problem- can the problem be solved? what has been done? what are the effects?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Need for research to address the problem- any knowledge gap?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1DB325-25F9-4612-ACEC-756D7E386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477000"/>
            <a:ext cx="4648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839200" cy="8382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2. Research</a:t>
            </a:r>
            <a:r>
              <a:rPr lang="fr-CH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problem</a:t>
            </a:r>
            <a:r>
              <a:rPr lang="fr-CH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justification / rationale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2105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Argues why the research should be done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answer the following questions: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Country needs- does it fit into current local or national priorities?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knowledge/ information will it provide? New knowledge?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Contribution of research results – what is the relevance of the knowledge? Population benefits? Improved understanding of the problem- gaps, controversies? Influence policy?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are the plans to disseminate result?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How will the results be applied? Who will benefit?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92418A-9D8B-4E63-B6F6-719616BD6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38400" y="6477000"/>
            <a:ext cx="6400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2004; Research Grants Program, 2011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82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3. 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summary of the critical review of literatures on the research problem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Puts the research problem into perspective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Justifies the new research by identifying gaps and weaknesses in existing literature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be thorough, logical and well organized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include current and relevant literature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focus on original research and systematic reviews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include literatures that supports or disproves researcher’s point of view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1F15518-9434-47D4-A0C0-11F0C6575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86400" y="6492875"/>
            <a:ext cx="3124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6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4. Study goals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Study goal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Aim/ General objective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Informs broadly on what the research proposal will do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 ideal study goal: 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Should be clear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Should state the purpose of the study, that is, what it aims to achieve and why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Should define what will be described, determined, identified, compared, and, where there are hypotheses, it should indicate what will be confirmed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42D9D-F0C2-48F3-8699-A8EB13152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9200" y="6340475"/>
            <a:ext cx="36576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E020A16-8008-49D9-9DDF-559CC30B2747}"/>
              </a:ext>
            </a:extLst>
          </p:cNvPr>
          <p:cNvSpPr txBox="1">
            <a:spLocks/>
          </p:cNvSpPr>
          <p:nvPr/>
        </p:nvSpPr>
        <p:spPr>
          <a:xfrm>
            <a:off x="6781800" y="3063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9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55637"/>
            <a:ext cx="82105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4. Study goals and objectives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494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Specific study objectives: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Statements of the research questions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be formulated before starting the research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Indicate how the study will accomplish its goals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Introduce the study design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be simple, concise and specific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E72010-1379-403F-B4DB-CAE93CEDF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76800" y="6340475"/>
            <a:ext cx="3886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2011;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</a:p>
        </p:txBody>
      </p:sp>
    </p:spTree>
    <p:extLst>
      <p:ext uri="{BB962C8B-B14F-4D97-AF65-F5344CB8AC3E}">
        <p14:creationId xmlns:p14="http://schemas.microsoft.com/office/powerpoint/2010/main" val="294152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55637"/>
            <a:ext cx="85153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Example of study goal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General objective (study goal)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“To verify the differences in the length of time low-risk primiparous women breast-feed when they participate in the program for rooming-in at home as compared to those who do not participate.”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Specific objectives:</a:t>
            </a:r>
          </a:p>
          <a:p>
            <a:pPr marL="0" indent="0">
              <a:buNone/>
            </a:pP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1. “To estimate the prevalence of breast-feeding in low-risk primiparous women covered by the program for rooming-in at home and the prevalence of breast-feeding in primiparous women that receive standard health care.” </a:t>
            </a:r>
          </a:p>
          <a:p>
            <a:pPr marL="0" indent="0">
              <a:buNone/>
            </a:pP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2. “To determine the existence of statistically significant differences in the prevalence of breast-feeding in the group of women who receive standard health care and the group treated at home.”</a:t>
            </a:r>
          </a:p>
          <a:p>
            <a:pPr marL="0" indent="0">
              <a:buNone/>
            </a:pP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3. “To identify the protective factors that from the women's perspective help to explain the differences in the prevalence of breast-feeding according to the type of attention received.”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F5A3E-FA64-481E-9774-8ECE1F6D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6416675"/>
            <a:ext cx="3429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</a:t>
            </a:r>
          </a:p>
        </p:txBody>
      </p:sp>
    </p:spTree>
    <p:extLst>
      <p:ext uri="{BB962C8B-B14F-4D97-AF65-F5344CB8AC3E}">
        <p14:creationId xmlns:p14="http://schemas.microsoft.com/office/powerpoint/2010/main" val="266101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5. Research question /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1343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 good research question should be: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Clear and unambiguous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Focused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Realistic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Answerable- clearly indicate what data will be needed to answer the question and how it will be collected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Logical if there are more than one questions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Expressed as a question</a:t>
            </a: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3DA3D-849C-4480-B9C5-E108D741B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416675"/>
            <a:ext cx="1828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Aveyard, 2014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5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55637"/>
            <a:ext cx="85915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5. Research question / hypothesis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1343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Acronyms to refine and focus questions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PICO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Population, Intervention or Issue, Comparison or Context and Outcome</a:t>
            </a:r>
          </a:p>
          <a:p>
            <a:pPr marL="342900" lvl="1" indent="0">
              <a:buClr>
                <a:schemeClr val="accent2"/>
              </a:buClr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SPIDER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Sample, Phenomena of Interest, Design, Evaluation and Research (specific to qualitative research)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3DA3D-849C-4480-B9C5-E108D741B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416675"/>
            <a:ext cx="1828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Aveyard, 2014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52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85153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5. Research question / hypothesis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cont’d.</a:t>
            </a:r>
            <a:endParaRPr lang="en-GB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1343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Research hypothesis</a:t>
            </a:r>
          </a:p>
          <a:p>
            <a:pPr>
              <a:buClr>
                <a:schemeClr val="accent2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Used in analytical studies </a:t>
            </a:r>
          </a:p>
          <a:p>
            <a:pPr>
              <a:buClr>
                <a:schemeClr val="accent2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declaration of the relationship between two or more variables, one being dependent </a:t>
            </a:r>
          </a:p>
          <a:p>
            <a:pPr>
              <a:buClr>
                <a:schemeClr val="accent2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Tentatively predicts the research outcome  </a:t>
            </a:r>
          </a:p>
          <a:p>
            <a:pPr>
              <a:buClr>
                <a:schemeClr val="accent2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Should clearly state the variables that may be likely associated and the population of interest</a:t>
            </a:r>
          </a:p>
          <a:p>
            <a:pPr marL="0" indent="0">
              <a:buNone/>
            </a:pP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How is it expressed? 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 hypothesis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- there is no association between the variables of interest.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hypothesis</a:t>
            </a:r>
            <a:r>
              <a:rPr lang="en-GB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- there is an association between the variables. 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A18DDF9-26C0-4D05-9482-269B8BFA4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16675"/>
            <a:ext cx="3124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Cherry, 2019; Bruce et al., 2008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60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Study purpose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“The purpose of this study is to determine if there are differences in pain control with nurse versus patient administered analgesia following surgery.” </a:t>
            </a:r>
          </a:p>
          <a:p>
            <a:pPr marL="0" indent="0">
              <a:buNone/>
            </a:pPr>
            <a:endParaRPr lang="en-GB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Research question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Does the administration of analgesic by nurses vs. by patients themselves affect pain intensity during postoperative recovery in older adults?” </a:t>
            </a:r>
          </a:p>
          <a:p>
            <a:pPr marL="0" indent="0">
              <a:buNone/>
            </a:pPr>
            <a:endParaRPr lang="en-GB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Hypothesis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Patients who self-administered narcotics will be more satisfied than patients who receive narcotics administered by nurses.”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F80B7-617B-47AA-B459-48FD7EC7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00800"/>
            <a:ext cx="2667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94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Overview of presentation</a:t>
            </a:r>
            <a:endParaRPr lang="en-US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This presentation will: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Explain what research is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Define research protocol and explain its purpose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Describe the main elements of a research protocol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List the criteria for research protocol review</a:t>
            </a:r>
          </a:p>
        </p:txBody>
      </p:sp>
    </p:spTree>
    <p:extLst>
      <p:ext uri="{BB962C8B-B14F-4D97-AF65-F5344CB8AC3E}">
        <p14:creationId xmlns:p14="http://schemas.microsoft.com/office/powerpoint/2010/main" val="187237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6. Study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Determines the credibility of the study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State and justify the study design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Choice depends on: 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research question / hypothesis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Comparison with alternative study designs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Feasibility, resource availability, timeline, ethical consideration 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6EA7AFE-B48F-4618-AF02-8DA82665D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6416675"/>
            <a:ext cx="3429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27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6. Study design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0862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Types of design: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Qualitative or quantitative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Observational or interventional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Descriptive or analytic 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Cross-sectional or longitudinal</a:t>
            </a:r>
          </a:p>
          <a:p>
            <a:pPr>
              <a:buFontTx/>
              <a:buChar char="-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6EA7AFE-B48F-4618-AF02-8DA82665D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6416675"/>
            <a:ext cx="3429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06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7. Research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Most important aspect of a protocol, and should be written in detail.</a:t>
            </a:r>
          </a:p>
          <a:p>
            <a:pPr marL="0" indent="0"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Provides details and justification of the techniques and procedures that will be employed to achieve the proposed objectives.</a:t>
            </a:r>
          </a:p>
          <a:p>
            <a:pPr>
              <a:buFontTx/>
              <a:buChar char="-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799824-13D1-4437-8960-EE63C6A3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0" y="6400800"/>
            <a:ext cx="1676400" cy="2889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41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7. Research Methodology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8134350" cy="4351338"/>
          </a:xfrm>
        </p:spPr>
        <p:txBody>
          <a:bodyPr>
            <a:noAutofit/>
          </a:bodyPr>
          <a:lstStyle/>
          <a:p>
            <a:pPr marL="0" lvl="0" indent="0">
              <a:buClr>
                <a:srgbClr val="DD8047"/>
              </a:buClr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information should be provided: </a:t>
            </a:r>
          </a:p>
          <a:p>
            <a:pPr marL="514350" lvl="0" indent="-514350">
              <a:buClr>
                <a:srgbClr val="DD8047"/>
              </a:buClr>
              <a:buFont typeface="+mj-lt"/>
              <a:buAutoNum type="arabi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Variables </a:t>
            </a:r>
          </a:p>
          <a:p>
            <a:pPr marL="514350" lvl="0" indent="-514350">
              <a:buClr>
                <a:srgbClr val="DD8047"/>
              </a:buClr>
              <a:buFont typeface="+mj-lt"/>
              <a:buAutoNum type="arabi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 population/ research setting, sampling, sample size, selection of samples- cases, controls, inclusion and exclusion criteria, criteria for discontinuation</a:t>
            </a:r>
          </a:p>
          <a:p>
            <a:pPr marL="514350" lvl="0" indent="-514350">
              <a:buClr>
                <a:srgbClr val="DD8047"/>
              </a:buClr>
              <a:buFont typeface="+mj-lt"/>
              <a:buAutoNum type="arabi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Proposed intervention, if any: What is it? Who will administer it? Where? What is the extent? How often? How will subjects be allocated? Safety considerations? Follow-ups?  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EBCF0E-26E5-441B-A7D1-8C4569B6F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05200" y="6340475"/>
            <a:ext cx="55626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16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7. Research Methodology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8210550" cy="4351338"/>
          </a:xfrm>
        </p:spPr>
        <p:txBody>
          <a:bodyPr>
            <a:noAutofit/>
          </a:bodyPr>
          <a:lstStyle/>
          <a:p>
            <a:pPr marL="514350" lvl="0" indent="-514350">
              <a:buClr>
                <a:srgbClr val="DD8047"/>
              </a:buClr>
              <a:buFont typeface="+mj-lt"/>
              <a:buAutoNum type="arabicParenR" startAt="4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procedure for data collection: data collection instruments, pilot testing, recruitment of study participants, data quality control </a:t>
            </a:r>
          </a:p>
          <a:p>
            <a:pPr marL="514350" lvl="0" indent="-514350">
              <a:buClr>
                <a:srgbClr val="DD8047"/>
              </a:buClr>
              <a:buFont typeface="+mj-lt"/>
              <a:buAutoNum type="arabicParenR" startAt="4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Data management and analysis: data coding, monitoring and verification, computer software, statistical methods, sample size justification, study power, significance level </a:t>
            </a:r>
          </a:p>
          <a:p>
            <a:pPr>
              <a:buFontTx/>
              <a:buChar char="-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760C24-7196-48F1-B6CF-6EA0FED34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6340475"/>
            <a:ext cx="5557911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89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8. Expected Outcomes of the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answer the following questions: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new evidence will be obtained from the study?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will the evidence contribute to improvement in knowledge?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Who will benefit or use the findings?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Any effect on health care, health systems or policies?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30CE57-2ADC-47FD-A382-BAACDA5A9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7000" y="6324600"/>
            <a:ext cx="1981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0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58428"/>
            <a:ext cx="8991600" cy="994172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Dissemination and publication of study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will research findings be communicated and to who?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include dissemination to participants or communities and policy makers as applicable.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Findings can be disseminated through: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Internal seminars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Regular reporting to stakeholders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Publications, for example journal articles, reviews or book chapters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Conference presentations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Exhibitions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Outreaches and public engagement events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DA0AB4-AADF-46C1-A5AE-9160A53A9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92875"/>
            <a:ext cx="3581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University of Edinburgh, 2015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85983B3-3AD9-439E-BFA2-76E5AA9A2A5B}"/>
              </a:ext>
            </a:extLst>
          </p:cNvPr>
          <p:cNvSpPr txBox="1">
            <a:spLocks/>
          </p:cNvSpPr>
          <p:nvPr/>
        </p:nvSpPr>
        <p:spPr>
          <a:xfrm>
            <a:off x="7162800" y="30480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31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4628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Ethical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Based on the principles of autonomy, beneficence (doing good), non-maleficence (avoiding harm) and justice.</a:t>
            </a:r>
          </a:p>
          <a:p>
            <a:pPr marL="0" indent="0">
              <a:buNone/>
            </a:pP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consider: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 validity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Recruitment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Ethical approval for the study- local, institutional, national ethic committee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Informed consent process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Other issues that may be of ethical concern especially when the study involves human subjects 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64C25D6-BE9C-43DF-A12C-AC83E3F29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95800" y="6416675"/>
            <a:ext cx="4572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1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4628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Ethical Considerations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should be clearly stated: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Known benefits, risks and disadvantages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Information to be provided to subjects and how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Extent and alternative to participation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Incentives to be provided to subjects if any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Treatment to be provided to subjects if any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Information confidentiality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19791-B4F8-4EF5-B897-85E43C736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416675"/>
            <a:ext cx="4572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49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4628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Specifies the duration for each project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Provides the detailed monthly timeline for each activity</a:t>
            </a:r>
          </a:p>
          <a:p>
            <a:pPr marL="0" indent="0">
              <a:buClr>
                <a:srgbClr val="DD8047"/>
              </a:buClr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DD8047"/>
              </a:buClr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Consider: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Preparatory stage- training of research workers, equipment procurement,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Pilot studies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Data collection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Data analysis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Report writing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Milestones- for long-term projects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A05295-94EC-488B-9E0B-9AE0996BD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77000"/>
            <a:ext cx="4724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35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Introduction</a:t>
            </a:r>
            <a:endParaRPr lang="en-US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>
            <a:noAutofit/>
          </a:bodyPr>
          <a:lstStyle/>
          <a:p>
            <a:pPr marL="0" indent="0">
              <a:buClr>
                <a:schemeClr val="accent2"/>
              </a:buClr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research is: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planned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investigation that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uses scientific methodology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to solve an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important problem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generates a new knowledge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Clr>
                <a:schemeClr val="accent2"/>
              </a:buClr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tests hypothesis, answers existing questions, produces new queries, finds solutions. </a:t>
            </a:r>
          </a:p>
          <a:p>
            <a:pPr>
              <a:buClr>
                <a:schemeClr val="accent2"/>
              </a:buClr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be termed a research, an investigation must be valid (logical procedure), reliable (quality measurements) with unbiased conclusion.</a:t>
            </a:r>
          </a:p>
          <a:p>
            <a:pPr marL="0" indent="0">
              <a:buClr>
                <a:schemeClr val="accent2"/>
              </a:buClr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A1EE1EC-B8A5-4D27-94C2-2D7ED63E6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86400" y="6416675"/>
            <a:ext cx="3200400" cy="365125"/>
          </a:xfrm>
        </p:spPr>
        <p:txBody>
          <a:bodyPr/>
          <a:lstStyle/>
          <a:p>
            <a:pPr algn="l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Faryadi, 2012</a:t>
            </a:r>
          </a:p>
        </p:txBody>
      </p:sp>
    </p:spTree>
    <p:extLst>
      <p:ext uri="{BB962C8B-B14F-4D97-AF65-F5344CB8AC3E}">
        <p14:creationId xmlns:p14="http://schemas.microsoft.com/office/powerpoint/2010/main" val="365096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8200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Problems anticipated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>
              <a:buClr>
                <a:srgbClr val="DD8047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State all the obstacles or difficulties that can prevent the realization of project within stipulated timeline and budget.</a:t>
            </a:r>
          </a:p>
          <a:p>
            <a:pPr>
              <a:buClr>
                <a:srgbClr val="DD8047"/>
              </a:buClr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D8047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Explain how the obstacles would be overcome.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A092E0-CB91-4A51-8489-B91BEE621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05400" y="6416675"/>
            <a:ext cx="3962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56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4628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Itemize and justify the budget.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 long-term projects, provide detail budget for at least the first year and outline budget for subsequent years.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Realistic budget- too much or too little may lead to unsuccessful funding application.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Types of expenses include: personnel (include names and contributions to project), equipment, supplies, patient care and costs, travel, data processing, communications, secretarial expenses, publication/dissemination of research findings. </a:t>
            </a: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33E61A-F8AA-4972-9E9F-255A32898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00600" y="6492875"/>
            <a:ext cx="4114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95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9819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Cite relevant and current literatures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sources of information must be cited - avoid plagiarism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cited authors in the text should be in the reference list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listed references must have been cited in the text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References should be cited and listed sequentially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Reference style should be uniform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Formatting should be consistent</a:t>
            </a: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DEFA97-3970-4609-A05F-D4DD7052A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416675"/>
            <a:ext cx="3733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University of Edinburgh, 2015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49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Research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Describe the role and responsibility of each member of the team.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Include information on previous studies or preliminary work done on the research problem by the investigators.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Attached Curriculum vitae (CV) of investigators of investigators: this shows the competence of the investigator to conduct the research.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00BEC7D-22A0-4762-A48A-E8CDA769E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416675"/>
            <a:ext cx="3733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UNDP, UNFPA, WHO and World Bank, 2003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30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Annexes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Include the following as appropriate: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Interview protocols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Sample of informed consent forms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Cover letters sent to appropriate stakeholders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Official letters for permission to conduct research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Original study instrument, written permission to re-reproduce instrument or proof of purchase of instrument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Other support for the project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Collaboration with other scientists or research institutions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Link to other projects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Financing and insurance </a:t>
            </a: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5A45345-0322-4DD6-A301-FEE825BA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81600" y="6477000"/>
            <a:ext cx="3733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Al-Riyami, 2008;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1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General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Include table of contents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Include list of acronyms/ abbreviations in alphabetical order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Explain technical terms if used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Be logical in flow of thoughts and use section headings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Keep tense and voice consistent- present versus past tense and active versus passive voice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Keep sentences short and use paragraphs appropriately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Avoid repetitions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Be consistent in formatting- font size, font style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Make effective use of tables, figures and charts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Make sure your proposal stand out</a:t>
            </a: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2C2F413-118F-4300-8A0D-19B6F6958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19600" y="6477000"/>
            <a:ext cx="4495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Bates College, n.d.; The University of Edinburgh, 2015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34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8134350" cy="1325563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Points to note when applying for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5625"/>
            <a:ext cx="8534400" cy="435133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Apply to funders whose program goals are related to your project.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Understand and follow the guidelines/instructions of funders.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Know the method of application, submission, timeline and budget limits.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Provide sufficient description of project.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Follow guidelines and instructions for the style and organization of your proposal- formatting, spacing, paging, word limits etc.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Show enthusiasm and commitment.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A4E9715-7DD4-4979-B021-C829DC64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00" y="6477000"/>
            <a:ext cx="3200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Bates College, n.d.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37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Sources of research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</a:p>
          <a:p>
            <a:pPr lvl="1">
              <a:buClr>
                <a:srgbClr val="F78D7B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Governmental organizations - health ministries, health institutes, universities, national research councils</a:t>
            </a:r>
          </a:p>
          <a:p>
            <a:pPr lvl="1">
              <a:buClr>
                <a:srgbClr val="F78D7B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Intergovernmental organizations- World Health Organization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Not-for-profit organizations - non-governmental organizations and philanthropists, e.g., Rockefeller Foundation, Bill and Melinda Gates Foundation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Profit making industries- pharmaceutical companies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Intermediary organizations, e.g. </a:t>
            </a:r>
          </a:p>
          <a:p>
            <a:pPr lvl="1">
              <a:buClr>
                <a:srgbClr val="ED7D31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 (Program for Appropriate Technology in Health),</a:t>
            </a:r>
          </a:p>
          <a:p>
            <a:pPr lvl="1">
              <a:buClr>
                <a:srgbClr val="ED7D31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 Council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0B1B40-72F9-4914-A4FA-DCB3B9318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81600" y="6477000"/>
            <a:ext cx="3733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UNDP, UNFPA, WHO and World Bank, 2003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4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Proposal review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Funding for research is competitive and is determined by researcher’s qualification, experience and research goals. </a:t>
            </a:r>
          </a:p>
          <a:p>
            <a:pPr marL="0" indent="0">
              <a:buNone/>
            </a:pP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questions are usually considered: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research question important?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study relevant to the funders’ interest?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quality of the research design ?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Are the investigators competent enough to conduct the research?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research facility capable of conducting the research? </a:t>
            </a:r>
          </a:p>
          <a:p>
            <a:pPr marL="342900" lvl="1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C1E1345-1F37-4901-8F9F-B6B9998E0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16675"/>
            <a:ext cx="3200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Fathalla and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895C6562-F11D-4C29-9DA1-2C99C8267B14}"/>
              </a:ext>
            </a:extLst>
          </p:cNvPr>
          <p:cNvSpPr txBox="1">
            <a:spLocks/>
          </p:cNvSpPr>
          <p:nvPr/>
        </p:nvSpPr>
        <p:spPr>
          <a:xfrm>
            <a:off x="5410200" y="2667000"/>
            <a:ext cx="373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The University of Edinburgh, 2015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19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Proposal review criteria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82000" cy="4351338"/>
          </a:xfrm>
        </p:spPr>
        <p:txBody>
          <a:bodyPr>
            <a:noAutofit/>
          </a:bodyPr>
          <a:lstStyle/>
          <a:p>
            <a:pPr marL="0" lvl="0" indent="0">
              <a:buClr>
                <a:srgbClr val="DD8047"/>
              </a:buClr>
              <a:buNone/>
            </a:pPr>
            <a:r>
              <a:rPr lang="en-GB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questions are usually considered cont’d.: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Can the institution manage the research administratively and financially?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Have all ethical issues been considered?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budget realistic and justifiable? 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budget within the budgetary limit of funders? 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time-line reasonable?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Anticipation and good plan to manage potential problems?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proposal clearly and well written?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0B2444E-B2ED-4C74-96B5-45E2F8321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16675"/>
            <a:ext cx="3200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Fathalla and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58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What is a research protocol?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05000"/>
            <a:ext cx="8134350" cy="4351338"/>
          </a:xfrm>
        </p:spPr>
        <p:txBody>
          <a:bodyPr>
            <a:normAutofit/>
          </a:bodyPr>
          <a:lstStyle/>
          <a:p>
            <a:pPr marL="0" indent="0">
              <a:buClr>
                <a:schemeClr val="accent2"/>
              </a:buClr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research protocol or proposal is a written detailed plan of a study. </a:t>
            </a:r>
          </a:p>
          <a:p>
            <a:pPr marL="0" indent="0">
              <a:buClr>
                <a:schemeClr val="accent2"/>
              </a:buClr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informs on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will be done?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? and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clarifies ideas and directs focus to all aspects of the investigation.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guides research, especially if there are multiple investigators.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is necessary for institutional ethical approvals.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is necessary for fund application.</a:t>
            </a:r>
          </a:p>
          <a:p>
            <a:pPr marL="0" indent="0">
              <a:buClr>
                <a:schemeClr val="accent2"/>
              </a:buClr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412DAA-6461-4154-8C34-3180A749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95800" y="6416675"/>
            <a:ext cx="4495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Al-Riyami, 2008;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5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Submitting a research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5625"/>
            <a:ext cx="83629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Funding agencies may accept proposals by: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Soliciting proposals from research institutions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Advertising invitations for proposal submission for research in specific areas of interest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Open-door policy for submission of any good proposal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E2D694D8-332A-4E2C-8F1A-35F29FF3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16675"/>
            <a:ext cx="3200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Fathalla and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11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4D06A-A7FF-4DB9-BEC6-63B362031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Thank you and good luck with your research!</a:t>
            </a:r>
          </a:p>
        </p:txBody>
      </p:sp>
    </p:spTree>
    <p:extLst>
      <p:ext uri="{BB962C8B-B14F-4D97-AF65-F5344CB8AC3E}">
        <p14:creationId xmlns:p14="http://schemas.microsoft.com/office/powerpoint/2010/main" val="41001511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2105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Al-Riyami A. How to prepare a Research Proposal. Oman Med J. 2008 Apr;23(2):66-9.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https://www.ncbi.nlm.nih.gov/pmc/articles/PMC3282423/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Aveyard H. Doing a Literature Review in Health and Social Care: A Practical Guide. 3rd ed. Maidenhead: Open University Press. Oxford: Routledge; 2014.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Bates College. Tips for preparing a strong grant proposal. Bates College; no date.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http://www.bates.edu/academics/files/2014/11/Tips-for-Preparing-a-Strong-Grant-Proposal.pdf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Bruce N, Stanistreet D, Pope D. Quantitative methods for health research: a practical interactive guide to epidemiology and statistics. 2nd ed. Chichester: Wiley; 2008.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Cherry K. Forming a Good Hypothesis for Scientific Research.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Verywellmind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[Internet]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https://www.verywellmind.com/what-is-a-hypothesis-2795239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(Accessed: 26 December 2019).</a:t>
            </a:r>
          </a:p>
          <a:p>
            <a:pPr marL="0" indent="0">
              <a:buNone/>
            </a:pP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Faryadi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Q. How to write your PhD proposal: A step-by-step guide. American International Journal of Contemporary Research. 2012;2(4):111–115.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Fathalla MF, Fathalla MM. A practical guide for health researchers (WHO Regional Publications, Eastern Mediterranean. Series 30). WHO; 2004.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https://apps.who.int/iris/rest/bitstreams/527138/retrieve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3210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44662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Hilsden RJ, Verhoef MJ. Writing an effective research proposal. University of Calgary; 2004.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https://www.up.ac.za/media/shared/Legacy/HS%20Res%20Office/SHSPH/protocolwriting.zp38083.pdf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Program. Guide for writing a research protocol. Washington: Pan American Health Organization; 2011.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University of Edinburgh. How to write a good postgraduate research proposal. The University of Edinburgh; 2015.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https://www.ed.ac.uk/files/imports/fileManager/HowToWriteProposal090415.pdf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UNDP, UNFPA, WHO and World Bank Special Programme of Research, Development and Research Training in Human Reproduction. Preparing a research project proposal: Guideline and forms. 4th ed. WHO; 2003.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http://www.gfmer.ch/SRH-Course-2011/research-methodology/pdf/WHO-proposal-guidelines-forms-2003.pdf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World Health Organization. Recommended format for a Research Protocol. World Health Organization; c2023.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https://www.who.int/groups/research-ethics-review-committee/recommended-format-for-a-research-protocol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36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82105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Criteria for a good research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 good research protocol should: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Answer the study question(s)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Achieve the study objectives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 doable/feasible 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 replicable, that is, the information provided should be sufficient enough to permit study replicability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Convincingly show the importance of the research, the research process and the competence of the investigators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C61CF7-5CC7-4380-ABD7-117FE485D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48200" y="6477000"/>
            <a:ext cx="4267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Al-Riyami, 2008;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63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Elements of a research protocol </a:t>
            </a:r>
            <a:endParaRPr lang="en-US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Project Summary / 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Abstract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Dissemination of results and publication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Ethical considerations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Timetable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Problems anticipated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Research team 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Annexes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473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Project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preview of the project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Concise but detailed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Accurately expressed to reflect the study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Describes </a:t>
            </a:r>
            <a:r>
              <a:rPr lang="en-GB" sz="2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to be done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study population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variables of interest</a:t>
            </a:r>
            <a:endParaRPr lang="en-GB" sz="24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400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of </a:t>
            </a:r>
            <a:r>
              <a:rPr lang="en-GB" sz="2400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program for rooming-in at home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GB" sz="2400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breast-feeding indicators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400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Experimental test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en-GB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low-risk primiparous women attended at La Esperanza Maternal Hospital in Guatemala City.”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BD41C-5D29-44B9-A3AC-F83F7D05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76800" y="6477000"/>
            <a:ext cx="4114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71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Project summary / abstract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brief outline of the entire project of about 300 words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stand alone    </a:t>
            </a:r>
          </a:p>
          <a:p>
            <a:pPr>
              <a:buClr>
                <a:schemeClr val="accent2"/>
              </a:buClr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briefly and clearly state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research problem 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main research questions and or hypotheses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justification for the research- how will it differ from existing studies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research objectives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study design- what will be done? by whom? to who? when? how? and for how long?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expected outcomes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Anticipated problems- scientific, ethical, managerial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6B53A2-926E-4649-B9D5-5CE185E26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699803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UNDP, UNFPA, WHO and World Bank, 2003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0D71689-98A4-4E28-83A7-40226C8F1350}"/>
              </a:ext>
            </a:extLst>
          </p:cNvPr>
          <p:cNvSpPr txBox="1">
            <a:spLocks/>
          </p:cNvSpPr>
          <p:nvPr/>
        </p:nvSpPr>
        <p:spPr>
          <a:xfrm>
            <a:off x="7010400" y="2301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99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Project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Autofit/>
          </a:bodyPr>
          <a:lstStyle/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identification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justification/rationale 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Literature review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 goals and objectives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Research question / Hypothesis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 design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Research methodology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Expected outcomes of the study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167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3138</Words>
  <Application>Microsoft Office PowerPoint</Application>
  <PresentationFormat>On-screen Show (4:3)</PresentationFormat>
  <Paragraphs>427</Paragraphs>
  <Slides>43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Arial Bold</vt:lpstr>
      <vt:lpstr>Calibri</vt:lpstr>
      <vt:lpstr>Calibri Light</vt:lpstr>
      <vt:lpstr>Wingdings</vt:lpstr>
      <vt:lpstr>Office Theme</vt:lpstr>
      <vt:lpstr> </vt:lpstr>
      <vt:lpstr>Overview of presentation</vt:lpstr>
      <vt:lpstr>Introduction</vt:lpstr>
      <vt:lpstr>What is a research protocol?</vt:lpstr>
      <vt:lpstr>Criteria for a good research protocol</vt:lpstr>
      <vt:lpstr>Elements of a research protocol </vt:lpstr>
      <vt:lpstr>Project title</vt:lpstr>
      <vt:lpstr>Project summary / abstract </vt:lpstr>
      <vt:lpstr>Project description</vt:lpstr>
      <vt:lpstr>1. Research problem identification</vt:lpstr>
      <vt:lpstr>2. Research problem justification / rationale </vt:lpstr>
      <vt:lpstr>3. Literature review</vt:lpstr>
      <vt:lpstr>4. Study goals and objectives</vt:lpstr>
      <vt:lpstr>4. Study goals and objectives cont’d.</vt:lpstr>
      <vt:lpstr>Example of study goal and objectives</vt:lpstr>
      <vt:lpstr>5. Research question / hypothesis</vt:lpstr>
      <vt:lpstr>5. Research question / hypothesis cont’d.</vt:lpstr>
      <vt:lpstr>5. Research question / hypothesis cont’d.</vt:lpstr>
      <vt:lpstr>Examples</vt:lpstr>
      <vt:lpstr>6. Study design</vt:lpstr>
      <vt:lpstr>6. Study design cont’d.</vt:lpstr>
      <vt:lpstr>7. Research Methodology</vt:lpstr>
      <vt:lpstr>7. Research Methodology cont’d.</vt:lpstr>
      <vt:lpstr>7. Research Methodology cont’d.</vt:lpstr>
      <vt:lpstr>8. Expected Outcomes of the Study</vt:lpstr>
      <vt:lpstr>Dissemination and publication of study findings</vt:lpstr>
      <vt:lpstr>Ethical Considerations</vt:lpstr>
      <vt:lpstr>Ethical Considerations cont’d.</vt:lpstr>
      <vt:lpstr>Timeline</vt:lpstr>
      <vt:lpstr>Problems anticipated</vt:lpstr>
      <vt:lpstr>Budget</vt:lpstr>
      <vt:lpstr>Referencing</vt:lpstr>
      <vt:lpstr>Research team</vt:lpstr>
      <vt:lpstr>Annexes</vt:lpstr>
      <vt:lpstr>General considerations</vt:lpstr>
      <vt:lpstr>Points to note when applying for funding</vt:lpstr>
      <vt:lpstr>Sources of research funding</vt:lpstr>
      <vt:lpstr>Proposal review criteria</vt:lpstr>
      <vt:lpstr>Proposal review criteria cont’d. </vt:lpstr>
      <vt:lpstr>Submitting a research proposal</vt:lpstr>
      <vt:lpstr>PowerPoint Presentation</vt:lpstr>
      <vt:lpstr>References</vt:lpstr>
      <vt:lpstr>References</vt:lpstr>
    </vt:vector>
  </TitlesOfParts>
  <Company>GFMER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develop a competitive research protocol - Raqibat Idris</dc:title>
  <dc:creator>Raqibat Idris</dc:creator>
  <cp:lastModifiedBy>Aldo Campana</cp:lastModifiedBy>
  <cp:revision>491</cp:revision>
  <dcterms:created xsi:type="dcterms:W3CDTF">2012-08-25T18:07:49Z</dcterms:created>
  <dcterms:modified xsi:type="dcterms:W3CDTF">2023-10-20T00:03:06Z</dcterms:modified>
</cp:coreProperties>
</file>