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 id="2147483876" r:id="rId2"/>
  </p:sldMasterIdLst>
  <p:notesMasterIdLst>
    <p:notesMasterId r:id="rId83"/>
  </p:notesMasterIdLst>
  <p:sldIdLst>
    <p:sldId id="284" r:id="rId3"/>
    <p:sldId id="306" r:id="rId4"/>
    <p:sldId id="387" r:id="rId5"/>
    <p:sldId id="388" r:id="rId6"/>
    <p:sldId id="384" r:id="rId7"/>
    <p:sldId id="386" r:id="rId8"/>
    <p:sldId id="385" r:id="rId9"/>
    <p:sldId id="389" r:id="rId10"/>
    <p:sldId id="257" r:id="rId11"/>
    <p:sldId id="258" r:id="rId12"/>
    <p:sldId id="259" r:id="rId13"/>
    <p:sldId id="260" r:id="rId14"/>
    <p:sldId id="307" r:id="rId15"/>
    <p:sldId id="308" r:id="rId16"/>
    <p:sldId id="261" r:id="rId17"/>
    <p:sldId id="309" r:id="rId18"/>
    <p:sldId id="310" r:id="rId19"/>
    <p:sldId id="375" r:id="rId20"/>
    <p:sldId id="311" r:id="rId21"/>
    <p:sldId id="312" r:id="rId22"/>
    <p:sldId id="323" r:id="rId23"/>
    <p:sldId id="316" r:id="rId24"/>
    <p:sldId id="317" r:id="rId25"/>
    <p:sldId id="318" r:id="rId26"/>
    <p:sldId id="319" r:id="rId27"/>
    <p:sldId id="320" r:id="rId28"/>
    <p:sldId id="324" r:id="rId29"/>
    <p:sldId id="325" r:id="rId30"/>
    <p:sldId id="326" r:id="rId31"/>
    <p:sldId id="376" r:id="rId32"/>
    <p:sldId id="327" r:id="rId33"/>
    <p:sldId id="328" r:id="rId34"/>
    <p:sldId id="330" r:id="rId35"/>
    <p:sldId id="331" r:id="rId36"/>
    <p:sldId id="332" r:id="rId37"/>
    <p:sldId id="333" r:id="rId38"/>
    <p:sldId id="334" r:id="rId39"/>
    <p:sldId id="335" r:id="rId40"/>
    <p:sldId id="336" r:id="rId41"/>
    <p:sldId id="337" r:id="rId42"/>
    <p:sldId id="338" r:id="rId43"/>
    <p:sldId id="339" r:id="rId44"/>
    <p:sldId id="341" r:id="rId45"/>
    <p:sldId id="342" r:id="rId46"/>
    <p:sldId id="343" r:id="rId47"/>
    <p:sldId id="377" r:id="rId48"/>
    <p:sldId id="344" r:id="rId49"/>
    <p:sldId id="351" r:id="rId50"/>
    <p:sldId id="345" r:id="rId51"/>
    <p:sldId id="346" r:id="rId52"/>
    <p:sldId id="348" r:id="rId53"/>
    <p:sldId id="349" r:id="rId54"/>
    <p:sldId id="350" r:id="rId55"/>
    <p:sldId id="378" r:id="rId56"/>
    <p:sldId id="352" r:id="rId57"/>
    <p:sldId id="353" r:id="rId58"/>
    <p:sldId id="354" r:id="rId59"/>
    <p:sldId id="355" r:id="rId60"/>
    <p:sldId id="356" r:id="rId61"/>
    <p:sldId id="357" r:id="rId62"/>
    <p:sldId id="359" r:id="rId63"/>
    <p:sldId id="358" r:id="rId64"/>
    <p:sldId id="379" r:id="rId65"/>
    <p:sldId id="361" r:id="rId66"/>
    <p:sldId id="362" r:id="rId67"/>
    <p:sldId id="363" r:id="rId68"/>
    <p:sldId id="364" r:id="rId69"/>
    <p:sldId id="365" r:id="rId70"/>
    <p:sldId id="380" r:id="rId71"/>
    <p:sldId id="360" r:id="rId72"/>
    <p:sldId id="368" r:id="rId73"/>
    <p:sldId id="373" r:id="rId74"/>
    <p:sldId id="367" r:id="rId75"/>
    <p:sldId id="371" r:id="rId76"/>
    <p:sldId id="372" r:id="rId77"/>
    <p:sldId id="369" r:id="rId78"/>
    <p:sldId id="370" r:id="rId79"/>
    <p:sldId id="383" r:id="rId80"/>
    <p:sldId id="382" r:id="rId81"/>
    <p:sldId id="391"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03" autoAdjust="0"/>
    <p:restoredTop sz="86395" autoAdjust="0"/>
  </p:normalViewPr>
  <p:slideViewPr>
    <p:cSldViewPr>
      <p:cViewPr varScale="1">
        <p:scale>
          <a:sx n="122" d="100"/>
          <a:sy n="122" d="100"/>
        </p:scale>
        <p:origin x="15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presProps" Target="pres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slide" Target="slides/slide80.xml"/></Relationships>
</file>

<file path=ppt/diagrams/_rels/data1.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10.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2.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3.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6.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7.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8.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_rels/data9.xml.rels><?xml version="1.0" encoding="UTF-8" standalone="yes"?>
<Relationships xmlns="http://schemas.openxmlformats.org/package/2006/relationships"><Relationship Id="rId3" Type="http://schemas.openxmlformats.org/officeDocument/2006/relationships/slide" Target="../slides/slide19.xml"/><Relationship Id="rId7" Type="http://schemas.openxmlformats.org/officeDocument/2006/relationships/slide" Target="../slides/slide70.xml"/><Relationship Id="rId2" Type="http://schemas.openxmlformats.org/officeDocument/2006/relationships/slide" Target="../slides/slide31.xml"/><Relationship Id="rId1" Type="http://schemas.openxmlformats.org/officeDocument/2006/relationships/slide" Target="../slides/slide10.xml"/><Relationship Id="rId6" Type="http://schemas.openxmlformats.org/officeDocument/2006/relationships/slide" Target="../slides/slide64.xml"/><Relationship Id="rId5" Type="http://schemas.openxmlformats.org/officeDocument/2006/relationships/slide" Target="../slides/slide55.xml"/><Relationship Id="rId4"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1" dirty="0"/>
            <a:t>Ethnography</a:t>
          </a:r>
          <a:endParaRPr lang="en-IE"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E7D9991E-716C-467F-8BD3-D0038596BB48}" type="presOf" srcId="{BB21EA04-C000-4519-81E1-8E0857C2F5AA}" destId="{D98598E9-71E9-4A6E-AAE9-FD1DCAA17D4C}" srcOrd="0" destOrd="0" presId="urn:microsoft.com/office/officeart/2005/8/layout/vList2"/>
    <dgm:cxn modelId="{AB282933-E512-4819-BB7D-3B7E9E55F3C3}" type="presOf" srcId="{011CF31C-60CF-4484-8707-57D37C9A208C}" destId="{514CE638-0C73-413F-9C0E-404F6995B10F}" srcOrd="0" destOrd="0" presId="urn:microsoft.com/office/officeart/2005/8/layout/vList2"/>
    <dgm:cxn modelId="{3BDB6837-A076-4325-8A12-98D3FE8D9989}" type="presOf" srcId="{76D8AEAD-9292-4BD6-AD7F-088903AF2138}" destId="{B50DE772-96E7-40EC-AED0-61ADD3CB1AB5}" srcOrd="0" destOrd="0" presId="urn:microsoft.com/office/officeart/2005/8/layout/vList2"/>
    <dgm:cxn modelId="{A1808338-9A55-45E1-AFAC-861778864D2F}" type="presOf" srcId="{39A1262C-748B-4F3A-B6CD-822BE7266A0D}" destId="{4FB6E642-C08F-4A1F-B60A-D5D518FF7414}" srcOrd="0" destOrd="0" presId="urn:microsoft.com/office/officeart/2005/8/layout/vList2"/>
    <dgm:cxn modelId="{7F270C3F-D4F0-40D5-B1CD-DE12F675D86F}" type="presOf" srcId="{C8FE8D83-446A-4F06-9650-3357F30F72AB}" destId="{5A615DA0-4B03-4C18-A65F-ACD2E89FADDA}"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ABADD956-F7FF-4EBA-8812-E3DB30F61992}" type="presOf" srcId="{159EFE5B-CE02-4DCA-A53D-C7D60518D14A}" destId="{968214E0-3D86-4EA3-8E33-5FE6CCAF54F4}"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6C3745AB-8672-4093-94CB-8B0CA94541B2}" type="presOf" srcId="{0A9A0ACF-3A6B-4876-92EC-EAFFBE32DCE8}" destId="{68E7B259-8A00-41B3-9342-F04F7874DFD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74ACC4F8-A4EF-4DB1-97E7-4EA251C2BA3B}" type="presOf" srcId="{1636FEBC-29D2-4661-A567-BD2E900D11B5}" destId="{E2378210-6288-4A21-8A92-948C41D67FF2}" srcOrd="0" destOrd="0" presId="urn:microsoft.com/office/officeart/2005/8/layout/vList2"/>
    <dgm:cxn modelId="{4C107E2B-53F9-43B4-9F53-BC6346A98A72}" type="presParOf" srcId="{E2378210-6288-4A21-8A92-948C41D67FF2}" destId="{D98598E9-71E9-4A6E-AAE9-FD1DCAA17D4C}" srcOrd="0" destOrd="0" presId="urn:microsoft.com/office/officeart/2005/8/layout/vList2"/>
    <dgm:cxn modelId="{E4530D71-115F-4DD4-B258-A26866125284}" type="presParOf" srcId="{E2378210-6288-4A21-8A92-948C41D67FF2}" destId="{986853EE-A948-432E-8933-3083B0E80C33}" srcOrd="1" destOrd="0" presId="urn:microsoft.com/office/officeart/2005/8/layout/vList2"/>
    <dgm:cxn modelId="{134B8BEE-9B79-4208-9CD8-A5A1594356CF}" type="presParOf" srcId="{E2378210-6288-4A21-8A92-948C41D67FF2}" destId="{5A615DA0-4B03-4C18-A65F-ACD2E89FADDA}" srcOrd="2" destOrd="0" presId="urn:microsoft.com/office/officeart/2005/8/layout/vList2"/>
    <dgm:cxn modelId="{4EB0E092-4AB9-495E-AC11-D6DCB017A2AA}" type="presParOf" srcId="{E2378210-6288-4A21-8A92-948C41D67FF2}" destId="{FD2DE1A2-6F77-4CD2-86A6-47A0302956B5}" srcOrd="3" destOrd="0" presId="urn:microsoft.com/office/officeart/2005/8/layout/vList2"/>
    <dgm:cxn modelId="{DE76F041-BC48-4167-804F-682A4A7F89B8}" type="presParOf" srcId="{E2378210-6288-4A21-8A92-948C41D67FF2}" destId="{4FB6E642-C08F-4A1F-B60A-D5D518FF7414}" srcOrd="4" destOrd="0" presId="urn:microsoft.com/office/officeart/2005/8/layout/vList2"/>
    <dgm:cxn modelId="{F8A1EB79-A495-4C80-B8EF-2A85FC7138DF}" type="presParOf" srcId="{E2378210-6288-4A21-8A92-948C41D67FF2}" destId="{88380696-1CB4-4B43-9F97-52E2D0EFBE52}" srcOrd="5" destOrd="0" presId="urn:microsoft.com/office/officeart/2005/8/layout/vList2"/>
    <dgm:cxn modelId="{BEB33494-A45A-4AA8-BDC1-6F62157D1E65}" type="presParOf" srcId="{E2378210-6288-4A21-8A92-948C41D67FF2}" destId="{968214E0-3D86-4EA3-8E33-5FE6CCAF54F4}" srcOrd="6" destOrd="0" presId="urn:microsoft.com/office/officeart/2005/8/layout/vList2"/>
    <dgm:cxn modelId="{6E63D24F-1B26-4E23-B91F-6A032E3C0354}" type="presParOf" srcId="{E2378210-6288-4A21-8A92-948C41D67FF2}" destId="{CC5CEC88-6A20-40C0-A0C5-9D5196C3AEF6}" srcOrd="7" destOrd="0" presId="urn:microsoft.com/office/officeart/2005/8/layout/vList2"/>
    <dgm:cxn modelId="{046FEB70-97F3-41BD-B827-ECA2563CC8B2}" type="presParOf" srcId="{E2378210-6288-4A21-8A92-948C41D67FF2}" destId="{514CE638-0C73-413F-9C0E-404F6995B10F}" srcOrd="8" destOrd="0" presId="urn:microsoft.com/office/officeart/2005/8/layout/vList2"/>
    <dgm:cxn modelId="{F6F3EFEF-11D4-4AB1-9722-278F7F1D3C6D}" type="presParOf" srcId="{E2378210-6288-4A21-8A92-948C41D67FF2}" destId="{07B2F307-B911-4025-9141-08C61FA9B3AF}" srcOrd="9" destOrd="0" presId="urn:microsoft.com/office/officeart/2005/8/layout/vList2"/>
    <dgm:cxn modelId="{DD5A6B5D-3FA5-42F4-9AB1-C5EB4DC4BCBE}" type="presParOf" srcId="{E2378210-6288-4A21-8A92-948C41D67FF2}" destId="{B50DE772-96E7-40EC-AED0-61ADD3CB1AB5}" srcOrd="10" destOrd="0" presId="urn:microsoft.com/office/officeart/2005/8/layout/vList2"/>
    <dgm:cxn modelId="{2108BD77-6364-4A42-90AB-ED1DF34B4D0B}" type="presParOf" srcId="{E2378210-6288-4A21-8A92-948C41D67FF2}" destId="{16B97CA5-CA11-48E4-ABB3-31A894811BEB}" srcOrd="11" destOrd="0" presId="urn:microsoft.com/office/officeart/2005/8/layout/vList2"/>
    <dgm:cxn modelId="{BAE13A75-970C-49CE-A0BC-9B8B41315A18}"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1" dirty="0"/>
            <a:t>Ethnography</a:t>
          </a:r>
          <a:endParaRPr lang="en-IE"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b="1"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b="1"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b="1"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1" dirty="0"/>
            <a:t>Positive Deviant Approach </a:t>
          </a:r>
          <a:endParaRPr lang="en-IE"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b="1"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b="1"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A8B71810-46A2-4F11-A441-763084037F1D}" type="presOf" srcId="{011CF31C-60CF-4484-8707-57D37C9A208C}" destId="{514CE638-0C73-413F-9C0E-404F6995B10F}" srcOrd="0" destOrd="0" presId="urn:microsoft.com/office/officeart/2005/8/layout/vList2"/>
    <dgm:cxn modelId="{42F17933-7C2C-4981-909C-6D92C195DC4C}" type="presOf" srcId="{0A9A0ACF-3A6B-4876-92EC-EAFFBE32DCE8}" destId="{68E7B259-8A00-41B3-9342-F04F7874DFDC}" srcOrd="0" destOrd="0" presId="urn:microsoft.com/office/officeart/2005/8/layout/vList2"/>
    <dgm:cxn modelId="{50193864-4C1B-453B-8BAB-955F585A9985}" type="presOf" srcId="{1636FEBC-29D2-4661-A567-BD2E900D11B5}" destId="{E2378210-6288-4A21-8A92-948C41D67FF2}" srcOrd="0" destOrd="0" presId="urn:microsoft.com/office/officeart/2005/8/layout/vList2"/>
    <dgm:cxn modelId="{F1C3E06A-5F1D-4A4E-A572-8C7CBC4C836E}" type="presOf" srcId="{76D8AEAD-9292-4BD6-AD7F-088903AF2138}" destId="{B50DE772-96E7-40EC-AED0-61ADD3CB1AB5}" srcOrd="0" destOrd="0" presId="urn:microsoft.com/office/officeart/2005/8/layout/vList2"/>
    <dgm:cxn modelId="{45F2274B-31AC-47AB-913E-638E4CAB84C2}"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FEA5C8A0-A0C6-4E6D-A382-984EAB982F99}"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9F0CAAF3-9F7C-4834-883C-A34A4BB57CF8}" type="presOf" srcId="{39A1262C-748B-4F3A-B6CD-822BE7266A0D}" destId="{4FB6E642-C08F-4A1F-B60A-D5D518FF7414}" srcOrd="0" destOrd="0" presId="urn:microsoft.com/office/officeart/2005/8/layout/vList2"/>
    <dgm:cxn modelId="{4078CEF5-B38F-49AF-88FF-3D13965EA726}" type="presOf" srcId="{C8FE8D83-446A-4F06-9650-3357F30F72AB}" destId="{5A615DA0-4B03-4C18-A65F-ACD2E89FADDA}"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F25D2522-D61B-454C-96FA-09AEEF78773C}" type="presParOf" srcId="{E2378210-6288-4A21-8A92-948C41D67FF2}" destId="{D98598E9-71E9-4A6E-AAE9-FD1DCAA17D4C}" srcOrd="0" destOrd="0" presId="urn:microsoft.com/office/officeart/2005/8/layout/vList2"/>
    <dgm:cxn modelId="{E52DF961-5AD5-4E3B-B7CB-949C16B94D76}" type="presParOf" srcId="{E2378210-6288-4A21-8A92-948C41D67FF2}" destId="{986853EE-A948-432E-8933-3083B0E80C33}" srcOrd="1" destOrd="0" presId="urn:microsoft.com/office/officeart/2005/8/layout/vList2"/>
    <dgm:cxn modelId="{A8599EA1-05ED-4075-9314-3B5FD4CA6640}" type="presParOf" srcId="{E2378210-6288-4A21-8A92-948C41D67FF2}" destId="{5A615DA0-4B03-4C18-A65F-ACD2E89FADDA}" srcOrd="2" destOrd="0" presId="urn:microsoft.com/office/officeart/2005/8/layout/vList2"/>
    <dgm:cxn modelId="{22107ABF-5564-42BF-B36A-54A43FDF2EED}" type="presParOf" srcId="{E2378210-6288-4A21-8A92-948C41D67FF2}" destId="{FD2DE1A2-6F77-4CD2-86A6-47A0302956B5}" srcOrd="3" destOrd="0" presId="urn:microsoft.com/office/officeart/2005/8/layout/vList2"/>
    <dgm:cxn modelId="{0BD9C625-B8C7-4B4E-B030-8E911794BA6B}" type="presParOf" srcId="{E2378210-6288-4A21-8A92-948C41D67FF2}" destId="{4FB6E642-C08F-4A1F-B60A-D5D518FF7414}" srcOrd="4" destOrd="0" presId="urn:microsoft.com/office/officeart/2005/8/layout/vList2"/>
    <dgm:cxn modelId="{EE59A157-BBA3-4F36-A251-1E5F1149B92A}" type="presParOf" srcId="{E2378210-6288-4A21-8A92-948C41D67FF2}" destId="{88380696-1CB4-4B43-9F97-52E2D0EFBE52}" srcOrd="5" destOrd="0" presId="urn:microsoft.com/office/officeart/2005/8/layout/vList2"/>
    <dgm:cxn modelId="{E94E0CF3-918C-402F-A3FB-F8D499B004C4}" type="presParOf" srcId="{E2378210-6288-4A21-8A92-948C41D67FF2}" destId="{968214E0-3D86-4EA3-8E33-5FE6CCAF54F4}" srcOrd="6" destOrd="0" presId="urn:microsoft.com/office/officeart/2005/8/layout/vList2"/>
    <dgm:cxn modelId="{E7D79E20-1E86-4587-9EE2-56CD8266820D}" type="presParOf" srcId="{E2378210-6288-4A21-8A92-948C41D67FF2}" destId="{CC5CEC88-6A20-40C0-A0C5-9D5196C3AEF6}" srcOrd="7" destOrd="0" presId="urn:microsoft.com/office/officeart/2005/8/layout/vList2"/>
    <dgm:cxn modelId="{B5E57B57-A9B4-411A-B9C0-67CAEC4DFBFC}" type="presParOf" srcId="{E2378210-6288-4A21-8A92-948C41D67FF2}" destId="{514CE638-0C73-413F-9C0E-404F6995B10F}" srcOrd="8" destOrd="0" presId="urn:microsoft.com/office/officeart/2005/8/layout/vList2"/>
    <dgm:cxn modelId="{F989C77E-972B-4F0D-B6E6-5AD2BCE4B001}" type="presParOf" srcId="{E2378210-6288-4A21-8A92-948C41D67FF2}" destId="{07B2F307-B911-4025-9141-08C61FA9B3AF}" srcOrd="9" destOrd="0" presId="urn:microsoft.com/office/officeart/2005/8/layout/vList2"/>
    <dgm:cxn modelId="{A644861D-7782-4E40-AD59-8F438D4053D1}" type="presParOf" srcId="{E2378210-6288-4A21-8A92-948C41D67FF2}" destId="{B50DE772-96E7-40EC-AED0-61ADD3CB1AB5}" srcOrd="10" destOrd="0" presId="urn:microsoft.com/office/officeart/2005/8/layout/vList2"/>
    <dgm:cxn modelId="{214896A9-2929-4424-B612-10D127429B5C}" type="presParOf" srcId="{E2378210-6288-4A21-8A92-948C41D67FF2}" destId="{16B97CA5-CA11-48E4-ABB3-31A894811BEB}" srcOrd="11" destOrd="0" presId="urn:microsoft.com/office/officeart/2005/8/layout/vList2"/>
    <dgm:cxn modelId="{7CD8EB92-7FCA-4B3D-A104-1DE5F791A053}"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b="1"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E99A222A-DAEB-435D-8518-17818B544E40}" type="presOf" srcId="{39A1262C-748B-4F3A-B6CD-822BE7266A0D}" destId="{4FB6E642-C08F-4A1F-B60A-D5D518FF7414}" srcOrd="0" destOrd="0" presId="urn:microsoft.com/office/officeart/2005/8/layout/vList2"/>
    <dgm:cxn modelId="{B294582E-3B73-4276-A968-A211E6FB0B50}" type="presOf" srcId="{1636FEBC-29D2-4661-A567-BD2E900D11B5}" destId="{E2378210-6288-4A21-8A92-948C41D67FF2}" srcOrd="0" destOrd="0" presId="urn:microsoft.com/office/officeart/2005/8/layout/vList2"/>
    <dgm:cxn modelId="{2070342F-87AD-485F-A007-CA1A5BAE280F}" type="presOf" srcId="{C8FE8D83-446A-4F06-9650-3357F30F72AB}" destId="{5A615DA0-4B03-4C18-A65F-ACD2E89FADDA}" srcOrd="0" destOrd="0" presId="urn:microsoft.com/office/officeart/2005/8/layout/vList2"/>
    <dgm:cxn modelId="{ABE52333-5237-4B44-8C17-5B29A98EB6C0}"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A2AC8090-23D8-441C-B011-9E39861893D5}" type="presOf" srcId="{BB21EA04-C000-4519-81E1-8E0857C2F5AA}" destId="{D98598E9-71E9-4A6E-AAE9-FD1DCAA17D4C}" srcOrd="0" destOrd="0" presId="urn:microsoft.com/office/officeart/2005/8/layout/vList2"/>
    <dgm:cxn modelId="{B359BA92-BBDA-4D8E-9DD0-B1C7D1831AA7}" type="presOf" srcId="{011CF31C-60CF-4484-8707-57D37C9A208C}" destId="{514CE638-0C73-413F-9C0E-404F6995B10F}"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DA6BE1C4-FA8B-4A05-9AC1-981BAA90624E}" type="presOf" srcId="{0A9A0ACF-3A6B-4876-92EC-EAFFBE32DCE8}" destId="{68E7B259-8A00-41B3-9342-F04F7874DFDC}" srcOrd="0" destOrd="0" presId="urn:microsoft.com/office/officeart/2005/8/layout/vList2"/>
    <dgm:cxn modelId="{87EBF6D0-5D13-43A7-9C8D-0915685482B5}" type="presOf" srcId="{76D8AEAD-9292-4BD6-AD7F-088903AF2138}" destId="{B50DE772-96E7-40EC-AED0-61ADD3CB1AB5}"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A6293879-CDED-49FF-88A2-B664F8722260}" type="presParOf" srcId="{E2378210-6288-4A21-8A92-948C41D67FF2}" destId="{D98598E9-71E9-4A6E-AAE9-FD1DCAA17D4C}" srcOrd="0" destOrd="0" presId="urn:microsoft.com/office/officeart/2005/8/layout/vList2"/>
    <dgm:cxn modelId="{62FE9B64-DB77-405E-9C7B-9DA9AB01997A}" type="presParOf" srcId="{E2378210-6288-4A21-8A92-948C41D67FF2}" destId="{986853EE-A948-432E-8933-3083B0E80C33}" srcOrd="1" destOrd="0" presId="urn:microsoft.com/office/officeart/2005/8/layout/vList2"/>
    <dgm:cxn modelId="{6FB69AAB-369C-4684-B79E-A5E8F3702917}" type="presParOf" srcId="{E2378210-6288-4A21-8A92-948C41D67FF2}" destId="{5A615DA0-4B03-4C18-A65F-ACD2E89FADDA}" srcOrd="2" destOrd="0" presId="urn:microsoft.com/office/officeart/2005/8/layout/vList2"/>
    <dgm:cxn modelId="{294989CD-4C99-463C-8092-0989309F9437}" type="presParOf" srcId="{E2378210-6288-4A21-8A92-948C41D67FF2}" destId="{FD2DE1A2-6F77-4CD2-86A6-47A0302956B5}" srcOrd="3" destOrd="0" presId="urn:microsoft.com/office/officeart/2005/8/layout/vList2"/>
    <dgm:cxn modelId="{2AE90202-82EB-4ABA-AE4B-8376197F0D95}" type="presParOf" srcId="{E2378210-6288-4A21-8A92-948C41D67FF2}" destId="{4FB6E642-C08F-4A1F-B60A-D5D518FF7414}" srcOrd="4" destOrd="0" presId="urn:microsoft.com/office/officeart/2005/8/layout/vList2"/>
    <dgm:cxn modelId="{C378BD55-8A03-465F-8C68-4FC55521D8D2}" type="presParOf" srcId="{E2378210-6288-4A21-8A92-948C41D67FF2}" destId="{88380696-1CB4-4B43-9F97-52E2D0EFBE52}" srcOrd="5" destOrd="0" presId="urn:microsoft.com/office/officeart/2005/8/layout/vList2"/>
    <dgm:cxn modelId="{D3DB114E-DDA5-4B27-A825-485327ADB649}" type="presParOf" srcId="{E2378210-6288-4A21-8A92-948C41D67FF2}" destId="{968214E0-3D86-4EA3-8E33-5FE6CCAF54F4}" srcOrd="6" destOrd="0" presId="urn:microsoft.com/office/officeart/2005/8/layout/vList2"/>
    <dgm:cxn modelId="{38963D91-660D-4F74-8F41-E15859146319}" type="presParOf" srcId="{E2378210-6288-4A21-8A92-948C41D67FF2}" destId="{CC5CEC88-6A20-40C0-A0C5-9D5196C3AEF6}" srcOrd="7" destOrd="0" presId="urn:microsoft.com/office/officeart/2005/8/layout/vList2"/>
    <dgm:cxn modelId="{029568D3-C5C7-4866-B72B-3E4A1CD96C3A}" type="presParOf" srcId="{E2378210-6288-4A21-8A92-948C41D67FF2}" destId="{514CE638-0C73-413F-9C0E-404F6995B10F}" srcOrd="8" destOrd="0" presId="urn:microsoft.com/office/officeart/2005/8/layout/vList2"/>
    <dgm:cxn modelId="{BCF7DA0F-D74C-42F8-AC4A-4BB7E7F285F4}" type="presParOf" srcId="{E2378210-6288-4A21-8A92-948C41D67FF2}" destId="{07B2F307-B911-4025-9141-08C61FA9B3AF}" srcOrd="9" destOrd="0" presId="urn:microsoft.com/office/officeart/2005/8/layout/vList2"/>
    <dgm:cxn modelId="{FDD3BAD2-9CC0-4C98-AFEF-894A06D3A618}" type="presParOf" srcId="{E2378210-6288-4A21-8A92-948C41D67FF2}" destId="{B50DE772-96E7-40EC-AED0-61ADD3CB1AB5}" srcOrd="10" destOrd="0" presId="urn:microsoft.com/office/officeart/2005/8/layout/vList2"/>
    <dgm:cxn modelId="{8764AACA-17D0-4467-AA31-6D36B4B0B7C8}" type="presParOf" srcId="{E2378210-6288-4A21-8A92-948C41D67FF2}" destId="{16B97CA5-CA11-48E4-ABB3-31A894811BEB}" srcOrd="11" destOrd="0" presId="urn:microsoft.com/office/officeart/2005/8/layout/vList2"/>
    <dgm:cxn modelId="{A71E0F23-7B9E-44FB-95E8-A73F67A97C30}"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b="1"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4E8E4800-DE2D-4465-A6C1-A528F1AABD36}" type="presOf" srcId="{39A1262C-748B-4F3A-B6CD-822BE7266A0D}" destId="{4FB6E642-C08F-4A1F-B60A-D5D518FF7414}" srcOrd="0" destOrd="0" presId="urn:microsoft.com/office/officeart/2005/8/layout/vList2"/>
    <dgm:cxn modelId="{F0C20F05-75C2-4152-9008-CFDDA618255B}" type="presOf" srcId="{C8FE8D83-446A-4F06-9650-3357F30F72AB}" destId="{5A615DA0-4B03-4C18-A65F-ACD2E89FADDA}" srcOrd="0" destOrd="0" presId="urn:microsoft.com/office/officeart/2005/8/layout/vList2"/>
    <dgm:cxn modelId="{24085B29-9907-4A91-9FBD-1FFF63A25B15}" type="presOf" srcId="{0A9A0ACF-3A6B-4876-92EC-EAFFBE32DCE8}" destId="{68E7B259-8A00-41B3-9342-F04F7874DFDC}" srcOrd="0" destOrd="0" presId="urn:microsoft.com/office/officeart/2005/8/layout/vList2"/>
    <dgm:cxn modelId="{5529695E-FE9A-471A-9897-C8A82B27A3C2}" type="presOf" srcId="{159EFE5B-CE02-4DCA-A53D-C7D60518D14A}" destId="{968214E0-3D86-4EA3-8E33-5FE6CCAF54F4}" srcOrd="0" destOrd="0" presId="urn:microsoft.com/office/officeart/2005/8/layout/vList2"/>
    <dgm:cxn modelId="{9F675E68-6F76-4E3D-93F1-3A623F9E7DCA}" type="presOf" srcId="{76D8AEAD-9292-4BD6-AD7F-088903AF2138}" destId="{B50DE772-96E7-40EC-AED0-61ADD3CB1AB5}"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747E52B0-41D0-4970-A58B-88A9C1D6B41F}"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FE4625EA-B17E-47F4-83E7-6FD6B6E72F59}" type="presOf" srcId="{1636FEBC-29D2-4661-A567-BD2E900D11B5}" destId="{E2378210-6288-4A21-8A92-948C41D67FF2}"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93837CFB-C1F5-4DD5-8B09-18B3995F3736}" type="presOf" srcId="{011CF31C-60CF-4484-8707-57D37C9A208C}" destId="{514CE638-0C73-413F-9C0E-404F6995B10F}" srcOrd="0" destOrd="0" presId="urn:microsoft.com/office/officeart/2005/8/layout/vList2"/>
    <dgm:cxn modelId="{F2C192A8-7300-4879-AA6F-39663B17C756}" type="presParOf" srcId="{E2378210-6288-4A21-8A92-948C41D67FF2}" destId="{D98598E9-71E9-4A6E-AAE9-FD1DCAA17D4C}" srcOrd="0" destOrd="0" presId="urn:microsoft.com/office/officeart/2005/8/layout/vList2"/>
    <dgm:cxn modelId="{12951A76-8FC7-4490-91FC-13ECDC6CF777}" type="presParOf" srcId="{E2378210-6288-4A21-8A92-948C41D67FF2}" destId="{986853EE-A948-432E-8933-3083B0E80C33}" srcOrd="1" destOrd="0" presId="urn:microsoft.com/office/officeart/2005/8/layout/vList2"/>
    <dgm:cxn modelId="{60A421A8-54EC-4E53-AF17-468D8225C728}" type="presParOf" srcId="{E2378210-6288-4A21-8A92-948C41D67FF2}" destId="{5A615DA0-4B03-4C18-A65F-ACD2E89FADDA}" srcOrd="2" destOrd="0" presId="urn:microsoft.com/office/officeart/2005/8/layout/vList2"/>
    <dgm:cxn modelId="{0517CD68-917D-4CE4-83A4-1F0F8375ECAD}" type="presParOf" srcId="{E2378210-6288-4A21-8A92-948C41D67FF2}" destId="{FD2DE1A2-6F77-4CD2-86A6-47A0302956B5}" srcOrd="3" destOrd="0" presId="urn:microsoft.com/office/officeart/2005/8/layout/vList2"/>
    <dgm:cxn modelId="{8AC59D7E-7F1A-4005-AF2C-40792361D3E5}" type="presParOf" srcId="{E2378210-6288-4A21-8A92-948C41D67FF2}" destId="{4FB6E642-C08F-4A1F-B60A-D5D518FF7414}" srcOrd="4" destOrd="0" presId="urn:microsoft.com/office/officeart/2005/8/layout/vList2"/>
    <dgm:cxn modelId="{554FA660-8E9E-4A77-A55C-D0C8BA1DECFF}" type="presParOf" srcId="{E2378210-6288-4A21-8A92-948C41D67FF2}" destId="{88380696-1CB4-4B43-9F97-52E2D0EFBE52}" srcOrd="5" destOrd="0" presId="urn:microsoft.com/office/officeart/2005/8/layout/vList2"/>
    <dgm:cxn modelId="{BC775837-15E2-45D0-A4E1-D5E8AE04B0BA}" type="presParOf" srcId="{E2378210-6288-4A21-8A92-948C41D67FF2}" destId="{968214E0-3D86-4EA3-8E33-5FE6CCAF54F4}" srcOrd="6" destOrd="0" presId="urn:microsoft.com/office/officeart/2005/8/layout/vList2"/>
    <dgm:cxn modelId="{72E86D4C-F973-495D-AE52-2BFB3A3C3069}" type="presParOf" srcId="{E2378210-6288-4A21-8A92-948C41D67FF2}" destId="{CC5CEC88-6A20-40C0-A0C5-9D5196C3AEF6}" srcOrd="7" destOrd="0" presId="urn:microsoft.com/office/officeart/2005/8/layout/vList2"/>
    <dgm:cxn modelId="{1EDB3A47-9586-4994-9112-CD278177C49A}" type="presParOf" srcId="{E2378210-6288-4A21-8A92-948C41D67FF2}" destId="{514CE638-0C73-413F-9C0E-404F6995B10F}" srcOrd="8" destOrd="0" presId="urn:microsoft.com/office/officeart/2005/8/layout/vList2"/>
    <dgm:cxn modelId="{655252E2-2D88-4AC1-B53C-BA89A10EFD3D}" type="presParOf" srcId="{E2378210-6288-4A21-8A92-948C41D67FF2}" destId="{07B2F307-B911-4025-9141-08C61FA9B3AF}" srcOrd="9" destOrd="0" presId="urn:microsoft.com/office/officeart/2005/8/layout/vList2"/>
    <dgm:cxn modelId="{AD90DA01-B341-4E0A-8437-91A38E18BD19}" type="presParOf" srcId="{E2378210-6288-4A21-8A92-948C41D67FF2}" destId="{B50DE772-96E7-40EC-AED0-61ADD3CB1AB5}" srcOrd="10" destOrd="0" presId="urn:microsoft.com/office/officeart/2005/8/layout/vList2"/>
    <dgm:cxn modelId="{11A7FFDA-6F26-44D3-9C3B-94F8E512D741}" type="presParOf" srcId="{E2378210-6288-4A21-8A92-948C41D67FF2}" destId="{16B97CA5-CA11-48E4-ABB3-31A894811BEB}" srcOrd="11" destOrd="0" presId="urn:microsoft.com/office/officeart/2005/8/layout/vList2"/>
    <dgm:cxn modelId="{C8297B56-025F-4375-9A6F-FE410CDD2860}"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3542C0-4DCC-4BC8-BCBF-B33341721774}" type="doc">
      <dgm:prSet loTypeId="urn:microsoft.com/office/officeart/2005/8/layout/hProcess9" loCatId="process" qsTypeId="urn:microsoft.com/office/officeart/2005/8/quickstyle/simple1" qsCatId="simple" csTypeId="urn:microsoft.com/office/officeart/2005/8/colors/accent1_2" csCatId="accent1" phldr="1"/>
      <dgm:spPr/>
    </dgm:pt>
    <dgm:pt modelId="{E689E52B-85AD-4095-97BD-B22399E3EF8B}">
      <dgm:prSet phldrT="[Text]"/>
      <dgm:spPr/>
      <dgm:t>
        <a:bodyPr/>
        <a:lstStyle/>
        <a:p>
          <a:r>
            <a:rPr lang="en-IE" dirty="0"/>
            <a:t>Coding</a:t>
          </a:r>
        </a:p>
      </dgm:t>
    </dgm:pt>
    <dgm:pt modelId="{3896740C-7587-4F0B-88AE-F711D32151B7}" type="parTrans" cxnId="{D40A8D79-706F-42FB-BD40-DE34583C262C}">
      <dgm:prSet/>
      <dgm:spPr/>
      <dgm:t>
        <a:bodyPr/>
        <a:lstStyle/>
        <a:p>
          <a:endParaRPr lang="en-IE"/>
        </a:p>
      </dgm:t>
    </dgm:pt>
    <dgm:pt modelId="{A07EA5F7-FB84-4F3F-A17C-CA5E15A01A58}" type="sibTrans" cxnId="{D40A8D79-706F-42FB-BD40-DE34583C262C}">
      <dgm:prSet/>
      <dgm:spPr/>
      <dgm:t>
        <a:bodyPr/>
        <a:lstStyle/>
        <a:p>
          <a:endParaRPr lang="en-IE"/>
        </a:p>
      </dgm:t>
    </dgm:pt>
    <dgm:pt modelId="{6D226269-A42F-4BAB-A3C7-2F62359F1E6B}">
      <dgm:prSet phldrT="[Text]"/>
      <dgm:spPr/>
      <dgm:t>
        <a:bodyPr/>
        <a:lstStyle/>
        <a:p>
          <a:r>
            <a:rPr lang="en-IE" dirty="0"/>
            <a:t>Categorization</a:t>
          </a:r>
        </a:p>
      </dgm:t>
    </dgm:pt>
    <dgm:pt modelId="{98227B91-2CF7-4380-9BDB-D7D02033EC44}" type="parTrans" cxnId="{87B93ECC-67F1-4491-8577-ACA8FC50753F}">
      <dgm:prSet/>
      <dgm:spPr/>
      <dgm:t>
        <a:bodyPr/>
        <a:lstStyle/>
        <a:p>
          <a:endParaRPr lang="en-IE"/>
        </a:p>
      </dgm:t>
    </dgm:pt>
    <dgm:pt modelId="{0BA1C52A-1BA7-48C7-8DDB-290DD6752F64}" type="sibTrans" cxnId="{87B93ECC-67F1-4491-8577-ACA8FC50753F}">
      <dgm:prSet/>
      <dgm:spPr/>
      <dgm:t>
        <a:bodyPr/>
        <a:lstStyle/>
        <a:p>
          <a:endParaRPr lang="en-IE"/>
        </a:p>
      </dgm:t>
    </dgm:pt>
    <dgm:pt modelId="{6BBBAB9F-1647-4713-80A3-E3920DCF85E3}">
      <dgm:prSet phldrT="[Text]"/>
      <dgm:spPr/>
      <dgm:t>
        <a:bodyPr/>
        <a:lstStyle/>
        <a:p>
          <a:r>
            <a:rPr lang="en-IE" dirty="0"/>
            <a:t>Conceptualization</a:t>
          </a:r>
        </a:p>
      </dgm:t>
    </dgm:pt>
    <dgm:pt modelId="{88B64AB8-E944-40F2-99BD-89DCF62188CB}" type="parTrans" cxnId="{2EFA3C34-D700-4B19-87A7-8E2920E47628}">
      <dgm:prSet/>
      <dgm:spPr/>
      <dgm:t>
        <a:bodyPr/>
        <a:lstStyle/>
        <a:p>
          <a:endParaRPr lang="en-IE"/>
        </a:p>
      </dgm:t>
    </dgm:pt>
    <dgm:pt modelId="{A3F219FA-CB07-413B-87F6-AF6C57DBE9D8}" type="sibTrans" cxnId="{2EFA3C34-D700-4B19-87A7-8E2920E47628}">
      <dgm:prSet/>
      <dgm:spPr/>
      <dgm:t>
        <a:bodyPr/>
        <a:lstStyle/>
        <a:p>
          <a:endParaRPr lang="en-IE"/>
        </a:p>
      </dgm:t>
    </dgm:pt>
    <dgm:pt modelId="{CCCACEFD-62E7-43D5-8BB2-2B5301C23919}">
      <dgm:prSet/>
      <dgm:spPr/>
      <dgm:t>
        <a:bodyPr/>
        <a:lstStyle/>
        <a:p>
          <a:r>
            <a:rPr lang="en-IE" dirty="0"/>
            <a:t>Abstraction</a:t>
          </a:r>
        </a:p>
      </dgm:t>
    </dgm:pt>
    <dgm:pt modelId="{2E20BC05-24D9-4DF0-A172-FE38D97056F9}" type="parTrans" cxnId="{9FA5D2FE-598D-47A5-9AB6-B15234E6DC32}">
      <dgm:prSet/>
      <dgm:spPr/>
      <dgm:t>
        <a:bodyPr/>
        <a:lstStyle/>
        <a:p>
          <a:endParaRPr lang="en-IE"/>
        </a:p>
      </dgm:t>
    </dgm:pt>
    <dgm:pt modelId="{B9DB3797-70B5-4CE1-A598-2058161D3A0E}" type="sibTrans" cxnId="{9FA5D2FE-598D-47A5-9AB6-B15234E6DC32}">
      <dgm:prSet/>
      <dgm:spPr/>
      <dgm:t>
        <a:bodyPr/>
        <a:lstStyle/>
        <a:p>
          <a:endParaRPr lang="en-IE"/>
        </a:p>
      </dgm:t>
    </dgm:pt>
    <dgm:pt modelId="{84235A25-3594-4BFB-87F0-AC3B7A968876}" type="pres">
      <dgm:prSet presAssocID="{CA3542C0-4DCC-4BC8-BCBF-B33341721774}" presName="CompostProcess" presStyleCnt="0">
        <dgm:presLayoutVars>
          <dgm:dir/>
          <dgm:resizeHandles val="exact"/>
        </dgm:presLayoutVars>
      </dgm:prSet>
      <dgm:spPr/>
    </dgm:pt>
    <dgm:pt modelId="{05F5148F-6E49-46BD-A955-5623A7D0C27F}" type="pres">
      <dgm:prSet presAssocID="{CA3542C0-4DCC-4BC8-BCBF-B33341721774}" presName="arrow" presStyleLbl="bgShp" presStyleIdx="0" presStyleCnt="1"/>
      <dgm:spPr/>
    </dgm:pt>
    <dgm:pt modelId="{DEFE5CC0-25D1-4CC0-9B5E-E81D24AF075A}" type="pres">
      <dgm:prSet presAssocID="{CA3542C0-4DCC-4BC8-BCBF-B33341721774}" presName="linearProcess" presStyleCnt="0"/>
      <dgm:spPr/>
    </dgm:pt>
    <dgm:pt modelId="{BBB1B92B-2B9D-4317-BC19-DEC9C20C66EA}" type="pres">
      <dgm:prSet presAssocID="{E689E52B-85AD-4095-97BD-B22399E3EF8B}" presName="textNode" presStyleLbl="node1" presStyleIdx="0" presStyleCnt="4">
        <dgm:presLayoutVars>
          <dgm:bulletEnabled val="1"/>
        </dgm:presLayoutVars>
      </dgm:prSet>
      <dgm:spPr/>
    </dgm:pt>
    <dgm:pt modelId="{A5753070-E2D5-4C5C-BEB9-6D73BCCACE11}" type="pres">
      <dgm:prSet presAssocID="{A07EA5F7-FB84-4F3F-A17C-CA5E15A01A58}" presName="sibTrans" presStyleCnt="0"/>
      <dgm:spPr/>
    </dgm:pt>
    <dgm:pt modelId="{F4914AF7-87FC-446B-93A1-88CFB78E82BA}" type="pres">
      <dgm:prSet presAssocID="{6D226269-A42F-4BAB-A3C7-2F62359F1E6B}" presName="textNode" presStyleLbl="node1" presStyleIdx="1" presStyleCnt="4">
        <dgm:presLayoutVars>
          <dgm:bulletEnabled val="1"/>
        </dgm:presLayoutVars>
      </dgm:prSet>
      <dgm:spPr/>
    </dgm:pt>
    <dgm:pt modelId="{543B3F8E-8919-4906-AFCD-AA276214813D}" type="pres">
      <dgm:prSet presAssocID="{0BA1C52A-1BA7-48C7-8DDB-290DD6752F64}" presName="sibTrans" presStyleCnt="0"/>
      <dgm:spPr/>
    </dgm:pt>
    <dgm:pt modelId="{5C94894C-E972-4E57-9DFF-CF177D8AA847}" type="pres">
      <dgm:prSet presAssocID="{6BBBAB9F-1647-4713-80A3-E3920DCF85E3}" presName="textNode" presStyleLbl="node1" presStyleIdx="2" presStyleCnt="4">
        <dgm:presLayoutVars>
          <dgm:bulletEnabled val="1"/>
        </dgm:presLayoutVars>
      </dgm:prSet>
      <dgm:spPr/>
    </dgm:pt>
    <dgm:pt modelId="{3C993972-C9EF-499E-8724-61EBC7B9982A}" type="pres">
      <dgm:prSet presAssocID="{A3F219FA-CB07-413B-87F6-AF6C57DBE9D8}" presName="sibTrans" presStyleCnt="0"/>
      <dgm:spPr/>
    </dgm:pt>
    <dgm:pt modelId="{FAC6F6DA-E450-4553-B250-AB2F8F0E329C}" type="pres">
      <dgm:prSet presAssocID="{CCCACEFD-62E7-43D5-8BB2-2B5301C23919}" presName="textNode" presStyleLbl="node1" presStyleIdx="3" presStyleCnt="4">
        <dgm:presLayoutVars>
          <dgm:bulletEnabled val="1"/>
        </dgm:presLayoutVars>
      </dgm:prSet>
      <dgm:spPr/>
    </dgm:pt>
  </dgm:ptLst>
  <dgm:cxnLst>
    <dgm:cxn modelId="{2EFA3C34-D700-4B19-87A7-8E2920E47628}" srcId="{CA3542C0-4DCC-4BC8-BCBF-B33341721774}" destId="{6BBBAB9F-1647-4713-80A3-E3920DCF85E3}" srcOrd="2" destOrd="0" parTransId="{88B64AB8-E944-40F2-99BD-89DCF62188CB}" sibTransId="{A3F219FA-CB07-413B-87F6-AF6C57DBE9D8}"/>
    <dgm:cxn modelId="{D40A8D79-706F-42FB-BD40-DE34583C262C}" srcId="{CA3542C0-4DCC-4BC8-BCBF-B33341721774}" destId="{E689E52B-85AD-4095-97BD-B22399E3EF8B}" srcOrd="0" destOrd="0" parTransId="{3896740C-7587-4F0B-88AE-F711D32151B7}" sibTransId="{A07EA5F7-FB84-4F3F-A17C-CA5E15A01A58}"/>
    <dgm:cxn modelId="{7CE95087-CD38-4DBA-90FE-6BCF10E1F982}" type="presOf" srcId="{CA3542C0-4DCC-4BC8-BCBF-B33341721774}" destId="{84235A25-3594-4BFB-87F0-AC3B7A968876}" srcOrd="0" destOrd="0" presId="urn:microsoft.com/office/officeart/2005/8/layout/hProcess9"/>
    <dgm:cxn modelId="{AA9F17AE-39CA-4577-B8BE-C5A08638A4D6}" type="presOf" srcId="{6BBBAB9F-1647-4713-80A3-E3920DCF85E3}" destId="{5C94894C-E972-4E57-9DFF-CF177D8AA847}" srcOrd="0" destOrd="0" presId="urn:microsoft.com/office/officeart/2005/8/layout/hProcess9"/>
    <dgm:cxn modelId="{DE7391C3-2027-48C4-BDA8-FC65C14AA5C1}" type="presOf" srcId="{CCCACEFD-62E7-43D5-8BB2-2B5301C23919}" destId="{FAC6F6DA-E450-4553-B250-AB2F8F0E329C}" srcOrd="0" destOrd="0" presId="urn:microsoft.com/office/officeart/2005/8/layout/hProcess9"/>
    <dgm:cxn modelId="{87B93ECC-67F1-4491-8577-ACA8FC50753F}" srcId="{CA3542C0-4DCC-4BC8-BCBF-B33341721774}" destId="{6D226269-A42F-4BAB-A3C7-2F62359F1E6B}" srcOrd="1" destOrd="0" parTransId="{98227B91-2CF7-4380-9BDB-D7D02033EC44}" sibTransId="{0BA1C52A-1BA7-48C7-8DDB-290DD6752F64}"/>
    <dgm:cxn modelId="{CAC252D4-73E3-4C63-9696-8F56A6353EE3}" type="presOf" srcId="{6D226269-A42F-4BAB-A3C7-2F62359F1E6B}" destId="{F4914AF7-87FC-446B-93A1-88CFB78E82BA}" srcOrd="0" destOrd="0" presId="urn:microsoft.com/office/officeart/2005/8/layout/hProcess9"/>
    <dgm:cxn modelId="{4A0231FC-4A0B-4CB0-817D-85463595C28F}" type="presOf" srcId="{E689E52B-85AD-4095-97BD-B22399E3EF8B}" destId="{BBB1B92B-2B9D-4317-BC19-DEC9C20C66EA}" srcOrd="0" destOrd="0" presId="urn:microsoft.com/office/officeart/2005/8/layout/hProcess9"/>
    <dgm:cxn modelId="{9FA5D2FE-598D-47A5-9AB6-B15234E6DC32}" srcId="{CA3542C0-4DCC-4BC8-BCBF-B33341721774}" destId="{CCCACEFD-62E7-43D5-8BB2-2B5301C23919}" srcOrd="3" destOrd="0" parTransId="{2E20BC05-24D9-4DF0-A172-FE38D97056F9}" sibTransId="{B9DB3797-70B5-4CE1-A598-2058161D3A0E}"/>
    <dgm:cxn modelId="{98B24BF8-B45D-474C-873F-C2743A92F3E1}" type="presParOf" srcId="{84235A25-3594-4BFB-87F0-AC3B7A968876}" destId="{05F5148F-6E49-46BD-A955-5623A7D0C27F}" srcOrd="0" destOrd="0" presId="urn:microsoft.com/office/officeart/2005/8/layout/hProcess9"/>
    <dgm:cxn modelId="{2494236D-50D1-4C73-997E-D0A8F4668BE7}" type="presParOf" srcId="{84235A25-3594-4BFB-87F0-AC3B7A968876}" destId="{DEFE5CC0-25D1-4CC0-9B5E-E81D24AF075A}" srcOrd="1" destOrd="0" presId="urn:microsoft.com/office/officeart/2005/8/layout/hProcess9"/>
    <dgm:cxn modelId="{5CAE8538-FC56-4705-8699-E7F38F0AC2CE}" type="presParOf" srcId="{DEFE5CC0-25D1-4CC0-9B5E-E81D24AF075A}" destId="{BBB1B92B-2B9D-4317-BC19-DEC9C20C66EA}" srcOrd="0" destOrd="0" presId="urn:microsoft.com/office/officeart/2005/8/layout/hProcess9"/>
    <dgm:cxn modelId="{8982D992-682F-40EC-BF2F-5836B76DCAFB}" type="presParOf" srcId="{DEFE5CC0-25D1-4CC0-9B5E-E81D24AF075A}" destId="{A5753070-E2D5-4C5C-BEB9-6D73BCCACE11}" srcOrd="1" destOrd="0" presId="urn:microsoft.com/office/officeart/2005/8/layout/hProcess9"/>
    <dgm:cxn modelId="{87D09712-F99D-4FA0-8C24-B2E7D913684A}" type="presParOf" srcId="{DEFE5CC0-25D1-4CC0-9B5E-E81D24AF075A}" destId="{F4914AF7-87FC-446B-93A1-88CFB78E82BA}" srcOrd="2" destOrd="0" presId="urn:microsoft.com/office/officeart/2005/8/layout/hProcess9"/>
    <dgm:cxn modelId="{569BE476-3AFD-4089-80F9-A4C73FA0B759}" type="presParOf" srcId="{DEFE5CC0-25D1-4CC0-9B5E-E81D24AF075A}" destId="{543B3F8E-8919-4906-AFCD-AA276214813D}" srcOrd="3" destOrd="0" presId="urn:microsoft.com/office/officeart/2005/8/layout/hProcess9"/>
    <dgm:cxn modelId="{575C34CE-A1CC-4151-8700-B5F7D95B2C4C}" type="presParOf" srcId="{DEFE5CC0-25D1-4CC0-9B5E-E81D24AF075A}" destId="{5C94894C-E972-4E57-9DFF-CF177D8AA847}" srcOrd="4" destOrd="0" presId="urn:microsoft.com/office/officeart/2005/8/layout/hProcess9"/>
    <dgm:cxn modelId="{0A0A98E3-EF80-424B-9EA8-CA58C7D341C2}" type="presParOf" srcId="{DEFE5CC0-25D1-4CC0-9B5E-E81D24AF075A}" destId="{3C993972-C9EF-499E-8724-61EBC7B9982A}" srcOrd="5" destOrd="0" presId="urn:microsoft.com/office/officeart/2005/8/layout/hProcess9"/>
    <dgm:cxn modelId="{33467275-D78A-4E46-810A-7A2AB91E147E}" type="presParOf" srcId="{DEFE5CC0-25D1-4CC0-9B5E-E81D24AF075A}" destId="{FAC6F6DA-E450-4553-B250-AB2F8F0E329C}"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3542C0-4DCC-4BC8-BCBF-B33341721774}" type="doc">
      <dgm:prSet loTypeId="urn:microsoft.com/office/officeart/2005/8/layout/hProcess9" loCatId="process" qsTypeId="urn:microsoft.com/office/officeart/2005/8/quickstyle/simple1" qsCatId="simple" csTypeId="urn:microsoft.com/office/officeart/2005/8/colors/accent1_2" csCatId="accent1" phldr="1"/>
      <dgm:spPr/>
    </dgm:pt>
    <dgm:pt modelId="{E689E52B-85AD-4095-97BD-B22399E3EF8B}">
      <dgm:prSet phldrT="[Text]"/>
      <dgm:spPr/>
      <dgm:t>
        <a:bodyPr/>
        <a:lstStyle/>
        <a:p>
          <a:r>
            <a:rPr lang="en-IE" dirty="0"/>
            <a:t>Coding</a:t>
          </a:r>
        </a:p>
      </dgm:t>
    </dgm:pt>
    <dgm:pt modelId="{3896740C-7587-4F0B-88AE-F711D32151B7}" type="parTrans" cxnId="{D40A8D79-706F-42FB-BD40-DE34583C262C}">
      <dgm:prSet/>
      <dgm:spPr/>
      <dgm:t>
        <a:bodyPr/>
        <a:lstStyle/>
        <a:p>
          <a:endParaRPr lang="en-IE"/>
        </a:p>
      </dgm:t>
    </dgm:pt>
    <dgm:pt modelId="{A07EA5F7-FB84-4F3F-A17C-CA5E15A01A58}" type="sibTrans" cxnId="{D40A8D79-706F-42FB-BD40-DE34583C262C}">
      <dgm:prSet/>
      <dgm:spPr/>
      <dgm:t>
        <a:bodyPr/>
        <a:lstStyle/>
        <a:p>
          <a:endParaRPr lang="en-IE"/>
        </a:p>
      </dgm:t>
    </dgm:pt>
    <dgm:pt modelId="{6D226269-A42F-4BAB-A3C7-2F62359F1E6B}">
      <dgm:prSet phldrT="[Text]"/>
      <dgm:spPr/>
      <dgm:t>
        <a:bodyPr/>
        <a:lstStyle/>
        <a:p>
          <a:r>
            <a:rPr lang="en-IE" dirty="0"/>
            <a:t>Categorization</a:t>
          </a:r>
        </a:p>
      </dgm:t>
    </dgm:pt>
    <dgm:pt modelId="{98227B91-2CF7-4380-9BDB-D7D02033EC44}" type="parTrans" cxnId="{87B93ECC-67F1-4491-8577-ACA8FC50753F}">
      <dgm:prSet/>
      <dgm:spPr/>
      <dgm:t>
        <a:bodyPr/>
        <a:lstStyle/>
        <a:p>
          <a:endParaRPr lang="en-IE"/>
        </a:p>
      </dgm:t>
    </dgm:pt>
    <dgm:pt modelId="{0BA1C52A-1BA7-48C7-8DDB-290DD6752F64}" type="sibTrans" cxnId="{87B93ECC-67F1-4491-8577-ACA8FC50753F}">
      <dgm:prSet/>
      <dgm:spPr/>
      <dgm:t>
        <a:bodyPr/>
        <a:lstStyle/>
        <a:p>
          <a:endParaRPr lang="en-IE"/>
        </a:p>
      </dgm:t>
    </dgm:pt>
    <dgm:pt modelId="{84235A25-3594-4BFB-87F0-AC3B7A968876}" type="pres">
      <dgm:prSet presAssocID="{CA3542C0-4DCC-4BC8-BCBF-B33341721774}" presName="CompostProcess" presStyleCnt="0">
        <dgm:presLayoutVars>
          <dgm:dir/>
          <dgm:resizeHandles val="exact"/>
        </dgm:presLayoutVars>
      </dgm:prSet>
      <dgm:spPr/>
    </dgm:pt>
    <dgm:pt modelId="{05F5148F-6E49-46BD-A955-5623A7D0C27F}" type="pres">
      <dgm:prSet presAssocID="{CA3542C0-4DCC-4BC8-BCBF-B33341721774}" presName="arrow" presStyleLbl="bgShp" presStyleIdx="0" presStyleCnt="1"/>
      <dgm:spPr/>
    </dgm:pt>
    <dgm:pt modelId="{DEFE5CC0-25D1-4CC0-9B5E-E81D24AF075A}" type="pres">
      <dgm:prSet presAssocID="{CA3542C0-4DCC-4BC8-BCBF-B33341721774}" presName="linearProcess" presStyleCnt="0"/>
      <dgm:spPr/>
    </dgm:pt>
    <dgm:pt modelId="{BBB1B92B-2B9D-4317-BC19-DEC9C20C66EA}" type="pres">
      <dgm:prSet presAssocID="{E689E52B-85AD-4095-97BD-B22399E3EF8B}" presName="textNode" presStyleLbl="node1" presStyleIdx="0" presStyleCnt="2">
        <dgm:presLayoutVars>
          <dgm:bulletEnabled val="1"/>
        </dgm:presLayoutVars>
      </dgm:prSet>
      <dgm:spPr/>
    </dgm:pt>
    <dgm:pt modelId="{A5753070-E2D5-4C5C-BEB9-6D73BCCACE11}" type="pres">
      <dgm:prSet presAssocID="{A07EA5F7-FB84-4F3F-A17C-CA5E15A01A58}" presName="sibTrans" presStyleCnt="0"/>
      <dgm:spPr/>
    </dgm:pt>
    <dgm:pt modelId="{F4914AF7-87FC-446B-93A1-88CFB78E82BA}" type="pres">
      <dgm:prSet presAssocID="{6D226269-A42F-4BAB-A3C7-2F62359F1E6B}" presName="textNode" presStyleLbl="node1" presStyleIdx="1" presStyleCnt="2">
        <dgm:presLayoutVars>
          <dgm:bulletEnabled val="1"/>
        </dgm:presLayoutVars>
      </dgm:prSet>
      <dgm:spPr/>
    </dgm:pt>
  </dgm:ptLst>
  <dgm:cxnLst>
    <dgm:cxn modelId="{7DC5B719-44BA-431D-AB95-C99E61993EA2}" type="presOf" srcId="{E689E52B-85AD-4095-97BD-B22399E3EF8B}" destId="{BBB1B92B-2B9D-4317-BC19-DEC9C20C66EA}" srcOrd="0" destOrd="0" presId="urn:microsoft.com/office/officeart/2005/8/layout/hProcess9"/>
    <dgm:cxn modelId="{23550A76-9CE5-40F5-B3D5-086B9BB35961}" type="presOf" srcId="{6D226269-A42F-4BAB-A3C7-2F62359F1E6B}" destId="{F4914AF7-87FC-446B-93A1-88CFB78E82BA}" srcOrd="0" destOrd="0" presId="urn:microsoft.com/office/officeart/2005/8/layout/hProcess9"/>
    <dgm:cxn modelId="{D40A8D79-706F-42FB-BD40-DE34583C262C}" srcId="{CA3542C0-4DCC-4BC8-BCBF-B33341721774}" destId="{E689E52B-85AD-4095-97BD-B22399E3EF8B}" srcOrd="0" destOrd="0" parTransId="{3896740C-7587-4F0B-88AE-F711D32151B7}" sibTransId="{A07EA5F7-FB84-4F3F-A17C-CA5E15A01A58}"/>
    <dgm:cxn modelId="{87B93ECC-67F1-4491-8577-ACA8FC50753F}" srcId="{CA3542C0-4DCC-4BC8-BCBF-B33341721774}" destId="{6D226269-A42F-4BAB-A3C7-2F62359F1E6B}" srcOrd="1" destOrd="0" parTransId="{98227B91-2CF7-4380-9BDB-D7D02033EC44}" sibTransId="{0BA1C52A-1BA7-48C7-8DDB-290DD6752F64}"/>
    <dgm:cxn modelId="{A6A75BDB-905E-4630-98D3-2B82BDC6FB11}" type="presOf" srcId="{CA3542C0-4DCC-4BC8-BCBF-B33341721774}" destId="{84235A25-3594-4BFB-87F0-AC3B7A968876}" srcOrd="0" destOrd="0" presId="urn:microsoft.com/office/officeart/2005/8/layout/hProcess9"/>
    <dgm:cxn modelId="{A1F79966-DFF7-48E1-8F54-3C68B37BEAEF}" type="presParOf" srcId="{84235A25-3594-4BFB-87F0-AC3B7A968876}" destId="{05F5148F-6E49-46BD-A955-5623A7D0C27F}" srcOrd="0" destOrd="0" presId="urn:microsoft.com/office/officeart/2005/8/layout/hProcess9"/>
    <dgm:cxn modelId="{7F4BD1ED-63E0-414C-A4E7-3ED4D46AE1FA}" type="presParOf" srcId="{84235A25-3594-4BFB-87F0-AC3B7A968876}" destId="{DEFE5CC0-25D1-4CC0-9B5E-E81D24AF075A}" srcOrd="1" destOrd="0" presId="urn:microsoft.com/office/officeart/2005/8/layout/hProcess9"/>
    <dgm:cxn modelId="{54B88DB6-701D-464B-9EAA-C20F010D9066}" type="presParOf" srcId="{DEFE5CC0-25D1-4CC0-9B5E-E81D24AF075A}" destId="{BBB1B92B-2B9D-4317-BC19-DEC9C20C66EA}" srcOrd="0" destOrd="0" presId="urn:microsoft.com/office/officeart/2005/8/layout/hProcess9"/>
    <dgm:cxn modelId="{B30990B0-CD75-4437-A149-C90A7124569A}" type="presParOf" srcId="{DEFE5CC0-25D1-4CC0-9B5E-E81D24AF075A}" destId="{A5753070-E2D5-4C5C-BEB9-6D73BCCACE11}" srcOrd="1" destOrd="0" presId="urn:microsoft.com/office/officeart/2005/8/layout/hProcess9"/>
    <dgm:cxn modelId="{CAD86154-8260-453C-816E-52A14A5964A8}" type="presParOf" srcId="{DEFE5CC0-25D1-4CC0-9B5E-E81D24AF075A}" destId="{F4914AF7-87FC-446B-93A1-88CFB78E82BA}" srcOrd="2"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b="1"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5B821002-C2C9-44DF-AD04-FB9B858EE202}" type="presOf" srcId="{159EFE5B-CE02-4DCA-A53D-C7D60518D14A}" destId="{968214E0-3D86-4EA3-8E33-5FE6CCAF54F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DDE9155A-555A-4C07-B630-6973206FB5E6}" type="presOf" srcId="{39A1262C-748B-4F3A-B6CD-822BE7266A0D}" destId="{4FB6E642-C08F-4A1F-B60A-D5D518FF7414}"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976B81BE-7799-439B-A652-89FD1FB49E1C}" type="presOf" srcId="{C8FE8D83-446A-4F06-9650-3357F30F72AB}" destId="{5A615DA0-4B03-4C18-A65F-ACD2E89FADDA}" srcOrd="0" destOrd="0" presId="urn:microsoft.com/office/officeart/2005/8/layout/vList2"/>
    <dgm:cxn modelId="{610462C2-0BC5-412D-8BEE-1560579A860D}" srcId="{1636FEBC-29D2-4661-A567-BD2E900D11B5}" destId="{159EFE5B-CE02-4DCA-A53D-C7D60518D14A}" srcOrd="3" destOrd="0" parTransId="{1D976327-061B-4CF2-984A-C15DC5C8522E}" sibTransId="{DA298892-63A4-4963-B033-2F8ED1221513}"/>
    <dgm:cxn modelId="{CE066CC6-60F6-48F4-ACC1-66F10FF382AA}" type="presOf" srcId="{011CF31C-60CF-4484-8707-57D37C9A208C}" destId="{514CE638-0C73-413F-9C0E-404F6995B10F}" srcOrd="0" destOrd="0" presId="urn:microsoft.com/office/officeart/2005/8/layout/vList2"/>
    <dgm:cxn modelId="{A710B4C8-41E0-4E24-86F7-723C5A0C69A8}" type="presOf" srcId="{0A9A0ACF-3A6B-4876-92EC-EAFFBE32DCE8}" destId="{68E7B259-8A00-41B3-9342-F04F7874DFDC}"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6872F7D6-BEBE-4F04-92DA-45712C4C4209}" type="presOf" srcId="{1636FEBC-29D2-4661-A567-BD2E900D11B5}" destId="{E2378210-6288-4A21-8A92-948C41D67FF2}" srcOrd="0" destOrd="0" presId="urn:microsoft.com/office/officeart/2005/8/layout/vList2"/>
    <dgm:cxn modelId="{123302D9-74E0-430F-98C6-BF597DCC49EB}" srcId="{1636FEBC-29D2-4661-A567-BD2E900D11B5}" destId="{0A9A0ACF-3A6B-4876-92EC-EAFFBE32DCE8}" srcOrd="6" destOrd="0" parTransId="{DBBDD30E-C08A-4200-880C-871612F9298C}" sibTransId="{27ADE967-AB8E-46E6-8FAF-EE84245AE6D8}"/>
    <dgm:cxn modelId="{DB9E8FE3-C457-4F2C-96E9-05D992670FE2}" type="presOf" srcId="{BB21EA04-C000-4519-81E1-8E0857C2F5AA}" destId="{D98598E9-71E9-4A6E-AAE9-FD1DCAA17D4C}" srcOrd="0" destOrd="0" presId="urn:microsoft.com/office/officeart/2005/8/layout/vList2"/>
    <dgm:cxn modelId="{F6BDC1E3-A4F7-445E-9823-D5BB209D91EC}" type="presOf" srcId="{76D8AEAD-9292-4BD6-AD7F-088903AF2138}" destId="{B50DE772-96E7-40EC-AED0-61ADD3CB1AB5}"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28213D0D-FE69-4592-8029-B796E02AE280}" type="presParOf" srcId="{E2378210-6288-4A21-8A92-948C41D67FF2}" destId="{D98598E9-71E9-4A6E-AAE9-FD1DCAA17D4C}" srcOrd="0" destOrd="0" presId="urn:microsoft.com/office/officeart/2005/8/layout/vList2"/>
    <dgm:cxn modelId="{DBDEA854-7E68-49B0-BBD5-5E6674EC2DF9}" type="presParOf" srcId="{E2378210-6288-4A21-8A92-948C41D67FF2}" destId="{986853EE-A948-432E-8933-3083B0E80C33}" srcOrd="1" destOrd="0" presId="urn:microsoft.com/office/officeart/2005/8/layout/vList2"/>
    <dgm:cxn modelId="{E010D804-7D56-4400-881D-0C40EAB3705F}" type="presParOf" srcId="{E2378210-6288-4A21-8A92-948C41D67FF2}" destId="{5A615DA0-4B03-4C18-A65F-ACD2E89FADDA}" srcOrd="2" destOrd="0" presId="urn:microsoft.com/office/officeart/2005/8/layout/vList2"/>
    <dgm:cxn modelId="{E448F958-709B-48E0-8850-0E530A3C57A6}" type="presParOf" srcId="{E2378210-6288-4A21-8A92-948C41D67FF2}" destId="{FD2DE1A2-6F77-4CD2-86A6-47A0302956B5}" srcOrd="3" destOrd="0" presId="urn:microsoft.com/office/officeart/2005/8/layout/vList2"/>
    <dgm:cxn modelId="{8ADA0281-703B-46FD-B964-1353FECFDE24}" type="presParOf" srcId="{E2378210-6288-4A21-8A92-948C41D67FF2}" destId="{4FB6E642-C08F-4A1F-B60A-D5D518FF7414}" srcOrd="4" destOrd="0" presId="urn:microsoft.com/office/officeart/2005/8/layout/vList2"/>
    <dgm:cxn modelId="{44416F3D-2863-4338-8CE8-F83A6CA8C468}" type="presParOf" srcId="{E2378210-6288-4A21-8A92-948C41D67FF2}" destId="{88380696-1CB4-4B43-9F97-52E2D0EFBE52}" srcOrd="5" destOrd="0" presId="urn:microsoft.com/office/officeart/2005/8/layout/vList2"/>
    <dgm:cxn modelId="{7B9D8CC7-640A-4D51-8704-0EA47D0337EF}" type="presParOf" srcId="{E2378210-6288-4A21-8A92-948C41D67FF2}" destId="{968214E0-3D86-4EA3-8E33-5FE6CCAF54F4}" srcOrd="6" destOrd="0" presId="urn:microsoft.com/office/officeart/2005/8/layout/vList2"/>
    <dgm:cxn modelId="{F40CE926-33C6-4B81-B632-AFDA13A6F308}" type="presParOf" srcId="{E2378210-6288-4A21-8A92-948C41D67FF2}" destId="{CC5CEC88-6A20-40C0-A0C5-9D5196C3AEF6}" srcOrd="7" destOrd="0" presId="urn:microsoft.com/office/officeart/2005/8/layout/vList2"/>
    <dgm:cxn modelId="{4DB87B39-3735-46F4-B395-0935436254B4}" type="presParOf" srcId="{E2378210-6288-4A21-8A92-948C41D67FF2}" destId="{514CE638-0C73-413F-9C0E-404F6995B10F}" srcOrd="8" destOrd="0" presId="urn:microsoft.com/office/officeart/2005/8/layout/vList2"/>
    <dgm:cxn modelId="{51DE2D53-F32F-4F36-9E58-0858EC1C807B}" type="presParOf" srcId="{E2378210-6288-4A21-8A92-948C41D67FF2}" destId="{07B2F307-B911-4025-9141-08C61FA9B3AF}" srcOrd="9" destOrd="0" presId="urn:microsoft.com/office/officeart/2005/8/layout/vList2"/>
    <dgm:cxn modelId="{9AF2DDC1-F803-4C05-849D-2008FFD2BB06}" type="presParOf" srcId="{E2378210-6288-4A21-8A92-948C41D67FF2}" destId="{B50DE772-96E7-40EC-AED0-61ADD3CB1AB5}" srcOrd="10" destOrd="0" presId="urn:microsoft.com/office/officeart/2005/8/layout/vList2"/>
    <dgm:cxn modelId="{CD33055E-97DE-43CD-BAE2-99C102D04BAA}" type="presParOf" srcId="{E2378210-6288-4A21-8A92-948C41D67FF2}" destId="{16B97CA5-CA11-48E4-ABB3-31A894811BEB}" srcOrd="11" destOrd="0" presId="urn:microsoft.com/office/officeart/2005/8/layout/vList2"/>
    <dgm:cxn modelId="{5A51AB22-F3B7-48B6-BB1E-AE16C1165657}"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1" dirty="0"/>
            <a:t>Positive Deviant Approach </a:t>
          </a:r>
          <a:endParaRPr lang="en-IE"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950A5B00-2683-4F92-A6B0-64E741E48F22}" type="presOf" srcId="{76D8AEAD-9292-4BD6-AD7F-088903AF2138}" destId="{B50DE772-96E7-40EC-AED0-61ADD3CB1AB5}" srcOrd="0" destOrd="0" presId="urn:microsoft.com/office/officeart/2005/8/layout/vList2"/>
    <dgm:cxn modelId="{816B841B-B1BF-4A19-A40C-F5DD2C9E8D73}" type="presOf" srcId="{0A9A0ACF-3A6B-4876-92EC-EAFFBE32DCE8}" destId="{68E7B259-8A00-41B3-9342-F04F7874DFDC}" srcOrd="0" destOrd="0" presId="urn:microsoft.com/office/officeart/2005/8/layout/vList2"/>
    <dgm:cxn modelId="{3D097E21-9CC4-427A-B8A3-8AC753D5080E}" type="presOf" srcId="{C8FE8D83-446A-4F06-9650-3357F30F72AB}" destId="{5A615DA0-4B03-4C18-A65F-ACD2E89FADDA}"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9FBA7574-283F-4165-AAAE-A0D368AB88B7}" type="presOf" srcId="{1636FEBC-29D2-4661-A567-BD2E900D11B5}" destId="{E2378210-6288-4A21-8A92-948C41D67FF2}"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72984D94-12A5-4475-B2C2-C2D8822C510A}" type="presOf" srcId="{BB21EA04-C000-4519-81E1-8E0857C2F5AA}" destId="{D98598E9-71E9-4A6E-AAE9-FD1DCAA17D4C}"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CEBC54C4-D0B3-4F6B-8946-40CF394DEEF9}" type="presOf" srcId="{39A1262C-748B-4F3A-B6CD-822BE7266A0D}" destId="{4FB6E642-C08F-4A1F-B60A-D5D518FF7414}" srcOrd="0" destOrd="0" presId="urn:microsoft.com/office/officeart/2005/8/layout/vList2"/>
    <dgm:cxn modelId="{B6E3E5C5-FE0E-4D6E-BE05-E9EA7D3326FF}" type="presOf" srcId="{011CF31C-60CF-4484-8707-57D37C9A208C}" destId="{514CE638-0C73-413F-9C0E-404F6995B10F}" srcOrd="0" destOrd="0" presId="urn:microsoft.com/office/officeart/2005/8/layout/vList2"/>
    <dgm:cxn modelId="{AA73ECC5-F74C-43E0-9E81-7EAFA4D3BFC8}" type="presOf" srcId="{159EFE5B-CE02-4DCA-A53D-C7D60518D14A}" destId="{968214E0-3D86-4EA3-8E33-5FE6CCAF54F4}"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490C414B-6F5B-4301-84A7-519B19112A00}" type="presParOf" srcId="{E2378210-6288-4A21-8A92-948C41D67FF2}" destId="{D98598E9-71E9-4A6E-AAE9-FD1DCAA17D4C}" srcOrd="0" destOrd="0" presId="urn:microsoft.com/office/officeart/2005/8/layout/vList2"/>
    <dgm:cxn modelId="{CE59D9BF-319A-4B1B-955B-C8F84393F127}" type="presParOf" srcId="{E2378210-6288-4A21-8A92-948C41D67FF2}" destId="{986853EE-A948-432E-8933-3083B0E80C33}" srcOrd="1" destOrd="0" presId="urn:microsoft.com/office/officeart/2005/8/layout/vList2"/>
    <dgm:cxn modelId="{94FCAC58-422D-47BE-973F-885277A5DDF5}" type="presParOf" srcId="{E2378210-6288-4A21-8A92-948C41D67FF2}" destId="{5A615DA0-4B03-4C18-A65F-ACD2E89FADDA}" srcOrd="2" destOrd="0" presId="urn:microsoft.com/office/officeart/2005/8/layout/vList2"/>
    <dgm:cxn modelId="{8FB5E73C-ED36-47DF-AB10-36B9C518CD61}" type="presParOf" srcId="{E2378210-6288-4A21-8A92-948C41D67FF2}" destId="{FD2DE1A2-6F77-4CD2-86A6-47A0302956B5}" srcOrd="3" destOrd="0" presId="urn:microsoft.com/office/officeart/2005/8/layout/vList2"/>
    <dgm:cxn modelId="{E126547B-B2B8-47F8-815E-50A58DDCBE77}" type="presParOf" srcId="{E2378210-6288-4A21-8A92-948C41D67FF2}" destId="{4FB6E642-C08F-4A1F-B60A-D5D518FF7414}" srcOrd="4" destOrd="0" presId="urn:microsoft.com/office/officeart/2005/8/layout/vList2"/>
    <dgm:cxn modelId="{EF9B67FF-0045-4B73-AA6F-C0F94C3B6F75}" type="presParOf" srcId="{E2378210-6288-4A21-8A92-948C41D67FF2}" destId="{88380696-1CB4-4B43-9F97-52E2D0EFBE52}" srcOrd="5" destOrd="0" presId="urn:microsoft.com/office/officeart/2005/8/layout/vList2"/>
    <dgm:cxn modelId="{F399911C-2CD5-4FA9-847B-483DB2B6AA8A}" type="presParOf" srcId="{E2378210-6288-4A21-8A92-948C41D67FF2}" destId="{968214E0-3D86-4EA3-8E33-5FE6CCAF54F4}" srcOrd="6" destOrd="0" presId="urn:microsoft.com/office/officeart/2005/8/layout/vList2"/>
    <dgm:cxn modelId="{13CC9EAA-567F-496C-BA3D-9C2E00E33279}" type="presParOf" srcId="{E2378210-6288-4A21-8A92-948C41D67FF2}" destId="{CC5CEC88-6A20-40C0-A0C5-9D5196C3AEF6}" srcOrd="7" destOrd="0" presId="urn:microsoft.com/office/officeart/2005/8/layout/vList2"/>
    <dgm:cxn modelId="{A2972C75-EEBB-4C91-8BB3-3277B05572DB}" type="presParOf" srcId="{E2378210-6288-4A21-8A92-948C41D67FF2}" destId="{514CE638-0C73-413F-9C0E-404F6995B10F}" srcOrd="8" destOrd="0" presId="urn:microsoft.com/office/officeart/2005/8/layout/vList2"/>
    <dgm:cxn modelId="{7C4CC2F3-A92D-4535-B6BB-0A12F3B8571F}" type="presParOf" srcId="{E2378210-6288-4A21-8A92-948C41D67FF2}" destId="{07B2F307-B911-4025-9141-08C61FA9B3AF}" srcOrd="9" destOrd="0" presId="urn:microsoft.com/office/officeart/2005/8/layout/vList2"/>
    <dgm:cxn modelId="{FD9BEB7F-4FCD-4CEC-9109-D048C1CF624B}" type="presParOf" srcId="{E2378210-6288-4A21-8A92-948C41D67FF2}" destId="{B50DE772-96E7-40EC-AED0-61ADD3CB1AB5}" srcOrd="10" destOrd="0" presId="urn:microsoft.com/office/officeart/2005/8/layout/vList2"/>
    <dgm:cxn modelId="{C10D5A4E-771B-4938-A826-A5CD51CB7DD8}" type="presParOf" srcId="{E2378210-6288-4A21-8A92-948C41D67FF2}" destId="{16B97CA5-CA11-48E4-ABB3-31A894811BEB}" srcOrd="11" destOrd="0" presId="urn:microsoft.com/office/officeart/2005/8/layout/vList2"/>
    <dgm:cxn modelId="{27BE1A7A-5857-4698-8AF2-CF64583091CF}"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b="1"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D2928010-75D2-41FE-9E72-1E0C03258C3C}" type="presOf" srcId="{C8FE8D83-446A-4F06-9650-3357F30F72AB}" destId="{5A615DA0-4B03-4C18-A65F-ACD2E89FADDA}" srcOrd="0" destOrd="0" presId="urn:microsoft.com/office/officeart/2005/8/layout/vList2"/>
    <dgm:cxn modelId="{CFC73319-252C-40E2-BD64-7B90E24BA960}" type="presOf" srcId="{159EFE5B-CE02-4DCA-A53D-C7D60518D14A}" destId="{968214E0-3D86-4EA3-8E33-5FE6CCAF54F4}" srcOrd="0" destOrd="0" presId="urn:microsoft.com/office/officeart/2005/8/layout/vList2"/>
    <dgm:cxn modelId="{E856C919-D942-465D-8B2D-9C587763ABEF}" type="presOf" srcId="{0A9A0ACF-3A6B-4876-92EC-EAFFBE32DCE8}" destId="{68E7B259-8A00-41B3-9342-F04F7874DFDC}" srcOrd="0" destOrd="0" presId="urn:microsoft.com/office/officeart/2005/8/layout/vList2"/>
    <dgm:cxn modelId="{6FEE0E44-8054-4EE1-AB80-596131EB410F}" type="presOf" srcId="{011CF31C-60CF-4484-8707-57D37C9A208C}" destId="{514CE638-0C73-413F-9C0E-404F6995B10F}"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41067B74-6BFE-4928-A612-637B9DD3EFB2}" type="presOf" srcId="{BB21EA04-C000-4519-81E1-8E0857C2F5AA}" destId="{D98598E9-71E9-4A6E-AAE9-FD1DCAA17D4C}" srcOrd="0" destOrd="0" presId="urn:microsoft.com/office/officeart/2005/8/layout/vList2"/>
    <dgm:cxn modelId="{33BFFF78-F9A3-4A0C-A2EB-728F87980F22}" srcId="{1636FEBC-29D2-4661-A567-BD2E900D11B5}" destId="{C8FE8D83-446A-4F06-9650-3357F30F72AB}" srcOrd="1" destOrd="0" parTransId="{C7BA5564-973E-4B6D-A9A3-BE34068B5346}" sibTransId="{441DC131-422F-423F-8C55-73443DD0C3D0}"/>
    <dgm:cxn modelId="{D1742C80-F766-4E0D-A26D-D53AB3EBAA35}" type="presOf" srcId="{39A1262C-748B-4F3A-B6CD-822BE7266A0D}" destId="{4FB6E642-C08F-4A1F-B60A-D5D518FF7414}"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EC9EC6C1-8A61-4A2C-89D7-49C13658572F}" type="presOf" srcId="{76D8AEAD-9292-4BD6-AD7F-088903AF2138}" destId="{B50DE772-96E7-40EC-AED0-61ADD3CB1AB5}" srcOrd="0" destOrd="0" presId="urn:microsoft.com/office/officeart/2005/8/layout/vList2"/>
    <dgm:cxn modelId="{610462C2-0BC5-412D-8BEE-1560579A860D}" srcId="{1636FEBC-29D2-4661-A567-BD2E900D11B5}" destId="{159EFE5B-CE02-4DCA-A53D-C7D60518D14A}" srcOrd="3" destOrd="0" parTransId="{1D976327-061B-4CF2-984A-C15DC5C8522E}" sibTransId="{DA298892-63A4-4963-B033-2F8ED1221513}"/>
    <dgm:cxn modelId="{A0B817CA-A62A-48E6-AD4E-8759B032DB3B}" type="presOf" srcId="{1636FEBC-29D2-4661-A567-BD2E900D11B5}" destId="{E2378210-6288-4A21-8A92-948C41D67FF2}"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09D755F8-F318-46A1-9328-6D26977F4D0C}" srcId="{1636FEBC-29D2-4661-A567-BD2E900D11B5}" destId="{76D8AEAD-9292-4BD6-AD7F-088903AF2138}" srcOrd="5" destOrd="0" parTransId="{DBD3D59C-DF4F-408E-BAAD-96B14270525B}" sibTransId="{35C2C21A-7422-4616-8E53-735B4B67583B}"/>
    <dgm:cxn modelId="{9229D736-4D4E-4FE4-8929-817CE1571784}" type="presParOf" srcId="{E2378210-6288-4A21-8A92-948C41D67FF2}" destId="{D98598E9-71E9-4A6E-AAE9-FD1DCAA17D4C}" srcOrd="0" destOrd="0" presId="urn:microsoft.com/office/officeart/2005/8/layout/vList2"/>
    <dgm:cxn modelId="{35DC7C94-B5F7-4719-A1E2-66466253429C}" type="presParOf" srcId="{E2378210-6288-4A21-8A92-948C41D67FF2}" destId="{986853EE-A948-432E-8933-3083B0E80C33}" srcOrd="1" destOrd="0" presId="urn:microsoft.com/office/officeart/2005/8/layout/vList2"/>
    <dgm:cxn modelId="{22D5F2B2-9C2B-4F1B-A3C4-E13FC97F6413}" type="presParOf" srcId="{E2378210-6288-4A21-8A92-948C41D67FF2}" destId="{5A615DA0-4B03-4C18-A65F-ACD2E89FADDA}" srcOrd="2" destOrd="0" presId="urn:microsoft.com/office/officeart/2005/8/layout/vList2"/>
    <dgm:cxn modelId="{476EAB2F-D434-46B5-ACDD-0172D1B51C2A}" type="presParOf" srcId="{E2378210-6288-4A21-8A92-948C41D67FF2}" destId="{FD2DE1A2-6F77-4CD2-86A6-47A0302956B5}" srcOrd="3" destOrd="0" presId="urn:microsoft.com/office/officeart/2005/8/layout/vList2"/>
    <dgm:cxn modelId="{52CB3262-E1CC-438E-B86F-76B05EDB29DA}" type="presParOf" srcId="{E2378210-6288-4A21-8A92-948C41D67FF2}" destId="{4FB6E642-C08F-4A1F-B60A-D5D518FF7414}" srcOrd="4" destOrd="0" presId="urn:microsoft.com/office/officeart/2005/8/layout/vList2"/>
    <dgm:cxn modelId="{E126EF29-38BE-4EEE-9B12-83F1BBAE6759}" type="presParOf" srcId="{E2378210-6288-4A21-8A92-948C41D67FF2}" destId="{88380696-1CB4-4B43-9F97-52E2D0EFBE52}" srcOrd="5" destOrd="0" presId="urn:microsoft.com/office/officeart/2005/8/layout/vList2"/>
    <dgm:cxn modelId="{558900D2-DD90-4F2A-BC56-52360E973B62}" type="presParOf" srcId="{E2378210-6288-4A21-8A92-948C41D67FF2}" destId="{968214E0-3D86-4EA3-8E33-5FE6CCAF54F4}" srcOrd="6" destOrd="0" presId="urn:microsoft.com/office/officeart/2005/8/layout/vList2"/>
    <dgm:cxn modelId="{6B1EE01B-A1FE-482F-980A-44138CB01BBF}" type="presParOf" srcId="{E2378210-6288-4A21-8A92-948C41D67FF2}" destId="{CC5CEC88-6A20-40C0-A0C5-9D5196C3AEF6}" srcOrd="7" destOrd="0" presId="urn:microsoft.com/office/officeart/2005/8/layout/vList2"/>
    <dgm:cxn modelId="{D36F5A02-1320-4568-B9E2-828310DDD8EF}" type="presParOf" srcId="{E2378210-6288-4A21-8A92-948C41D67FF2}" destId="{514CE638-0C73-413F-9C0E-404F6995B10F}" srcOrd="8" destOrd="0" presId="urn:microsoft.com/office/officeart/2005/8/layout/vList2"/>
    <dgm:cxn modelId="{27998736-5ED2-4CE6-B785-6BB0070F517F}" type="presParOf" srcId="{E2378210-6288-4A21-8A92-948C41D67FF2}" destId="{07B2F307-B911-4025-9141-08C61FA9B3AF}" srcOrd="9" destOrd="0" presId="urn:microsoft.com/office/officeart/2005/8/layout/vList2"/>
    <dgm:cxn modelId="{45518FCC-1BA3-4103-9629-FD0D48E216CB}" type="presParOf" srcId="{E2378210-6288-4A21-8A92-948C41D67FF2}" destId="{B50DE772-96E7-40EC-AED0-61ADD3CB1AB5}" srcOrd="10" destOrd="0" presId="urn:microsoft.com/office/officeart/2005/8/layout/vList2"/>
    <dgm:cxn modelId="{6BA268B7-A133-49D7-AB5F-A4A3919F93B8}" type="presParOf" srcId="{E2378210-6288-4A21-8A92-948C41D67FF2}" destId="{16B97CA5-CA11-48E4-ABB3-31A894811BEB}" srcOrd="11" destOrd="0" presId="urn:microsoft.com/office/officeart/2005/8/layout/vList2"/>
    <dgm:cxn modelId="{2778B631-07FC-495E-90ED-A0E9229B6AA7}"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636FEBC-29D2-4661-A567-BD2E900D11B5}" type="doc">
      <dgm:prSet loTypeId="urn:microsoft.com/office/officeart/2005/8/layout/vList2" loCatId="list" qsTypeId="urn:microsoft.com/office/officeart/2005/8/quickstyle/3d2" qsCatId="3D" csTypeId="urn:microsoft.com/office/officeart/2005/8/colors/colorful1#1" csCatId="colorful" phldr="1"/>
      <dgm:spPr/>
      <dgm:t>
        <a:bodyPr/>
        <a:lstStyle/>
        <a:p>
          <a:endParaRPr lang="en-IE"/>
        </a:p>
      </dgm:t>
    </dgm:pt>
    <dgm:pt modelId="{BB21EA04-C000-4519-81E1-8E0857C2F5AA}">
      <dgm:prSet phldrT="[Text]"/>
      <dgm:spPr/>
      <dgm:t>
        <a:bodyPr/>
        <a:lstStyle/>
        <a:p>
          <a:r>
            <a:rPr lang="en-IE" b="0" dirty="0"/>
            <a:t>Ethnography</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92525AE-F40E-40D9-B5D1-7E3394B0A618}" type="parTrans" cxnId="{508350B1-5ACF-4292-B702-369E11D600AA}">
      <dgm:prSet/>
      <dgm:spPr/>
      <dgm:t>
        <a:bodyPr/>
        <a:lstStyle/>
        <a:p>
          <a:endParaRPr lang="en-IE"/>
        </a:p>
      </dgm:t>
    </dgm:pt>
    <dgm:pt modelId="{274ADDFB-1233-4068-874B-FD3587B9EB26}" type="sibTrans" cxnId="{508350B1-5ACF-4292-B702-369E11D600AA}">
      <dgm:prSet/>
      <dgm:spPr/>
      <dgm:t>
        <a:bodyPr/>
        <a:lstStyle/>
        <a:p>
          <a:endParaRPr lang="en-IE"/>
        </a:p>
      </dgm:t>
    </dgm:pt>
    <dgm:pt modelId="{C8FE8D83-446A-4F06-9650-3357F30F72AB}">
      <dgm:prSet phldrT="[Text]"/>
      <dgm:spPr/>
      <dgm:t>
        <a:bodyPr/>
        <a:lstStyle/>
        <a:p>
          <a:r>
            <a:rPr lang="en-IE" dirty="0"/>
            <a:t>Grounded Theory</a:t>
          </a: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C7BA5564-973E-4B6D-A9A3-BE34068B5346}" type="parTrans" cxnId="{33BFFF78-F9A3-4A0C-A2EB-728F87980F22}">
      <dgm:prSet/>
      <dgm:spPr/>
      <dgm:t>
        <a:bodyPr/>
        <a:lstStyle/>
        <a:p>
          <a:endParaRPr lang="en-IE"/>
        </a:p>
      </dgm:t>
    </dgm:pt>
    <dgm:pt modelId="{441DC131-422F-423F-8C55-73443DD0C3D0}" type="sibTrans" cxnId="{33BFFF78-F9A3-4A0C-A2EB-728F87980F22}">
      <dgm:prSet/>
      <dgm:spPr/>
      <dgm:t>
        <a:bodyPr/>
        <a:lstStyle/>
        <a:p>
          <a:endParaRPr lang="en-IE"/>
        </a:p>
      </dgm:t>
    </dgm:pt>
    <dgm:pt modelId="{39A1262C-748B-4F3A-B6CD-822BE7266A0D}">
      <dgm:prSet phldrT="[Text]"/>
      <dgm:spPr/>
      <dgm:t>
        <a:bodyPr/>
        <a:lstStyle/>
        <a:p>
          <a:r>
            <a:rPr lang="en-IE" dirty="0"/>
            <a:t>Phenomenology</a:t>
          </a: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70906763-A196-4E9E-8DE9-6110DD58C27B}" type="parTrans" cxnId="{C0FFC1D1-09BF-4536-B028-76E40C420B2A}">
      <dgm:prSet/>
      <dgm:spPr/>
      <dgm:t>
        <a:bodyPr/>
        <a:lstStyle/>
        <a:p>
          <a:endParaRPr lang="en-IE"/>
        </a:p>
      </dgm:t>
    </dgm:pt>
    <dgm:pt modelId="{E7F977D7-0ACF-4255-8137-0AAFD476EE01}" type="sibTrans" cxnId="{C0FFC1D1-09BF-4536-B028-76E40C420B2A}">
      <dgm:prSet/>
      <dgm:spPr/>
      <dgm:t>
        <a:bodyPr/>
        <a:lstStyle/>
        <a:p>
          <a:endParaRPr lang="en-IE"/>
        </a:p>
      </dgm:t>
    </dgm:pt>
    <dgm:pt modelId="{159EFE5B-CE02-4DCA-A53D-C7D60518D14A}">
      <dgm:prSet/>
      <dgm:spPr/>
      <dgm:t>
        <a:bodyPr/>
        <a:lstStyle/>
        <a:p>
          <a:r>
            <a:rPr lang="en-IE" dirty="0"/>
            <a:t>Case studies</a:t>
          </a:r>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1D976327-061B-4CF2-984A-C15DC5C8522E}" type="parTrans" cxnId="{610462C2-0BC5-412D-8BEE-1560579A860D}">
      <dgm:prSet/>
      <dgm:spPr/>
      <dgm:t>
        <a:bodyPr/>
        <a:lstStyle/>
        <a:p>
          <a:endParaRPr lang="en-IE"/>
        </a:p>
      </dgm:t>
    </dgm:pt>
    <dgm:pt modelId="{DA298892-63A4-4963-B033-2F8ED1221513}" type="sibTrans" cxnId="{610462C2-0BC5-412D-8BEE-1560579A860D}">
      <dgm:prSet/>
      <dgm:spPr/>
      <dgm:t>
        <a:bodyPr/>
        <a:lstStyle/>
        <a:p>
          <a:endParaRPr lang="en-IE"/>
        </a:p>
      </dgm:t>
    </dgm:pt>
    <dgm:pt modelId="{011CF31C-60CF-4484-8707-57D37C9A208C}">
      <dgm:prSet phldrT="[Text]"/>
      <dgm:spPr/>
      <dgm:t>
        <a:bodyPr/>
        <a:lstStyle/>
        <a:p>
          <a:r>
            <a:rPr lang="en-GB" b="0" dirty="0"/>
            <a:t>Positive Deviant Approach </a:t>
          </a:r>
          <a:endParaRPr lang="en-IE" b="0"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B1AE6AE3-D381-4CF6-8708-CEC450C77F7A}" type="parTrans" cxnId="{9FC36D52-088C-4C4F-B16D-05A58E22C754}">
      <dgm:prSet/>
      <dgm:spPr/>
      <dgm:t>
        <a:bodyPr/>
        <a:lstStyle/>
        <a:p>
          <a:endParaRPr lang="en-IE"/>
        </a:p>
      </dgm:t>
    </dgm:pt>
    <dgm:pt modelId="{C7821E5A-D1E1-4B09-A0EE-11E8B303C17A}" type="sibTrans" cxnId="{9FC36D52-088C-4C4F-B16D-05A58E22C754}">
      <dgm:prSet/>
      <dgm:spPr/>
      <dgm:t>
        <a:bodyPr/>
        <a:lstStyle/>
        <a:p>
          <a:endParaRPr lang="en-IE"/>
        </a:p>
      </dgm:t>
    </dgm:pt>
    <dgm:pt modelId="{76D8AEAD-9292-4BD6-AD7F-088903AF2138}">
      <dgm:prSet phldrT="[Text]"/>
      <dgm:spPr/>
      <dgm:t>
        <a:bodyPr/>
        <a:lstStyle/>
        <a:p>
          <a:r>
            <a:rPr lang="en-IE" dirty="0"/>
            <a:t>PEER</a:t>
          </a:r>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DBD3D59C-DF4F-408E-BAAD-96B14270525B}" type="parTrans" cxnId="{09D755F8-F318-46A1-9328-6D26977F4D0C}">
      <dgm:prSet/>
      <dgm:spPr/>
      <dgm:t>
        <a:bodyPr/>
        <a:lstStyle/>
        <a:p>
          <a:endParaRPr lang="en-IE"/>
        </a:p>
      </dgm:t>
    </dgm:pt>
    <dgm:pt modelId="{35C2C21A-7422-4616-8E53-735B4B67583B}" type="sibTrans" cxnId="{09D755F8-F318-46A1-9328-6D26977F4D0C}">
      <dgm:prSet/>
      <dgm:spPr/>
      <dgm:t>
        <a:bodyPr/>
        <a:lstStyle/>
        <a:p>
          <a:endParaRPr lang="en-IE"/>
        </a:p>
      </dgm:t>
    </dgm:pt>
    <dgm:pt modelId="{0A9A0ACF-3A6B-4876-92EC-EAFFBE32DCE8}">
      <dgm:prSet/>
      <dgm:spPr/>
      <dgm:t>
        <a:bodyPr/>
        <a:lstStyle/>
        <a:p>
          <a:r>
            <a:rPr lang="en-IE" b="1" dirty="0"/>
            <a:t>Participatory Action Research</a:t>
          </a:r>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DBBDD30E-C08A-4200-880C-871612F9298C}" type="parTrans" cxnId="{123302D9-74E0-430F-98C6-BF597DCC49EB}">
      <dgm:prSet/>
      <dgm:spPr/>
      <dgm:t>
        <a:bodyPr/>
        <a:lstStyle/>
        <a:p>
          <a:endParaRPr lang="en-IE"/>
        </a:p>
      </dgm:t>
    </dgm:pt>
    <dgm:pt modelId="{27ADE967-AB8E-46E6-8FAF-EE84245AE6D8}" type="sibTrans" cxnId="{123302D9-74E0-430F-98C6-BF597DCC49EB}">
      <dgm:prSet/>
      <dgm:spPr/>
      <dgm:t>
        <a:bodyPr/>
        <a:lstStyle/>
        <a:p>
          <a:endParaRPr lang="en-IE"/>
        </a:p>
      </dgm:t>
    </dgm:pt>
    <dgm:pt modelId="{E2378210-6288-4A21-8A92-948C41D67FF2}" type="pres">
      <dgm:prSet presAssocID="{1636FEBC-29D2-4661-A567-BD2E900D11B5}" presName="linear" presStyleCnt="0">
        <dgm:presLayoutVars>
          <dgm:animLvl val="lvl"/>
          <dgm:resizeHandles val="exact"/>
        </dgm:presLayoutVars>
      </dgm:prSet>
      <dgm:spPr/>
    </dgm:pt>
    <dgm:pt modelId="{D98598E9-71E9-4A6E-AAE9-FD1DCAA17D4C}" type="pres">
      <dgm:prSet presAssocID="{BB21EA04-C000-4519-81E1-8E0857C2F5AA}" presName="parentText" presStyleLbl="node1" presStyleIdx="0" presStyleCnt="7">
        <dgm:presLayoutVars>
          <dgm:chMax val="0"/>
          <dgm:bulletEnabled val="1"/>
        </dgm:presLayoutVars>
      </dgm:prSet>
      <dgm:spPr/>
    </dgm:pt>
    <dgm:pt modelId="{986853EE-A948-432E-8933-3083B0E80C33}" type="pres">
      <dgm:prSet presAssocID="{274ADDFB-1233-4068-874B-FD3587B9EB26}" presName="spacer" presStyleCnt="0"/>
      <dgm:spPr/>
    </dgm:pt>
    <dgm:pt modelId="{5A615DA0-4B03-4C18-A65F-ACD2E89FADDA}" type="pres">
      <dgm:prSet presAssocID="{C8FE8D83-446A-4F06-9650-3357F30F72AB}" presName="parentText" presStyleLbl="node1" presStyleIdx="1" presStyleCnt="7" custLinFactY="99819" custLinFactNeighborY="100000">
        <dgm:presLayoutVars>
          <dgm:chMax val="0"/>
          <dgm:bulletEnabled val="1"/>
        </dgm:presLayoutVars>
      </dgm:prSet>
      <dgm:spPr/>
    </dgm:pt>
    <dgm:pt modelId="{FD2DE1A2-6F77-4CD2-86A6-47A0302956B5}" type="pres">
      <dgm:prSet presAssocID="{441DC131-422F-423F-8C55-73443DD0C3D0}" presName="spacer" presStyleCnt="0"/>
      <dgm:spPr/>
    </dgm:pt>
    <dgm:pt modelId="{4FB6E642-C08F-4A1F-B60A-D5D518FF7414}" type="pres">
      <dgm:prSet presAssocID="{39A1262C-748B-4F3A-B6CD-822BE7266A0D}" presName="parentText" presStyleLbl="node1" presStyleIdx="2" presStyleCnt="7" custLinFactY="-99972" custLinFactNeighborY="-100000">
        <dgm:presLayoutVars>
          <dgm:chMax val="0"/>
          <dgm:bulletEnabled val="1"/>
        </dgm:presLayoutVars>
      </dgm:prSet>
      <dgm:spPr/>
    </dgm:pt>
    <dgm:pt modelId="{88380696-1CB4-4B43-9F97-52E2D0EFBE52}" type="pres">
      <dgm:prSet presAssocID="{E7F977D7-0ACF-4255-8137-0AAFD476EE01}" presName="spacer" presStyleCnt="0"/>
      <dgm:spPr/>
    </dgm:pt>
    <dgm:pt modelId="{968214E0-3D86-4EA3-8E33-5FE6CCAF54F4}" type="pres">
      <dgm:prSet presAssocID="{159EFE5B-CE02-4DCA-A53D-C7D60518D14A}" presName="parentText" presStyleLbl="node1" presStyleIdx="3" presStyleCnt="7" custLinFactNeighborY="-42131">
        <dgm:presLayoutVars>
          <dgm:chMax val="0"/>
          <dgm:bulletEnabled val="1"/>
        </dgm:presLayoutVars>
      </dgm:prSet>
      <dgm:spPr/>
    </dgm:pt>
    <dgm:pt modelId="{CC5CEC88-6A20-40C0-A0C5-9D5196C3AEF6}" type="pres">
      <dgm:prSet presAssocID="{DA298892-63A4-4963-B033-2F8ED1221513}" presName="spacer" presStyleCnt="0"/>
      <dgm:spPr/>
    </dgm:pt>
    <dgm:pt modelId="{514CE638-0C73-413F-9C0E-404F6995B10F}" type="pres">
      <dgm:prSet presAssocID="{011CF31C-60CF-4484-8707-57D37C9A208C}" presName="parentText" presStyleLbl="node1" presStyleIdx="4" presStyleCnt="7">
        <dgm:presLayoutVars>
          <dgm:chMax val="0"/>
          <dgm:bulletEnabled val="1"/>
        </dgm:presLayoutVars>
      </dgm:prSet>
      <dgm:spPr/>
    </dgm:pt>
    <dgm:pt modelId="{07B2F307-B911-4025-9141-08C61FA9B3AF}" type="pres">
      <dgm:prSet presAssocID="{C7821E5A-D1E1-4B09-A0EE-11E8B303C17A}" presName="spacer" presStyleCnt="0"/>
      <dgm:spPr/>
    </dgm:pt>
    <dgm:pt modelId="{B50DE772-96E7-40EC-AED0-61ADD3CB1AB5}" type="pres">
      <dgm:prSet presAssocID="{76D8AEAD-9292-4BD6-AD7F-088903AF2138}" presName="parentText" presStyleLbl="node1" presStyleIdx="5" presStyleCnt="7">
        <dgm:presLayoutVars>
          <dgm:chMax val="0"/>
          <dgm:bulletEnabled val="1"/>
        </dgm:presLayoutVars>
      </dgm:prSet>
      <dgm:spPr/>
    </dgm:pt>
    <dgm:pt modelId="{16B97CA5-CA11-48E4-ABB3-31A894811BEB}" type="pres">
      <dgm:prSet presAssocID="{35C2C21A-7422-4616-8E53-735B4B67583B}" presName="spacer" presStyleCnt="0"/>
      <dgm:spPr/>
    </dgm:pt>
    <dgm:pt modelId="{68E7B259-8A00-41B3-9342-F04F7874DFDC}" type="pres">
      <dgm:prSet presAssocID="{0A9A0ACF-3A6B-4876-92EC-EAFFBE32DCE8}" presName="parentText" presStyleLbl="node1" presStyleIdx="6" presStyleCnt="7">
        <dgm:presLayoutVars>
          <dgm:chMax val="0"/>
          <dgm:bulletEnabled val="1"/>
        </dgm:presLayoutVars>
      </dgm:prSet>
      <dgm:spPr/>
    </dgm:pt>
  </dgm:ptLst>
  <dgm:cxnLst>
    <dgm:cxn modelId="{493FBF42-FDB4-4CC0-A8E8-570840F6A43B}" type="presOf" srcId="{BB21EA04-C000-4519-81E1-8E0857C2F5AA}" destId="{D98598E9-71E9-4A6E-AAE9-FD1DCAA17D4C}" srcOrd="0" destOrd="0" presId="urn:microsoft.com/office/officeart/2005/8/layout/vList2"/>
    <dgm:cxn modelId="{F2D2F162-95F4-47E3-9031-A47E9820D8C3}" type="presOf" srcId="{159EFE5B-CE02-4DCA-A53D-C7D60518D14A}" destId="{968214E0-3D86-4EA3-8E33-5FE6CCAF54F4}" srcOrd="0" destOrd="0" presId="urn:microsoft.com/office/officeart/2005/8/layout/vList2"/>
    <dgm:cxn modelId="{5236D96A-98D1-459E-B42D-E42556815809}" type="presOf" srcId="{39A1262C-748B-4F3A-B6CD-822BE7266A0D}" destId="{4FB6E642-C08F-4A1F-B60A-D5D518FF7414}" srcOrd="0" destOrd="0" presId="urn:microsoft.com/office/officeart/2005/8/layout/vList2"/>
    <dgm:cxn modelId="{9FC36D52-088C-4C4F-B16D-05A58E22C754}" srcId="{1636FEBC-29D2-4661-A567-BD2E900D11B5}" destId="{011CF31C-60CF-4484-8707-57D37C9A208C}" srcOrd="4" destOrd="0" parTransId="{B1AE6AE3-D381-4CF6-8708-CEC450C77F7A}" sibTransId="{C7821E5A-D1E1-4B09-A0EE-11E8B303C17A}"/>
    <dgm:cxn modelId="{33BFFF78-F9A3-4A0C-A2EB-728F87980F22}" srcId="{1636FEBC-29D2-4661-A567-BD2E900D11B5}" destId="{C8FE8D83-446A-4F06-9650-3357F30F72AB}" srcOrd="1" destOrd="0" parTransId="{C7BA5564-973E-4B6D-A9A3-BE34068B5346}" sibTransId="{441DC131-422F-423F-8C55-73443DD0C3D0}"/>
    <dgm:cxn modelId="{89C9ED99-CF7F-40CF-85CB-D6BA4408938A}" type="presOf" srcId="{1636FEBC-29D2-4661-A567-BD2E900D11B5}" destId="{E2378210-6288-4A21-8A92-948C41D67FF2}" srcOrd="0" destOrd="0" presId="urn:microsoft.com/office/officeart/2005/8/layout/vList2"/>
    <dgm:cxn modelId="{179091AE-034E-443B-9107-6E8CBD468F05}" type="presOf" srcId="{011CF31C-60CF-4484-8707-57D37C9A208C}" destId="{514CE638-0C73-413F-9C0E-404F6995B10F}" srcOrd="0" destOrd="0" presId="urn:microsoft.com/office/officeart/2005/8/layout/vList2"/>
    <dgm:cxn modelId="{508350B1-5ACF-4292-B702-369E11D600AA}" srcId="{1636FEBC-29D2-4661-A567-BD2E900D11B5}" destId="{BB21EA04-C000-4519-81E1-8E0857C2F5AA}" srcOrd="0" destOrd="0" parTransId="{592525AE-F40E-40D9-B5D1-7E3394B0A618}" sibTransId="{274ADDFB-1233-4068-874B-FD3587B9EB26}"/>
    <dgm:cxn modelId="{610462C2-0BC5-412D-8BEE-1560579A860D}" srcId="{1636FEBC-29D2-4661-A567-BD2E900D11B5}" destId="{159EFE5B-CE02-4DCA-A53D-C7D60518D14A}" srcOrd="3" destOrd="0" parTransId="{1D976327-061B-4CF2-984A-C15DC5C8522E}" sibTransId="{DA298892-63A4-4963-B033-2F8ED1221513}"/>
    <dgm:cxn modelId="{A80E69C2-2F17-4A65-9C4B-57F67C1127F2}" type="presOf" srcId="{0A9A0ACF-3A6B-4876-92EC-EAFFBE32DCE8}" destId="{68E7B259-8A00-41B3-9342-F04F7874DFDC}" srcOrd="0" destOrd="0" presId="urn:microsoft.com/office/officeart/2005/8/layout/vList2"/>
    <dgm:cxn modelId="{C0FFC1D1-09BF-4536-B028-76E40C420B2A}" srcId="{1636FEBC-29D2-4661-A567-BD2E900D11B5}" destId="{39A1262C-748B-4F3A-B6CD-822BE7266A0D}" srcOrd="2" destOrd="0" parTransId="{70906763-A196-4E9E-8DE9-6110DD58C27B}" sibTransId="{E7F977D7-0ACF-4255-8137-0AAFD476EE01}"/>
    <dgm:cxn modelId="{123302D9-74E0-430F-98C6-BF597DCC49EB}" srcId="{1636FEBC-29D2-4661-A567-BD2E900D11B5}" destId="{0A9A0ACF-3A6B-4876-92EC-EAFFBE32DCE8}" srcOrd="6" destOrd="0" parTransId="{DBBDD30E-C08A-4200-880C-871612F9298C}" sibTransId="{27ADE967-AB8E-46E6-8FAF-EE84245AE6D8}"/>
    <dgm:cxn modelId="{503798DF-B48C-4344-8EC6-74F436BCC3C3}" type="presOf" srcId="{76D8AEAD-9292-4BD6-AD7F-088903AF2138}" destId="{B50DE772-96E7-40EC-AED0-61ADD3CB1AB5}" srcOrd="0" destOrd="0" presId="urn:microsoft.com/office/officeart/2005/8/layout/vList2"/>
    <dgm:cxn modelId="{A2ED5CEA-7E68-4BC8-ADA1-2974653026F1}" type="presOf" srcId="{C8FE8D83-446A-4F06-9650-3357F30F72AB}" destId="{5A615DA0-4B03-4C18-A65F-ACD2E89FADDA}" srcOrd="0" destOrd="0" presId="urn:microsoft.com/office/officeart/2005/8/layout/vList2"/>
    <dgm:cxn modelId="{09D755F8-F318-46A1-9328-6D26977F4D0C}" srcId="{1636FEBC-29D2-4661-A567-BD2E900D11B5}" destId="{76D8AEAD-9292-4BD6-AD7F-088903AF2138}" srcOrd="5" destOrd="0" parTransId="{DBD3D59C-DF4F-408E-BAAD-96B14270525B}" sibTransId="{35C2C21A-7422-4616-8E53-735B4B67583B}"/>
    <dgm:cxn modelId="{63C09FC1-C15C-4EB1-B054-CC5909CDEB6D}" type="presParOf" srcId="{E2378210-6288-4A21-8A92-948C41D67FF2}" destId="{D98598E9-71E9-4A6E-AAE9-FD1DCAA17D4C}" srcOrd="0" destOrd="0" presId="urn:microsoft.com/office/officeart/2005/8/layout/vList2"/>
    <dgm:cxn modelId="{58EC3975-0D52-4C34-90CA-C322A7E37416}" type="presParOf" srcId="{E2378210-6288-4A21-8A92-948C41D67FF2}" destId="{986853EE-A948-432E-8933-3083B0E80C33}" srcOrd="1" destOrd="0" presId="urn:microsoft.com/office/officeart/2005/8/layout/vList2"/>
    <dgm:cxn modelId="{A5803625-0593-49F7-BC6E-CCC07B826258}" type="presParOf" srcId="{E2378210-6288-4A21-8A92-948C41D67FF2}" destId="{5A615DA0-4B03-4C18-A65F-ACD2E89FADDA}" srcOrd="2" destOrd="0" presId="urn:microsoft.com/office/officeart/2005/8/layout/vList2"/>
    <dgm:cxn modelId="{0E61E74F-9600-4D19-A996-4CD58DAD12BD}" type="presParOf" srcId="{E2378210-6288-4A21-8A92-948C41D67FF2}" destId="{FD2DE1A2-6F77-4CD2-86A6-47A0302956B5}" srcOrd="3" destOrd="0" presId="urn:microsoft.com/office/officeart/2005/8/layout/vList2"/>
    <dgm:cxn modelId="{93CD7EC4-A573-4D6F-8A54-91254BFE8E36}" type="presParOf" srcId="{E2378210-6288-4A21-8A92-948C41D67FF2}" destId="{4FB6E642-C08F-4A1F-B60A-D5D518FF7414}" srcOrd="4" destOrd="0" presId="urn:microsoft.com/office/officeart/2005/8/layout/vList2"/>
    <dgm:cxn modelId="{84FDECA1-5ACF-45DD-80F1-D15A1B6B7B2E}" type="presParOf" srcId="{E2378210-6288-4A21-8A92-948C41D67FF2}" destId="{88380696-1CB4-4B43-9F97-52E2D0EFBE52}" srcOrd="5" destOrd="0" presId="urn:microsoft.com/office/officeart/2005/8/layout/vList2"/>
    <dgm:cxn modelId="{676AAD79-5F7A-4D0F-93B7-569D7D62A49D}" type="presParOf" srcId="{E2378210-6288-4A21-8A92-948C41D67FF2}" destId="{968214E0-3D86-4EA3-8E33-5FE6CCAF54F4}" srcOrd="6" destOrd="0" presId="urn:microsoft.com/office/officeart/2005/8/layout/vList2"/>
    <dgm:cxn modelId="{1E0568C5-612C-4B97-91CD-6C90BAA1B614}" type="presParOf" srcId="{E2378210-6288-4A21-8A92-948C41D67FF2}" destId="{CC5CEC88-6A20-40C0-A0C5-9D5196C3AEF6}" srcOrd="7" destOrd="0" presId="urn:microsoft.com/office/officeart/2005/8/layout/vList2"/>
    <dgm:cxn modelId="{88164F5B-D137-4BAE-A2EF-FB7E14B54662}" type="presParOf" srcId="{E2378210-6288-4A21-8A92-948C41D67FF2}" destId="{514CE638-0C73-413F-9C0E-404F6995B10F}" srcOrd="8" destOrd="0" presId="urn:microsoft.com/office/officeart/2005/8/layout/vList2"/>
    <dgm:cxn modelId="{9D6F2A59-661E-42E9-86DD-0EC5F8A52A55}" type="presParOf" srcId="{E2378210-6288-4A21-8A92-948C41D67FF2}" destId="{07B2F307-B911-4025-9141-08C61FA9B3AF}" srcOrd="9" destOrd="0" presId="urn:microsoft.com/office/officeart/2005/8/layout/vList2"/>
    <dgm:cxn modelId="{F6FF6D33-90BE-4C87-8EF0-A126BC157328}" type="presParOf" srcId="{E2378210-6288-4A21-8A92-948C41D67FF2}" destId="{B50DE772-96E7-40EC-AED0-61ADD3CB1AB5}" srcOrd="10" destOrd="0" presId="urn:microsoft.com/office/officeart/2005/8/layout/vList2"/>
    <dgm:cxn modelId="{73E52FEE-B6F9-4D74-A50D-74C17916A5DE}" type="presParOf" srcId="{E2378210-6288-4A21-8A92-948C41D67FF2}" destId="{16B97CA5-CA11-48E4-ABB3-31A894811BEB}" srcOrd="11" destOrd="0" presId="urn:microsoft.com/office/officeart/2005/8/layout/vList2"/>
    <dgm:cxn modelId="{3F78A0FC-D20B-402F-A851-CD27E63455B4}" type="presParOf" srcId="{E2378210-6288-4A21-8A92-948C41D67FF2}" destId="{68E7B259-8A00-41B3-9342-F04F7874DFDC}"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Ethnography</a:t>
          </a:r>
          <a:endParaRPr lang="en-IE" sz="2500" kern="1200" dirty="0"/>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Ethnography</a:t>
          </a:r>
          <a:endParaRPr lang="en-IE" sz="2500" kern="1200" dirty="0"/>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1" kern="1200" dirty="0"/>
            <a:t>Positive Deviant Approach </a:t>
          </a:r>
          <a:endParaRPr lang="en-IE" sz="250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Participatory Action Research</a:t>
          </a:r>
        </a:p>
      </dsp:txBody>
      <dsp:txXfrm>
        <a:off x="29271" y="4144633"/>
        <a:ext cx="7561458" cy="5410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5148F-6E49-46BD-A955-5623A7D0C27F}">
      <dsp:nvSpPr>
        <dsp:cNvPr id="0" name=""/>
        <dsp:cNvSpPr/>
      </dsp:nvSpPr>
      <dsp:spPr>
        <a:xfrm>
          <a:off x="611504" y="0"/>
          <a:ext cx="6930390" cy="19049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B1B92B-2B9D-4317-BC19-DEC9C20C66EA}">
      <dsp:nvSpPr>
        <dsp:cNvPr id="0" name=""/>
        <dsp:cNvSpPr/>
      </dsp:nvSpPr>
      <dsp:spPr>
        <a:xfrm>
          <a:off x="1225"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Coding</a:t>
          </a:r>
        </a:p>
      </dsp:txBody>
      <dsp:txXfrm>
        <a:off x="38423" y="608697"/>
        <a:ext cx="1790758" cy="687603"/>
      </dsp:txXfrm>
    </dsp:sp>
    <dsp:sp modelId="{F4914AF7-87FC-446B-93A1-88CFB78E82BA}">
      <dsp:nvSpPr>
        <dsp:cNvPr id="0" name=""/>
        <dsp:cNvSpPr/>
      </dsp:nvSpPr>
      <dsp:spPr>
        <a:xfrm>
          <a:off x="2096490"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Categorization</a:t>
          </a:r>
        </a:p>
      </dsp:txBody>
      <dsp:txXfrm>
        <a:off x="2133688" y="608697"/>
        <a:ext cx="1790758" cy="687603"/>
      </dsp:txXfrm>
    </dsp:sp>
    <dsp:sp modelId="{5C94894C-E972-4E57-9DFF-CF177D8AA847}">
      <dsp:nvSpPr>
        <dsp:cNvPr id="0" name=""/>
        <dsp:cNvSpPr/>
      </dsp:nvSpPr>
      <dsp:spPr>
        <a:xfrm>
          <a:off x="4191755"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Conceptualization</a:t>
          </a:r>
        </a:p>
      </dsp:txBody>
      <dsp:txXfrm>
        <a:off x="4228953" y="608697"/>
        <a:ext cx="1790758" cy="687603"/>
      </dsp:txXfrm>
    </dsp:sp>
    <dsp:sp modelId="{FAC6F6DA-E450-4553-B250-AB2F8F0E329C}">
      <dsp:nvSpPr>
        <dsp:cNvPr id="0" name=""/>
        <dsp:cNvSpPr/>
      </dsp:nvSpPr>
      <dsp:spPr>
        <a:xfrm>
          <a:off x="6287020" y="571499"/>
          <a:ext cx="1865154"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IE" sz="1700" kern="1200" dirty="0"/>
            <a:t>Abstraction</a:t>
          </a:r>
        </a:p>
      </dsp:txBody>
      <dsp:txXfrm>
        <a:off x="6324218" y="608697"/>
        <a:ext cx="1790758" cy="6876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5148F-6E49-46BD-A955-5623A7D0C27F}">
      <dsp:nvSpPr>
        <dsp:cNvPr id="0" name=""/>
        <dsp:cNvSpPr/>
      </dsp:nvSpPr>
      <dsp:spPr>
        <a:xfrm>
          <a:off x="611504" y="0"/>
          <a:ext cx="6930390" cy="19049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B1B92B-2B9D-4317-BC19-DEC9C20C66EA}">
      <dsp:nvSpPr>
        <dsp:cNvPr id="0" name=""/>
        <dsp:cNvSpPr/>
      </dsp:nvSpPr>
      <dsp:spPr>
        <a:xfrm>
          <a:off x="1248489" y="571499"/>
          <a:ext cx="2624375"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t>Coding</a:t>
          </a:r>
        </a:p>
      </dsp:txBody>
      <dsp:txXfrm>
        <a:off x="1285687" y="608697"/>
        <a:ext cx="2549979" cy="687603"/>
      </dsp:txXfrm>
    </dsp:sp>
    <dsp:sp modelId="{F4914AF7-87FC-446B-93A1-88CFB78E82BA}">
      <dsp:nvSpPr>
        <dsp:cNvPr id="0" name=""/>
        <dsp:cNvSpPr/>
      </dsp:nvSpPr>
      <dsp:spPr>
        <a:xfrm>
          <a:off x="4280535" y="571499"/>
          <a:ext cx="2624375" cy="761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t>Categorization</a:t>
          </a:r>
        </a:p>
      </dsp:txBody>
      <dsp:txXfrm>
        <a:off x="4317733" y="608697"/>
        <a:ext cx="2549979" cy="6876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1" kern="1200" dirty="0"/>
            <a:t>Positive Deviant Approach </a:t>
          </a:r>
          <a:endParaRPr lang="en-IE" sz="250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Participatory Action Research</a:t>
          </a:r>
        </a:p>
      </dsp:txBody>
      <dsp:txXfrm>
        <a:off x="29271" y="4144633"/>
        <a:ext cx="7561458" cy="54108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98E9-71E9-4A6E-AAE9-FD1DCAA17D4C}">
      <dsp:nvSpPr>
        <dsp:cNvPr id="0" name=""/>
        <dsp:cNvSpPr/>
      </dsp:nvSpPr>
      <dsp:spPr>
        <a:xfrm>
          <a:off x="0" y="85612"/>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0" kern="1200" dirty="0"/>
            <a:t>Ethnography</a:t>
          </a:r>
        </a:p>
      </dsp:txBody>
      <dsp:txXfrm>
        <a:off x="29271" y="114883"/>
        <a:ext cx="7561458" cy="541083"/>
      </dsp:txXfrm>
    </dsp:sp>
    <dsp:sp modelId="{5A615DA0-4B03-4C18-A65F-ACD2E89FADDA}">
      <dsp:nvSpPr>
        <dsp:cNvPr id="0" name=""/>
        <dsp:cNvSpPr/>
      </dsp:nvSpPr>
      <dsp:spPr>
        <a:xfrm>
          <a:off x="0" y="1427777"/>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Grounded Theory</a:t>
          </a:r>
        </a:p>
      </dsp:txBody>
      <dsp:txXfrm>
        <a:off x="29271" y="1457048"/>
        <a:ext cx="7561458" cy="541083"/>
      </dsp:txXfrm>
    </dsp:sp>
    <dsp:sp modelId="{4FB6E642-C08F-4A1F-B60A-D5D518FF7414}">
      <dsp:nvSpPr>
        <dsp:cNvPr id="0" name=""/>
        <dsp:cNvSpPr/>
      </dsp:nvSpPr>
      <dsp:spPr>
        <a:xfrm>
          <a:off x="0" y="757405"/>
          <a:ext cx="7620000" cy="599625"/>
        </a:xfrm>
        <a:prstGeom prst="roundRect">
          <a:avLst/>
        </a:prstGeom>
        <a:solidFill>
          <a:schemeClr val="accent4">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Phenomenology</a:t>
          </a:r>
        </a:p>
      </dsp:txBody>
      <dsp:txXfrm>
        <a:off x="29271" y="786676"/>
        <a:ext cx="7561458" cy="541083"/>
      </dsp:txXfrm>
    </dsp:sp>
    <dsp:sp modelId="{968214E0-3D86-4EA3-8E33-5FE6CCAF54F4}">
      <dsp:nvSpPr>
        <dsp:cNvPr id="0" name=""/>
        <dsp:cNvSpPr/>
      </dsp:nvSpPr>
      <dsp:spPr>
        <a:xfrm>
          <a:off x="0" y="2070153"/>
          <a:ext cx="7620000" cy="599625"/>
        </a:xfrm>
        <a:prstGeom prst="roundRect">
          <a:avLst/>
        </a:prstGeom>
        <a:solidFill>
          <a:schemeClr val="accent5">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Case studies</a:t>
          </a:r>
        </a:p>
      </dsp:txBody>
      <dsp:txXfrm>
        <a:off x="29271" y="2099424"/>
        <a:ext cx="7561458" cy="541083"/>
      </dsp:txXfrm>
    </dsp:sp>
    <dsp:sp modelId="{514CE638-0C73-413F-9C0E-404F6995B10F}">
      <dsp:nvSpPr>
        <dsp:cNvPr id="0" name=""/>
        <dsp:cNvSpPr/>
      </dsp:nvSpPr>
      <dsp:spPr>
        <a:xfrm>
          <a:off x="0" y="2772112"/>
          <a:ext cx="7620000" cy="599625"/>
        </a:xfrm>
        <a:prstGeom prst="roundRect">
          <a:avLst/>
        </a:prstGeom>
        <a:solidFill>
          <a:schemeClr val="accent6">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kern="1200" dirty="0"/>
            <a:t>Positive Deviant Approach </a:t>
          </a:r>
          <a:endParaRPr lang="en-IE" sz="2500" b="0" kern="1200" dirty="0"/>
        </a:p>
      </dsp:txBody>
      <dsp:txXfrm>
        <a:off x="29271" y="2801383"/>
        <a:ext cx="7561458" cy="541083"/>
      </dsp:txXfrm>
    </dsp:sp>
    <dsp:sp modelId="{B50DE772-96E7-40EC-AED0-61ADD3CB1AB5}">
      <dsp:nvSpPr>
        <dsp:cNvPr id="0" name=""/>
        <dsp:cNvSpPr/>
      </dsp:nvSpPr>
      <dsp:spPr>
        <a:xfrm>
          <a:off x="0" y="3443737"/>
          <a:ext cx="7620000" cy="599625"/>
        </a:xfrm>
        <a:prstGeom prst="roundRect">
          <a:avLst/>
        </a:prstGeom>
        <a:solidFill>
          <a:schemeClr val="accent2">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kern="1200" dirty="0"/>
            <a:t>PEER</a:t>
          </a:r>
        </a:p>
      </dsp:txBody>
      <dsp:txXfrm>
        <a:off x="29271" y="3473008"/>
        <a:ext cx="7561458" cy="541083"/>
      </dsp:txXfrm>
    </dsp:sp>
    <dsp:sp modelId="{68E7B259-8A00-41B3-9342-F04F7874DFDC}">
      <dsp:nvSpPr>
        <dsp:cNvPr id="0" name=""/>
        <dsp:cNvSpPr/>
      </dsp:nvSpPr>
      <dsp:spPr>
        <a:xfrm>
          <a:off x="0" y="4115362"/>
          <a:ext cx="7620000" cy="599625"/>
        </a:xfrm>
        <a:prstGeom prst="roundRect">
          <a:avLst/>
        </a:prstGeom>
        <a:solidFill>
          <a:schemeClr val="accent3">
            <a:hueOff val="0"/>
            <a:satOff val="0"/>
            <a:lumOff val="0"/>
            <a:alphaOff val="0"/>
          </a:schemeClr>
        </a:solidFill>
        <a:ln>
          <a:noFill/>
        </a:ln>
        <a:effectLst>
          <a:outerShdw blurRad="50800" dist="25400" algn="bl"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IE" sz="2500" b="1" kern="1200" dirty="0"/>
            <a:t>Participatory Action Research</a:t>
          </a:r>
        </a:p>
      </dsp:txBody>
      <dsp:txXfrm>
        <a:off x="29271" y="4144633"/>
        <a:ext cx="7561458" cy="5410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5FD54-E67B-4B52-8D9E-CB8C279D50C1}" type="datetimeFigureOut">
              <a:rPr lang="en-US" smtClean="0"/>
              <a:pPr/>
              <a:t>10/7/2023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4F1ABD-FB13-42C0-B37D-27659EEF26FD}" type="slidenum">
              <a:rPr lang="en-US" smtClean="0"/>
              <a:pPr/>
              <a:t>‹#›</a:t>
            </a:fld>
            <a:endParaRPr lang="en-US" dirty="0"/>
          </a:p>
        </p:txBody>
      </p:sp>
    </p:spTree>
    <p:extLst>
      <p:ext uri="{BB962C8B-B14F-4D97-AF65-F5344CB8AC3E}">
        <p14:creationId xmlns:p14="http://schemas.microsoft.com/office/powerpoint/2010/main" val="2522869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F3293D6-1E02-4D6C-8563-D577AC4463DC}"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E4A3A15-A35E-4173-8A65-8105AA0AD4E7}"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138D75B-AFC0-4D5F-B296-5AC51C4660E5}"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7F1DDB8-73A3-44B8-9AFF-2B47E131CB6C}"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D31BF8C-96CE-4E9E-9E85-8C0307C60D90}"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7BE3C5-32CC-4EAD-BA5C-1AEB1FEE6072}"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pPr>
              <a:defRPr/>
            </a:pPr>
            <a:fld id="{0F3293D6-1E02-4D6C-8563-D577AC4463DC}"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E4A3A15-A35E-4173-8A65-8105AA0AD4E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2978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pPr>
              <a:defRPr/>
            </a:pPr>
            <a:fld id="{A6BE7B0D-4C96-4958-9D09-3465B0CAE1D3}"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6A56BE8-EDFA-4711-BB5B-7BCE3D1DC26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98288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E17EE63-5741-426A-AA54-7D61AC74936A}"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B07942-CC32-445A-A19D-CC387C18B2B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65859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pPr>
              <a:defRPr/>
            </a:pPr>
            <a:fld id="{2516EB04-195E-47A9-BA02-F3B48454E027}"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376D12E-6E96-4144-9D9D-EEB369E68404}"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946485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pPr>
              <a:defRPr/>
            </a:pPr>
            <a:fld id="{DADB7242-3D45-4141-9ABC-11F273F4AD2F}"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FBA8E8C6-94B8-4638-B1AA-DC3049C4244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49556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pPr>
              <a:defRPr/>
            </a:pPr>
            <a:fld id="{9AFD1056-54BA-4760-A102-6F3305807B4E}"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22AB398-597C-4490-8E57-C03E8C2E166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94020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468D6ED-409F-474D-96CC-152C44595126}"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03E5B9B0-C594-4318-B8C0-F16247BE885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35397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AE7E899-E1B2-4159-BDF9-98F2984495AD}"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236E653-0CFE-43AA-AEF9-100FAA2BBC4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2722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BE7B0D-4C96-4958-9D09-3465B0CAE1D3}"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6A56BE8-EDFA-4711-BB5B-7BCE3D1DC268}"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718B7A6-D1C3-44F0-B395-9EB2B640AE08}"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5613BB1E-8477-4693-A019-12296984E6E3}"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60398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pPr>
              <a:defRPr/>
            </a:pPr>
            <a:fld id="{F138D75B-AFC0-4D5F-B296-5AC51C4660E5}"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7F1DDB8-73A3-44B8-9AFF-2B47E131CB6C}"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758737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pPr>
              <a:defRPr/>
            </a:pPr>
            <a:fld id="{3D31BF8C-96CE-4E9E-9E85-8C0307C60D90}"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7BE3C5-32CC-4EAD-BA5C-1AEB1FEE607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2576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E17EE63-5741-426A-AA54-7D61AC74936A}"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B07942-CC32-445A-A19D-CC387C18B2BB}"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2516EB04-195E-47A9-BA02-F3B48454E027}"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376D12E-6E96-4144-9D9D-EEB369E68404}"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DADB7242-3D45-4141-9ABC-11F273F4AD2F}"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FBA8E8C6-94B8-4638-B1AA-DC3049C4244C}"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AFD1056-54BA-4760-A102-6F3305807B4E}"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B22AB398-597C-4490-8E57-C03E8C2E1668}"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468D6ED-409F-474D-96CC-152C44595126}"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03E5B9B0-C594-4318-B8C0-F16247BE8856}"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AE7E899-E1B2-4159-BDF9-98F2984495AD}"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236E653-0CFE-43AA-AEF9-100FAA2BBC48}" type="slidenum">
              <a:rPr lang="en-US" smtClean="0">
                <a:solidFill>
                  <a:prstClr val="black">
                    <a:tint val="75000"/>
                  </a:prstClr>
                </a:solidFill>
              </a:rPr>
              <a:pPr>
                <a:defRPr/>
              </a:pPr>
              <a:t>‹#›</a:t>
            </a:fld>
            <a:endParaRPr lang="en-US" dirty="0">
              <a:solidFill>
                <a:prstClr val="black">
                  <a:tint val="75000"/>
                </a:prstClr>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E718B7A6-D1C3-44F0-B395-9EB2B640AE08}" type="datetimeFigureOut">
              <a:rPr lang="en-US" smtClean="0">
                <a:solidFill>
                  <a:prstClr val="black">
                    <a:tint val="75000"/>
                  </a:prstClr>
                </a:solidFill>
              </a:rPr>
              <a:pPr>
                <a:defRPr/>
              </a:pPr>
              <a:t>10/7/2023</a:t>
            </a:fld>
            <a:endParaRPr lang="en-US" dirty="0">
              <a:solidFill>
                <a:prstClr val="black">
                  <a:tint val="75000"/>
                </a:prstClr>
              </a:solidFill>
            </a:endParaRPr>
          </a:p>
        </p:txBody>
      </p:sp>
      <p:sp>
        <p:nvSpPr>
          <p:cNvPr id="9" name="Slide Number Placeholder 8"/>
          <p:cNvSpPr>
            <a:spLocks noGrp="1"/>
          </p:cNvSpPr>
          <p:nvPr>
            <p:ph type="sldNum" sz="quarter" idx="11"/>
          </p:nvPr>
        </p:nvSpPr>
        <p:spPr/>
        <p:txBody>
          <a:bodyPr/>
          <a:lstStyle/>
          <a:p>
            <a:pPr>
              <a:defRPr/>
            </a:pPr>
            <a:fld id="{5613BB1E-8477-4693-A019-12296984E6E3}"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Footer Placeholder 9"/>
          <p:cNvSpPr>
            <a:spLocks noGrp="1"/>
          </p:cNvSpPr>
          <p:nvPr>
            <p:ph type="ftr" sz="quarter" idx="12"/>
          </p:nvPr>
        </p:nvSpPr>
        <p:spPr/>
        <p:txBody>
          <a:bodyPr/>
          <a:lstStyle/>
          <a:p>
            <a:pPr>
              <a:defRPr/>
            </a:pPr>
            <a:endParaRPr lang="en-US" dirty="0">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fontAlgn="base">
              <a:spcBef>
                <a:spcPct val="0"/>
              </a:spcBef>
              <a:spcAft>
                <a:spcPct val="0"/>
              </a:spcAft>
              <a:defRPr/>
            </a:pPr>
            <a:fld id="{1CEB09AE-F8D9-40F9-92AB-ADDBD00E8DD3}" type="slidenum">
              <a:rPr lang="en-US" smtClean="0">
                <a:solidFill>
                  <a:prstClr val="black">
                    <a:tint val="75000"/>
                  </a:prstClr>
                </a:solidFill>
                <a:latin typeface="Arial" pitchFamily="34" charset="0"/>
              </a:rPr>
              <a:pPr fontAlgn="base">
                <a:spcBef>
                  <a:spcPct val="0"/>
                </a:spcBef>
                <a:spcAft>
                  <a:spcPct val="0"/>
                </a:spcAft>
                <a:defRPr/>
              </a:pPr>
              <a:t>‹#›</a:t>
            </a:fld>
            <a:endParaRPr lang="en-US" dirty="0">
              <a:solidFill>
                <a:prstClr val="black">
                  <a:tint val="75000"/>
                </a:prstClr>
              </a:solidFill>
              <a:latin typeface="Arial" pitchFamily="34" charset="0"/>
            </a:endParaRP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fontAlgn="base">
              <a:spcBef>
                <a:spcPct val="0"/>
              </a:spcBef>
              <a:spcAft>
                <a:spcPct val="0"/>
              </a:spcAft>
              <a:defRPr/>
            </a:pPr>
            <a:endParaRPr lang="en-US" dirty="0">
              <a:solidFill>
                <a:prstClr val="black">
                  <a:tint val="75000"/>
                </a:prstClr>
              </a:solidFill>
              <a:latin typeface="Arial" pitchFamily="34" charset="0"/>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fontAlgn="base">
              <a:spcBef>
                <a:spcPct val="0"/>
              </a:spcBef>
              <a:spcAft>
                <a:spcPct val="0"/>
              </a:spcAft>
              <a:defRPr/>
            </a:pPr>
            <a:fld id="{2ADBDBC6-4800-4083-BC8F-B6EEB302AB9E}" type="datetimeFigureOut">
              <a:rPr lang="en-US" smtClean="0">
                <a:solidFill>
                  <a:prstClr val="black">
                    <a:tint val="75000"/>
                  </a:prstClr>
                </a:solidFill>
                <a:latin typeface="Arial" pitchFamily="34" charset="0"/>
              </a:rPr>
              <a:pPr fontAlgn="base">
                <a:spcBef>
                  <a:spcPct val="0"/>
                </a:spcBef>
                <a:spcAft>
                  <a:spcPct val="0"/>
                </a:spcAft>
                <a:defRPr/>
              </a:pPr>
              <a:t>10/7/2023</a:t>
            </a:fld>
            <a:endParaRPr lang="en-US" dirty="0">
              <a:solidFill>
                <a:prstClr val="black">
                  <a:tint val="75000"/>
                </a:prstClr>
              </a:solidFill>
              <a:latin typeface="Arial" pitchFamily="34" charset="0"/>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2ADBDBC6-4800-4083-BC8F-B6EEB302AB9E}" type="datetimeFigureOut">
              <a:rPr lang="en-US" smtClean="0">
                <a:solidFill>
                  <a:prstClr val="black">
                    <a:tint val="75000"/>
                  </a:prstClr>
                </a:solidFill>
                <a:latin typeface="Arial" pitchFamily="34" charset="0"/>
              </a:rPr>
              <a:pPr fontAlgn="base">
                <a:spcBef>
                  <a:spcPct val="0"/>
                </a:spcBef>
                <a:spcAft>
                  <a:spcPct val="0"/>
                </a:spcAft>
                <a:defRPr/>
              </a:pPr>
              <a:t>10/7/2023</a:t>
            </a:fld>
            <a:endParaRPr lang="en-US" dirty="0">
              <a:solidFill>
                <a:prstClr val="black">
                  <a:tint val="75000"/>
                </a:prstClr>
              </a:solidFill>
              <a:latin typeface="Arial" pitchFamily="34"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dirty="0">
              <a:solidFill>
                <a:prstClr val="black">
                  <a:tint val="75000"/>
                </a:prstClr>
              </a:solidFill>
              <a:latin typeface="Arial"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1CEB09AE-F8D9-40F9-92AB-ADDBD00E8DD3}" type="slidenum">
              <a:rPr lang="en-US" smtClean="0">
                <a:solidFill>
                  <a:prstClr val="black">
                    <a:tint val="75000"/>
                  </a:prstClr>
                </a:solidFill>
                <a:latin typeface="Arial" pitchFamily="34" charset="0"/>
              </a:rPr>
              <a:pPr fontAlgn="base">
                <a:spcBef>
                  <a:spcPct val="0"/>
                </a:spcBef>
                <a:spcAft>
                  <a:spcPct val="0"/>
                </a:spcAft>
                <a:defRPr/>
              </a:pPr>
              <a:t>‹#›</a:t>
            </a:fld>
            <a:endParaRPr lang="en-US" dirty="0">
              <a:solidFill>
                <a:prstClr val="black">
                  <a:tint val="75000"/>
                </a:prstClr>
              </a:solidFill>
              <a:latin typeface="Arial" pitchFamily="34" charset="0"/>
            </a:endParaRPr>
          </a:p>
        </p:txBody>
      </p:sp>
    </p:spTree>
    <p:extLst>
      <p:ext uri="{BB962C8B-B14F-4D97-AF65-F5344CB8AC3E}">
        <p14:creationId xmlns:p14="http://schemas.microsoft.com/office/powerpoint/2010/main" val="402298561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ags" Target="../tags/tag1.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439" y="1261565"/>
            <a:ext cx="7860701" cy="1124712"/>
          </a:xfrm>
        </p:spPr>
        <p:txBody>
          <a:bodyPr>
            <a:normAutofit/>
          </a:bodyPr>
          <a:lstStyle/>
          <a:p>
            <a:pPr algn="ctr"/>
            <a:r>
              <a:rPr lang="en-US" sz="3375" kern="1400" dirty="0">
                <a:latin typeface="Arial Black" panose="020B0A04020102020204" pitchFamily="34" charset="0"/>
                <a:ea typeface="SimHei"/>
                <a:cs typeface="Times New Roman" panose="02020603050405020304" pitchFamily="18" charset="0"/>
              </a:rPr>
              <a:t>Qualitative </a:t>
            </a:r>
            <a:br>
              <a:rPr lang="en-US" sz="3375" kern="1400" dirty="0">
                <a:latin typeface="Arial Black" panose="020B0A04020102020204" pitchFamily="34" charset="0"/>
                <a:ea typeface="SimHei"/>
                <a:cs typeface="Times New Roman" panose="02020603050405020304" pitchFamily="18" charset="0"/>
              </a:rPr>
            </a:br>
            <a:r>
              <a:rPr lang="en-US" sz="3375" kern="1400" dirty="0">
                <a:latin typeface="Arial Black" panose="020B0A04020102020204" pitchFamily="34" charset="0"/>
                <a:ea typeface="SimHei"/>
                <a:cs typeface="Times New Roman" panose="02020603050405020304" pitchFamily="18" charset="0"/>
              </a:rPr>
              <a:t>Research Approaches</a:t>
            </a:r>
            <a:endParaRPr lang="en-IE" sz="3375" kern="1400" dirty="0">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a:xfrm>
            <a:off x="2457008" y="2647580"/>
            <a:ext cx="4186041" cy="1393011"/>
          </a:xfrm>
        </p:spPr>
        <p:txBody>
          <a:bodyPr>
            <a:normAutofit fontScale="92500" lnSpcReduction="10000"/>
          </a:bodyPr>
          <a:lstStyle/>
          <a:p>
            <a:pPr marL="0" indent="0" algn="ctr">
              <a:buNone/>
            </a:pPr>
            <a:r>
              <a:rPr lang="en-GB" sz="2400" dirty="0"/>
              <a:t>Training course in research methodology, research protocol development and scientific writing</a:t>
            </a:r>
          </a:p>
          <a:p>
            <a:pPr marL="0" indent="0" algn="ctr">
              <a:buNone/>
            </a:pPr>
            <a:r>
              <a:rPr lang="en-GB" sz="2400" dirty="0"/>
              <a:t>Geneva 2023</a:t>
            </a:r>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7767" y="2444356"/>
            <a:ext cx="1843088" cy="187166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1565456" y="4577321"/>
            <a:ext cx="6243113" cy="1692771"/>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black"/>
                </a:solidFill>
                <a:effectLst/>
                <a:uLnTx/>
                <a:uFillTx/>
                <a:latin typeface="Tw Cen MT"/>
                <a:ea typeface="+mn-ea"/>
                <a:cs typeface="+mn-cs"/>
              </a:rPr>
              <a:t>Dr Khalifa Elmusharaf </a:t>
            </a:r>
            <a:br>
              <a:rPr kumimoji="0" lang="en-IE" sz="1800" b="1" i="0" u="none" strike="noStrike" kern="1200" cap="none" spc="0" normalizeH="0" baseline="0" noProof="0" dirty="0">
                <a:ln>
                  <a:noFill/>
                </a:ln>
                <a:solidFill>
                  <a:prstClr val="black"/>
                </a:solidFill>
                <a:effectLst/>
                <a:uLnTx/>
                <a:uFillTx/>
                <a:latin typeface="Tw Cen MT"/>
                <a:ea typeface="+mn-ea"/>
                <a:cs typeface="+mn-cs"/>
              </a:rPr>
            </a:br>
            <a:r>
              <a:rPr kumimoji="0" lang="en-IE" sz="1400" b="0" i="0" u="none" strike="noStrike" kern="1200" cap="none" spc="0" normalizeH="0" baseline="0" noProof="0" dirty="0">
                <a:ln>
                  <a:noFill/>
                </a:ln>
                <a:solidFill>
                  <a:prstClr val="black"/>
                </a:solidFill>
                <a:effectLst/>
                <a:uLnTx/>
                <a:uFillTx/>
                <a:latin typeface="Tw Cen MT"/>
                <a:ea typeface="+mn-ea"/>
                <a:cs typeface="+mn-cs"/>
              </a:rPr>
              <a:t>MBBS, PgCert, </a:t>
            </a:r>
            <a:r>
              <a:rPr kumimoji="0" lang="en-IE" sz="1400" b="0" i="0" u="none" strike="noStrike" kern="1200" cap="none" spc="0" normalizeH="0" baseline="0" noProof="0" dirty="0" err="1">
                <a:ln>
                  <a:noFill/>
                </a:ln>
                <a:solidFill>
                  <a:prstClr val="black"/>
                </a:solidFill>
                <a:effectLst/>
                <a:uLnTx/>
                <a:uFillTx/>
                <a:latin typeface="Tw Cen MT"/>
                <a:ea typeface="+mn-ea"/>
                <a:cs typeface="+mn-cs"/>
              </a:rPr>
              <a:t>PgDip</a:t>
            </a:r>
            <a:r>
              <a:rPr kumimoji="0" lang="en-IE" sz="1400" b="0" i="0" u="none" strike="noStrike" kern="1200" cap="none" spc="0" normalizeH="0" baseline="0" noProof="0" dirty="0">
                <a:ln>
                  <a:noFill/>
                </a:ln>
                <a:solidFill>
                  <a:prstClr val="black"/>
                </a:solidFill>
                <a:effectLst/>
                <a:uLnTx/>
                <a:uFillTx/>
                <a:latin typeface="Tw Cen MT"/>
                <a:ea typeface="+mn-ea"/>
                <a:cs typeface="+mn-cs"/>
              </a:rPr>
              <a:t>, FRSPH, FFPH, MRSTMH, IPMA®C, PhD</a:t>
            </a:r>
            <a:br>
              <a:rPr kumimoji="0" lang="en-IE" sz="1400" b="0" i="0" u="none" strike="noStrike" kern="1200" cap="none" spc="0" normalizeH="0" baseline="0" noProof="0" dirty="0">
                <a:ln>
                  <a:noFill/>
                </a:ln>
                <a:solidFill>
                  <a:prstClr val="black"/>
                </a:solidFill>
                <a:effectLst/>
                <a:uLnTx/>
                <a:uFillTx/>
                <a:latin typeface="Tw Cen MT"/>
                <a:ea typeface="+mn-ea"/>
                <a:cs typeface="+mn-cs"/>
              </a:rPr>
            </a:br>
            <a:r>
              <a:rPr kumimoji="0" lang="en-GB" sz="1800" b="0" i="0" u="none" strike="noStrike" kern="1200" cap="none" spc="0" normalizeH="0" baseline="0" noProof="0" dirty="0">
                <a:ln>
                  <a:noFill/>
                </a:ln>
                <a:solidFill>
                  <a:prstClr val="black"/>
                </a:solidFill>
                <a:effectLst/>
                <a:uLnTx/>
                <a:uFillTx/>
                <a:latin typeface="Tw Cen MT"/>
                <a:ea typeface="+mn-ea"/>
                <a:cs typeface="+mn-cs"/>
              </a:rPr>
              <a:t>Associate Professor in Public Health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Tw Cen MT"/>
                <a:ea typeface="+mn-ea"/>
                <a:cs typeface="+mn-cs"/>
              </a:rPr>
              <a:t>Director of Public Health Programme</a:t>
            </a:r>
          </a:p>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IE" sz="1800" b="0" i="0" u="none" strike="noStrike" kern="1200" cap="none" spc="0" normalizeH="0" baseline="0" noProof="0" dirty="0">
                <a:ln>
                  <a:noFill/>
                </a:ln>
                <a:solidFill>
                  <a:prstClr val="black"/>
                </a:solidFill>
                <a:effectLst/>
                <a:uLnTx/>
                <a:uFillTx/>
                <a:latin typeface="Tw Cen MT"/>
                <a:ea typeface="+mn-ea"/>
                <a:cs typeface="+mn-cs"/>
              </a:rPr>
            </a:br>
            <a:r>
              <a:rPr kumimoji="0" lang="en-GB" sz="1800" b="0" i="0" u="none" strike="noStrike" kern="1200" cap="none" spc="0" normalizeH="0" baseline="0" noProof="0" dirty="0">
                <a:ln>
                  <a:noFill/>
                </a:ln>
                <a:solidFill>
                  <a:srgbClr val="1CADE4">
                    <a:lumMod val="50000"/>
                  </a:srgbClr>
                </a:solidFill>
                <a:effectLst/>
                <a:uLnTx/>
                <a:uFillTx/>
                <a:latin typeface="Tw Cen MT"/>
                <a:ea typeface="+mn-ea"/>
                <a:cs typeface="+mn-cs"/>
                <a:hlinkClick r:id="rId4"/>
              </a:rPr>
              <a:t>University of Birmingham Dubai, United Arab Emirates</a:t>
            </a:r>
            <a:endParaRPr kumimoji="0" lang="en-GB" sz="1800" b="0" i="0" u="none" strike="noStrike" kern="1200" cap="none" spc="0" normalizeH="0" baseline="0" noProof="0" dirty="0">
              <a:ln>
                <a:noFill/>
              </a:ln>
              <a:solidFill>
                <a:srgbClr val="1CADE4">
                  <a:lumMod val="50000"/>
                </a:srgbClr>
              </a:solidFill>
              <a:effectLst/>
              <a:uLnTx/>
              <a:uFillTx/>
              <a:latin typeface="Tw Cen MT"/>
              <a:ea typeface="+mn-ea"/>
              <a:cs typeface="+mn-cs"/>
            </a:endParaRPr>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209801" y="2133600"/>
            <a:ext cx="4571999" cy="3048000"/>
            <a:chOff x="0" y="103187"/>
            <a:chExt cx="2333625" cy="1400175"/>
          </a:xfrm>
          <a:scene3d>
            <a:camera prst="orthographicFront"/>
            <a:lightRig rig="threePt" dir="t">
              <a:rot lat="0" lon="0" rev="7500000"/>
            </a:lightRig>
          </a:scene3d>
        </p:grpSpPr>
        <p:sp>
          <p:nvSpPr>
            <p:cNvPr id="4" name="Rectangle 3"/>
            <p:cNvSpPr/>
            <p:nvPr/>
          </p:nvSpPr>
          <p:spPr>
            <a:xfrm>
              <a:off x="0"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fr-FR"/>
            </a:p>
          </p:txBody>
        </p:sp>
        <p:sp>
          <p:nvSpPr>
            <p:cNvPr id="5" name="Rectangle 4"/>
            <p:cNvSpPr/>
            <p:nvPr/>
          </p:nvSpPr>
          <p:spPr>
            <a:xfrm>
              <a:off x="0"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5400" b="1" kern="1200" dirty="0"/>
                <a:t>Ethnography</a:t>
              </a:r>
              <a:endParaRPr lang="en-IE" sz="5400" kern="1200"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t>Definition of Ethnography</a:t>
            </a:r>
            <a:endParaRPr lang="en-IE" sz="4400" dirty="0"/>
          </a:p>
        </p:txBody>
      </p:sp>
      <p:sp>
        <p:nvSpPr>
          <p:cNvPr id="3" name="Content Placeholder 2"/>
          <p:cNvSpPr>
            <a:spLocks noGrp="1"/>
          </p:cNvSpPr>
          <p:nvPr>
            <p:ph idx="1"/>
          </p:nvPr>
        </p:nvSpPr>
        <p:spPr/>
        <p:txBody>
          <a:bodyPr>
            <a:normAutofit/>
          </a:bodyPr>
          <a:lstStyle/>
          <a:p>
            <a:pPr>
              <a:lnSpc>
                <a:spcPct val="110000"/>
              </a:lnSpc>
              <a:buNone/>
            </a:pPr>
            <a:r>
              <a:rPr lang="en-GB" dirty="0"/>
              <a:t>   “Ethnography is the study of people in naturally occurring settings or “fields” by methods of data collection which capture their social meanings and ordinary activities, involving the researcher participating directly in the setting, if not also the activities, in order to collect data in a systematic manner but without meaning being imposed on them externally.”</a:t>
            </a:r>
          </a:p>
          <a:p>
            <a:pPr algn="r">
              <a:buNone/>
            </a:pPr>
            <a:r>
              <a:rPr lang="en-GB" i="1" dirty="0"/>
              <a:t>Brewer, 2000</a:t>
            </a:r>
            <a:endParaRPr lang="en-US" i="1" dirty="0"/>
          </a:p>
          <a:p>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dirty="0"/>
              <a:t>Other Definitions </a:t>
            </a:r>
            <a:endParaRPr lang="en-IE" sz="4400" dirty="0"/>
          </a:p>
        </p:txBody>
      </p:sp>
      <p:sp>
        <p:nvSpPr>
          <p:cNvPr id="3" name="Content Placeholder 2"/>
          <p:cNvSpPr>
            <a:spLocks noGrp="1"/>
          </p:cNvSpPr>
          <p:nvPr>
            <p:ph idx="1"/>
          </p:nvPr>
        </p:nvSpPr>
        <p:spPr>
          <a:xfrm>
            <a:off x="457200" y="1600200"/>
            <a:ext cx="7848600" cy="4873752"/>
          </a:xfrm>
        </p:spPr>
        <p:txBody>
          <a:bodyPr>
            <a:normAutofit/>
          </a:bodyPr>
          <a:lstStyle/>
          <a:p>
            <a:pPr>
              <a:lnSpc>
                <a:spcPct val="90000"/>
              </a:lnSpc>
              <a:buNone/>
            </a:pPr>
            <a:r>
              <a:rPr lang="en-GB" dirty="0"/>
              <a:t>“	In its most characteristic form, it involves the ethnographer participating, overtly or covertly, in people’s lives for an extended period of time, watching what happens, listening to what is said, asking questions. In fact, collecting whatever data are available to throw light on the issues that are the focus of the research.”</a:t>
            </a:r>
          </a:p>
          <a:p>
            <a:pPr algn="r">
              <a:lnSpc>
                <a:spcPct val="90000"/>
              </a:lnSpc>
              <a:buNone/>
            </a:pPr>
            <a:r>
              <a:rPr lang="en-GB" sz="2000" i="1" dirty="0"/>
              <a:t>Hammersley and Atkinson, 1995</a:t>
            </a:r>
          </a:p>
          <a:p>
            <a:pPr algn="r">
              <a:lnSpc>
                <a:spcPct val="90000"/>
              </a:lnSpc>
              <a:buNone/>
            </a:pPr>
            <a:endParaRPr lang="en-GB" i="1" dirty="0"/>
          </a:p>
          <a:p>
            <a:pPr>
              <a:lnSpc>
                <a:spcPct val="90000"/>
              </a:lnSpc>
              <a:buNone/>
            </a:pPr>
            <a:r>
              <a:rPr lang="en-GB" dirty="0"/>
              <a:t>“	A descriptive account of social life and culture in a particular social system based on detailed observations of what people actually do”. </a:t>
            </a:r>
          </a:p>
          <a:p>
            <a:pPr algn="r">
              <a:lnSpc>
                <a:spcPct val="90000"/>
              </a:lnSpc>
              <a:buNone/>
            </a:pPr>
            <a:r>
              <a:rPr lang="en-GB" sz="2000" i="1" dirty="0"/>
              <a:t>Johnson 2000</a:t>
            </a:r>
            <a:endParaRPr lang="en-US" sz="2000" i="1" dirty="0"/>
          </a:p>
          <a:p>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z="4400" i="0" u="none" strike="noStrike" kern="1200" cap="none" spc="-100" normalizeH="0" baseline="0" noProof="0" dirty="0">
                <a:ln>
                  <a:noFill/>
                </a:ln>
                <a:solidFill>
                  <a:srgbClr val="675E47"/>
                </a:solidFill>
                <a:effectLst/>
                <a:uLnTx/>
                <a:uFillTx/>
                <a:latin typeface="Cambria"/>
                <a:ea typeface="+mj-ea"/>
                <a:cs typeface="+mj-cs"/>
              </a:rPr>
              <a:t>Other Definitions </a:t>
            </a:r>
            <a:r>
              <a:rPr lang="en-GB" sz="1600" dirty="0">
                <a:solidFill>
                  <a:srgbClr val="675E47"/>
                </a:solidFill>
                <a:latin typeface="Cambria"/>
              </a:rPr>
              <a:t>cont’d</a:t>
            </a:r>
            <a:endParaRPr lang="en-IE" sz="1600" dirty="0"/>
          </a:p>
        </p:txBody>
      </p:sp>
      <p:sp>
        <p:nvSpPr>
          <p:cNvPr id="3" name="Content Placeholder 2"/>
          <p:cNvSpPr>
            <a:spLocks noGrp="1"/>
          </p:cNvSpPr>
          <p:nvPr>
            <p:ph idx="1"/>
          </p:nvPr>
        </p:nvSpPr>
        <p:spPr/>
        <p:txBody>
          <a:bodyPr/>
          <a:lstStyle/>
          <a:p>
            <a:r>
              <a:rPr lang="en-GB" dirty="0"/>
              <a:t>Ethnography is </a:t>
            </a:r>
            <a:r>
              <a:rPr lang="en-IE" dirty="0"/>
              <a:t>a well-known form of qualitative research that focuses on the question: “What is the culture of a group of people?” </a:t>
            </a:r>
          </a:p>
          <a:p>
            <a:pPr marL="0" indent="0">
              <a:buNone/>
            </a:pPr>
            <a:r>
              <a:rPr lang="en-IE" dirty="0"/>
              <a:t> </a:t>
            </a:r>
          </a:p>
          <a:p>
            <a:r>
              <a:rPr lang="en-GB" dirty="0"/>
              <a:t>The term Ethnography means “portrait of a people” and it is a methodology for descriptive studies of cultures and peoples.</a:t>
            </a:r>
            <a:endParaRPr lang="en-IE" dirty="0"/>
          </a:p>
          <a:p>
            <a:endParaRPr lang="en-IE" dirty="0"/>
          </a:p>
        </p:txBody>
      </p:sp>
    </p:spTree>
    <p:extLst>
      <p:ext uri="{BB962C8B-B14F-4D97-AF65-F5344CB8AC3E}">
        <p14:creationId xmlns:p14="http://schemas.microsoft.com/office/powerpoint/2010/main" val="3516963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3400" dirty="0"/>
              <a:t>Importance of Ethnography in Health </a:t>
            </a:r>
          </a:p>
        </p:txBody>
      </p:sp>
      <p:sp>
        <p:nvSpPr>
          <p:cNvPr id="3" name="Content Placeholder 2"/>
          <p:cNvSpPr>
            <a:spLocks noGrp="1"/>
          </p:cNvSpPr>
          <p:nvPr>
            <p:ph idx="1"/>
          </p:nvPr>
        </p:nvSpPr>
        <p:spPr/>
        <p:txBody>
          <a:bodyPr>
            <a:normAutofit/>
          </a:bodyPr>
          <a:lstStyle/>
          <a:p>
            <a:r>
              <a:rPr lang="en-GB" dirty="0"/>
              <a:t>In health care settings, researchers may choose an ethnographic approach because the cultural parameter is suspected of affecting the population’s response to care or treatment. </a:t>
            </a:r>
          </a:p>
          <a:p>
            <a:endParaRPr lang="en-GB" dirty="0"/>
          </a:p>
          <a:p>
            <a:r>
              <a:rPr lang="en-GB" dirty="0"/>
              <a:t>For example, cultural rules about contact between males and females may contribute to reluctance of women from an Asian subgroup to take up cervical screening. </a:t>
            </a:r>
            <a:endParaRPr lang="en-IE" dirty="0"/>
          </a:p>
        </p:txBody>
      </p:sp>
    </p:spTree>
    <p:extLst>
      <p:ext uri="{BB962C8B-B14F-4D97-AF65-F5344CB8AC3E}">
        <p14:creationId xmlns:p14="http://schemas.microsoft.com/office/powerpoint/2010/main" val="3491418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Autofit/>
          </a:bodyPr>
          <a:lstStyle/>
          <a:p>
            <a:r>
              <a:rPr lang="en-IE" sz="3400" dirty="0"/>
              <a:t>Importance of Ethnography in Health </a:t>
            </a:r>
            <a:r>
              <a:rPr lang="en-IE" sz="1600" dirty="0"/>
              <a:t>cont’d</a:t>
            </a:r>
          </a:p>
        </p:txBody>
      </p:sp>
      <p:sp>
        <p:nvSpPr>
          <p:cNvPr id="3" name="Content Placeholder 2"/>
          <p:cNvSpPr>
            <a:spLocks noGrp="1"/>
          </p:cNvSpPr>
          <p:nvPr>
            <p:ph idx="1"/>
          </p:nvPr>
        </p:nvSpPr>
        <p:spPr>
          <a:xfrm>
            <a:off x="457200" y="1600200"/>
            <a:ext cx="7924800" cy="4876800"/>
          </a:xfrm>
        </p:spPr>
        <p:txBody>
          <a:bodyPr>
            <a:normAutofit/>
          </a:bodyPr>
          <a:lstStyle/>
          <a:p>
            <a:r>
              <a:rPr lang="en-GB" dirty="0"/>
              <a:t>Ethnography helps health care professionals to develop cultural awareness and sensitivity and enhances the provision and quality of care for people from all cultures.</a:t>
            </a:r>
            <a:endParaRPr lang="en-IE" dirty="0"/>
          </a:p>
          <a:p>
            <a:endParaRPr lang="en-IE" dirty="0"/>
          </a:p>
          <a:p>
            <a:r>
              <a:rPr lang="en-IE" dirty="0"/>
              <a:t>Helps health professionals to contextualise the behaviour, beliefs and feeling of their clients or colleagues.</a:t>
            </a:r>
          </a:p>
          <a:p>
            <a:endParaRPr lang="en-IE" dirty="0"/>
          </a:p>
          <a:p>
            <a:r>
              <a:rPr lang="en-IE" dirty="0"/>
              <a:t>Health professionals become culturally sensitive and can identify the cultural influences on the individual and groups.</a:t>
            </a:r>
          </a:p>
          <a:p>
            <a:endParaRPr lang="en-IE" dirty="0"/>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Appropriate Methods</a:t>
            </a:r>
          </a:p>
        </p:txBody>
      </p:sp>
      <p:sp>
        <p:nvSpPr>
          <p:cNvPr id="3" name="Content Placeholder 2"/>
          <p:cNvSpPr>
            <a:spLocks noGrp="1"/>
          </p:cNvSpPr>
          <p:nvPr>
            <p:ph idx="1"/>
          </p:nvPr>
        </p:nvSpPr>
        <p:spPr/>
        <p:txBody>
          <a:bodyPr>
            <a:normAutofit/>
          </a:bodyPr>
          <a:lstStyle/>
          <a:p>
            <a:r>
              <a:rPr lang="en-GB" dirty="0"/>
              <a:t>Ethnographic studies entail spending extensive and long periods of time in the field by the researcher. </a:t>
            </a:r>
          </a:p>
          <a:p>
            <a:endParaRPr lang="en-GB" dirty="0"/>
          </a:p>
          <a:p>
            <a:r>
              <a:rPr lang="en-GB" dirty="0"/>
              <a:t>Data collection techniques include both formal and informal interviewing, often interviewing individuals on several occasions, and participant observation. </a:t>
            </a:r>
            <a:endParaRPr lang="en-IE" dirty="0"/>
          </a:p>
          <a:p>
            <a:pPr marL="0" indent="0">
              <a:buNone/>
            </a:pPr>
            <a:endParaRPr lang="en-IE" dirty="0"/>
          </a:p>
        </p:txBody>
      </p:sp>
    </p:spTree>
    <p:extLst>
      <p:ext uri="{BB962C8B-B14F-4D97-AF65-F5344CB8AC3E}">
        <p14:creationId xmlns:p14="http://schemas.microsoft.com/office/powerpoint/2010/main" val="1202257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Ethnography Example</a:t>
            </a:r>
          </a:p>
        </p:txBody>
      </p:sp>
      <p:sp>
        <p:nvSpPr>
          <p:cNvPr id="3" name="Content Placeholder 2"/>
          <p:cNvSpPr>
            <a:spLocks noGrp="1"/>
          </p:cNvSpPr>
          <p:nvPr>
            <p:ph idx="1"/>
          </p:nvPr>
        </p:nvSpPr>
        <p:spPr/>
        <p:txBody>
          <a:bodyPr>
            <a:normAutofit/>
          </a:bodyPr>
          <a:lstStyle/>
          <a:p>
            <a:r>
              <a:rPr lang="en-IE" dirty="0"/>
              <a:t>A qualitative ethnographic study was conducted to explore the process and outcomes of a program of occupation for seniors with dementia. </a:t>
            </a:r>
          </a:p>
          <a:p>
            <a:endParaRPr lang="en-IE" dirty="0"/>
          </a:p>
          <a:p>
            <a:r>
              <a:rPr lang="en-IE" dirty="0"/>
              <a:t>Data from observations, interviews with patients and staff, and field notes were analyzed to discover the opportunities and barriers to conducting an occupational program in a day hospital unit. </a:t>
            </a:r>
          </a:p>
          <a:p>
            <a:pPr marL="0" indent="0" algn="r">
              <a:buNone/>
            </a:pPr>
            <a:r>
              <a:rPr lang="en-IE" sz="1500" dirty="0"/>
              <a:t>(Borell, Gustavsson, Sandman &amp; Kielhofner, 1994)</a:t>
            </a:r>
          </a:p>
        </p:txBody>
      </p:sp>
    </p:spTree>
    <p:extLst>
      <p:ext uri="{BB962C8B-B14F-4D97-AF65-F5344CB8AC3E}">
        <p14:creationId xmlns:p14="http://schemas.microsoft.com/office/powerpoint/2010/main" val="1807829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543074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905000" y="1981200"/>
            <a:ext cx="4953000" cy="3505200"/>
            <a:chOff x="5133975" y="103187"/>
            <a:chExt cx="2333625" cy="1400175"/>
          </a:xfrm>
          <a:scene3d>
            <a:camera prst="orthographicFront"/>
            <a:lightRig rig="threePt" dir="t">
              <a:rot lat="0" lon="0" rev="7500000"/>
            </a:lightRig>
          </a:scene3d>
        </p:grpSpPr>
        <p:sp>
          <p:nvSpPr>
            <p:cNvPr id="5" name="Rectangle 4"/>
            <p:cNvSpPr/>
            <p:nvPr/>
          </p:nvSpPr>
          <p:spPr>
            <a:xfrm>
              <a:off x="5133975"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endParaRPr lang="fr-FR"/>
            </a:p>
          </p:txBody>
        </p:sp>
        <p:sp>
          <p:nvSpPr>
            <p:cNvPr id="6" name="Rectangle 5"/>
            <p:cNvSpPr/>
            <p:nvPr/>
          </p:nvSpPr>
          <p:spPr>
            <a:xfrm>
              <a:off x="5133975"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4000" b="1" kern="1200" dirty="0"/>
                <a:t>Phenomenology</a:t>
              </a:r>
            </a:p>
          </p:txBody>
        </p:sp>
      </p:grpSp>
    </p:spTree>
    <p:extLst>
      <p:ext uri="{BB962C8B-B14F-4D97-AF65-F5344CB8AC3E}">
        <p14:creationId xmlns:p14="http://schemas.microsoft.com/office/powerpoint/2010/main" val="293557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Objective of Presentation</a:t>
            </a:r>
          </a:p>
        </p:txBody>
      </p:sp>
      <p:sp>
        <p:nvSpPr>
          <p:cNvPr id="3" name="Content Placeholder 2"/>
          <p:cNvSpPr>
            <a:spLocks noGrp="1"/>
          </p:cNvSpPr>
          <p:nvPr>
            <p:ph idx="1"/>
          </p:nvPr>
        </p:nvSpPr>
        <p:spPr/>
        <p:txBody>
          <a:bodyPr>
            <a:normAutofit/>
          </a:bodyPr>
          <a:lstStyle/>
          <a:p>
            <a:pPr>
              <a:buNone/>
            </a:pPr>
            <a:r>
              <a:rPr lang="en-IE" dirty="0"/>
              <a:t>	By the end of this presentation, you should be able to: </a:t>
            </a:r>
          </a:p>
          <a:p>
            <a:r>
              <a:rPr lang="en-IE" sz="2400" dirty="0"/>
              <a:t>Describe the common qualitative research approaches.</a:t>
            </a:r>
          </a:p>
          <a:p>
            <a:r>
              <a:rPr lang="en-IE" sz="2400" dirty="0"/>
              <a:t>Demonstrate how and when to conduct different types of qualitative research.</a:t>
            </a:r>
          </a:p>
          <a:p>
            <a:r>
              <a:rPr lang="en-IE" sz="2400" dirty="0"/>
              <a:t>Understand that focus group discussion and interview are not qualitative research methods or designs. They are just tools for data collection. </a:t>
            </a:r>
          </a:p>
        </p:txBody>
      </p:sp>
    </p:spTree>
    <p:extLst>
      <p:ext uri="{BB962C8B-B14F-4D97-AF65-F5344CB8AC3E}">
        <p14:creationId xmlns:p14="http://schemas.microsoft.com/office/powerpoint/2010/main" val="2999661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pPr lvl="0"/>
            <a:r>
              <a:rPr lang="en-IE" dirty="0"/>
              <a:t>What is Phenomenology? </a:t>
            </a:r>
          </a:p>
        </p:txBody>
      </p:sp>
      <p:sp>
        <p:nvSpPr>
          <p:cNvPr id="3" name="Content Placeholder 2"/>
          <p:cNvSpPr>
            <a:spLocks noGrp="1"/>
          </p:cNvSpPr>
          <p:nvPr>
            <p:ph idx="1"/>
          </p:nvPr>
        </p:nvSpPr>
        <p:spPr/>
        <p:txBody>
          <a:bodyPr>
            <a:normAutofit/>
          </a:bodyPr>
          <a:lstStyle/>
          <a:p>
            <a:r>
              <a:rPr lang="en-IE" sz="3200" dirty="0"/>
              <a:t>Phenomenology is an approach to philosophy and method of inquiry aim to generate an exhaustive description of phenomenon of everyday experience to achieve an understanding more than description and is based on interpretation.</a:t>
            </a:r>
          </a:p>
          <a:p>
            <a:endParaRPr lang="en-IE" sz="3200" dirty="0"/>
          </a:p>
          <a:p>
            <a:endParaRPr lang="en-IE" sz="3200" dirty="0"/>
          </a:p>
          <a:p>
            <a:endParaRPr lang="en-IE" sz="3200" dirty="0"/>
          </a:p>
        </p:txBody>
      </p:sp>
    </p:spTree>
    <p:extLst>
      <p:ext uri="{BB962C8B-B14F-4D97-AF65-F5344CB8AC3E}">
        <p14:creationId xmlns:p14="http://schemas.microsoft.com/office/powerpoint/2010/main" val="2898004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E" dirty="0"/>
              <a:t>Phenomenology answers the question: “What is it like to have a certain experience?” </a:t>
            </a:r>
          </a:p>
          <a:p>
            <a:pPr marL="0" indent="0">
              <a:buNone/>
            </a:pPr>
            <a:endParaRPr lang="en-IE" dirty="0"/>
          </a:p>
          <a:p>
            <a:r>
              <a:rPr lang="en-IE" dirty="0"/>
              <a:t>It seeks to understand the phenomenon of a lived experience - this may be related to an emotion, such as loneliness or depression, to a relationship, or to being part of an organization or group. </a:t>
            </a:r>
          </a:p>
        </p:txBody>
      </p:sp>
      <p:sp>
        <p:nvSpPr>
          <p:cNvPr id="4" name="Title 1">
            <a:extLst>
              <a:ext uri="{FF2B5EF4-FFF2-40B4-BE49-F238E27FC236}">
                <a16:creationId xmlns:a16="http://schemas.microsoft.com/office/drawing/2014/main" id="{410631C3-5088-387C-E7AD-548C3C141F3B}"/>
              </a:ext>
            </a:extLst>
          </p:cNvPr>
          <p:cNvSpPr>
            <a:spLocks noGrp="1"/>
          </p:cNvSpPr>
          <p:nvPr>
            <p:ph type="title"/>
          </p:nvPr>
        </p:nvSpPr>
        <p:spPr>
          <a:xfrm>
            <a:off x="457200" y="304800"/>
            <a:ext cx="7620000" cy="1143000"/>
          </a:xfrm>
        </p:spPr>
        <p:txBody>
          <a:bodyPr/>
          <a:lstStyle/>
          <a:p>
            <a:pPr lvl="0"/>
            <a:r>
              <a:rPr lang="en-IE" dirty="0"/>
              <a:t>What is Phenomenology? </a:t>
            </a:r>
            <a:r>
              <a:rPr lang="en-IE" sz="1600" dirty="0"/>
              <a:t>Cont’d</a:t>
            </a:r>
          </a:p>
        </p:txBody>
      </p:sp>
    </p:spTree>
    <p:extLst>
      <p:ext uri="{BB962C8B-B14F-4D97-AF65-F5344CB8AC3E}">
        <p14:creationId xmlns:p14="http://schemas.microsoft.com/office/powerpoint/2010/main" val="82265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Stages in a Phenomenological Study </a:t>
            </a:r>
            <a:endParaRPr lang="en-IE" dirty="0"/>
          </a:p>
        </p:txBody>
      </p:sp>
      <p:sp>
        <p:nvSpPr>
          <p:cNvPr id="3" name="Content Placeholder 2"/>
          <p:cNvSpPr>
            <a:spLocks noGrp="1"/>
          </p:cNvSpPr>
          <p:nvPr>
            <p:ph idx="1"/>
          </p:nvPr>
        </p:nvSpPr>
        <p:spPr/>
        <p:txBody>
          <a:bodyPr>
            <a:normAutofit/>
          </a:bodyPr>
          <a:lstStyle/>
          <a:p>
            <a:r>
              <a:rPr lang="en-US" dirty="0"/>
              <a:t>Researcher chooses phenomenon and selects appropriate models, frameworks, or theories to guide data collection.</a:t>
            </a:r>
          </a:p>
          <a:p>
            <a:pPr>
              <a:buNone/>
            </a:pPr>
            <a:endParaRPr lang="en-US" dirty="0"/>
          </a:p>
          <a:p>
            <a:r>
              <a:rPr lang="en-US" dirty="0"/>
              <a:t>Participants interviewed; researcher brackets own experiences. </a:t>
            </a:r>
          </a:p>
          <a:p>
            <a:endParaRPr lang="en-US" dirty="0"/>
          </a:p>
          <a:p>
            <a:r>
              <a:rPr lang="en-US" dirty="0"/>
              <a:t>A description is written that fully describes the experience.  </a:t>
            </a:r>
          </a:p>
          <a:p>
            <a:endParaRPr lang="en-US" dirty="0"/>
          </a:p>
          <a:p>
            <a:endParaRPr lang="en-IE" dirty="0"/>
          </a:p>
        </p:txBody>
      </p:sp>
    </p:spTree>
    <p:extLst>
      <p:ext uri="{BB962C8B-B14F-4D97-AF65-F5344CB8AC3E}">
        <p14:creationId xmlns:p14="http://schemas.microsoft.com/office/powerpoint/2010/main" val="634160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90000"/>
              </a:lnSpc>
              <a:buFont typeface="Wingdings" pitchFamily="2" charset="2"/>
              <a:buNone/>
            </a:pPr>
            <a:endParaRPr lang="en-US" dirty="0"/>
          </a:p>
          <a:p>
            <a:pPr>
              <a:lnSpc>
                <a:spcPct val="90000"/>
              </a:lnSpc>
            </a:pPr>
            <a:r>
              <a:rPr lang="en-US" dirty="0"/>
              <a:t>Descriptions of the participants’ experiences (possibly including researcher) are reduced to themes. </a:t>
            </a:r>
          </a:p>
          <a:p>
            <a:pPr>
              <a:lnSpc>
                <a:spcPct val="90000"/>
              </a:lnSpc>
              <a:buNone/>
            </a:pPr>
            <a:endParaRPr lang="en-US" dirty="0"/>
          </a:p>
          <a:p>
            <a:pPr>
              <a:lnSpc>
                <a:spcPct val="90000"/>
              </a:lnSpc>
            </a:pPr>
            <a:r>
              <a:rPr lang="en-US" dirty="0"/>
              <a:t>These themes are reduced to a statement that summarizes the essential meaning.</a:t>
            </a:r>
          </a:p>
          <a:p>
            <a:pPr>
              <a:lnSpc>
                <a:spcPct val="90000"/>
              </a:lnSpc>
            </a:pPr>
            <a:endParaRPr lang="en-US" dirty="0"/>
          </a:p>
          <a:p>
            <a:pPr>
              <a:lnSpc>
                <a:spcPct val="90000"/>
              </a:lnSpc>
            </a:pPr>
            <a:r>
              <a:rPr lang="en-US" dirty="0"/>
              <a:t>Researcher returns to participants to check validity of analysis.</a:t>
            </a:r>
          </a:p>
          <a:p>
            <a:pPr>
              <a:lnSpc>
                <a:spcPct val="90000"/>
              </a:lnSpc>
              <a:buFont typeface="Wingdings" pitchFamily="2" charset="2"/>
              <a:buNone/>
            </a:pPr>
            <a:endParaRPr lang="en-US" dirty="0"/>
          </a:p>
          <a:p>
            <a:endParaRPr lang="en-IE" dirty="0"/>
          </a:p>
        </p:txBody>
      </p:sp>
      <p:sp>
        <p:nvSpPr>
          <p:cNvPr id="4" name="Title 1">
            <a:extLst>
              <a:ext uri="{FF2B5EF4-FFF2-40B4-BE49-F238E27FC236}">
                <a16:creationId xmlns:a16="http://schemas.microsoft.com/office/drawing/2014/main" id="{D13DE684-1861-AFB5-2C10-568E6BB26278}"/>
              </a:ext>
            </a:extLst>
          </p:cNvPr>
          <p:cNvSpPr>
            <a:spLocks noGrp="1"/>
          </p:cNvSpPr>
          <p:nvPr>
            <p:ph type="title"/>
          </p:nvPr>
        </p:nvSpPr>
        <p:spPr>
          <a:xfrm>
            <a:off x="457200" y="304800"/>
            <a:ext cx="7620000" cy="1143000"/>
          </a:xfrm>
        </p:spPr>
        <p:txBody>
          <a:bodyPr/>
          <a:lstStyle/>
          <a:p>
            <a:r>
              <a:rPr lang="en-US" sz="3200" dirty="0"/>
              <a:t>Stages in a Phenomenological Study </a:t>
            </a:r>
            <a:r>
              <a:rPr lang="en-US" sz="1600" dirty="0"/>
              <a:t>cont’d</a:t>
            </a:r>
            <a:endParaRPr lang="en-IE" sz="1600" dirty="0"/>
          </a:p>
        </p:txBody>
      </p:sp>
    </p:spTree>
    <p:extLst>
      <p:ext uri="{BB962C8B-B14F-4D97-AF65-F5344CB8AC3E}">
        <p14:creationId xmlns:p14="http://schemas.microsoft.com/office/powerpoint/2010/main" val="3784877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Researcher’s own experiences with a phenomenon are included as a part of the study.  </a:t>
            </a:r>
          </a:p>
          <a:p>
            <a:endParaRPr lang="en-US" dirty="0"/>
          </a:p>
          <a:p>
            <a:r>
              <a:rPr lang="en-US" dirty="0"/>
              <a:t>Since the essence is universal, meaning must be true for researcher as well as participants.</a:t>
            </a:r>
          </a:p>
          <a:p>
            <a:endParaRPr lang="en-IE" dirty="0"/>
          </a:p>
        </p:txBody>
      </p:sp>
      <p:sp>
        <p:nvSpPr>
          <p:cNvPr id="4" name="Title 1">
            <a:extLst>
              <a:ext uri="{FF2B5EF4-FFF2-40B4-BE49-F238E27FC236}">
                <a16:creationId xmlns:a16="http://schemas.microsoft.com/office/drawing/2014/main" id="{46C0E45C-58BB-9744-38AC-76A7788A99C8}"/>
              </a:ext>
            </a:extLst>
          </p:cNvPr>
          <p:cNvSpPr>
            <a:spLocks noGrp="1"/>
          </p:cNvSpPr>
          <p:nvPr>
            <p:ph type="title"/>
          </p:nvPr>
        </p:nvSpPr>
        <p:spPr>
          <a:xfrm>
            <a:off x="457200" y="304800"/>
            <a:ext cx="7620000" cy="1143000"/>
          </a:xfrm>
        </p:spPr>
        <p:txBody>
          <a:bodyPr/>
          <a:lstStyle/>
          <a:p>
            <a:r>
              <a:rPr lang="en-US" sz="3200" dirty="0"/>
              <a:t>Stages in a Phenomenological Study </a:t>
            </a:r>
            <a:r>
              <a:rPr lang="en-US" sz="1600" dirty="0"/>
              <a:t>cont’d</a:t>
            </a:r>
            <a:endParaRPr lang="en-IE" sz="1600" dirty="0"/>
          </a:p>
        </p:txBody>
      </p:sp>
    </p:spTree>
    <p:extLst>
      <p:ext uri="{BB962C8B-B14F-4D97-AF65-F5344CB8AC3E}">
        <p14:creationId xmlns:p14="http://schemas.microsoft.com/office/powerpoint/2010/main" val="728102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2"/>
          <p:cNvSpPr>
            <a:spLocks noChangeArrowheads="1"/>
          </p:cNvSpPr>
          <p:nvPr/>
        </p:nvSpPr>
        <p:spPr bwMode="auto">
          <a:xfrm>
            <a:off x="2133600" y="26670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5" name="Oval 3"/>
          <p:cNvSpPr>
            <a:spLocks noChangeArrowheads="1"/>
          </p:cNvSpPr>
          <p:nvPr/>
        </p:nvSpPr>
        <p:spPr bwMode="auto">
          <a:xfrm>
            <a:off x="4114800" y="25908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6" name="Oval 4"/>
          <p:cNvSpPr>
            <a:spLocks noChangeArrowheads="1"/>
          </p:cNvSpPr>
          <p:nvPr/>
        </p:nvSpPr>
        <p:spPr bwMode="auto">
          <a:xfrm>
            <a:off x="3124200" y="1219200"/>
            <a:ext cx="2438400" cy="2362200"/>
          </a:xfrm>
          <a:prstGeom prst="ellipse">
            <a:avLst/>
          </a:prstGeom>
          <a:noFill/>
          <a:ln w="9525">
            <a:solidFill>
              <a:schemeClr val="tx1"/>
            </a:solidFill>
            <a:miter lim="800000"/>
            <a:headEnd/>
            <a:tailEnd/>
          </a:ln>
          <a:effectLst/>
        </p:spPr>
        <p:txBody>
          <a:bodyPr wrap="none" anchor="ctr"/>
          <a:lstStyle/>
          <a:p>
            <a:endParaRPr lang="en-IE" dirty="0"/>
          </a:p>
        </p:txBody>
      </p:sp>
      <p:sp>
        <p:nvSpPr>
          <p:cNvPr id="7" name="Text Box 6"/>
          <p:cNvSpPr txBox="1">
            <a:spLocks noChangeArrowheads="1"/>
          </p:cNvSpPr>
          <p:nvPr/>
        </p:nvSpPr>
        <p:spPr bwMode="auto">
          <a:xfrm>
            <a:off x="3733800" y="685800"/>
            <a:ext cx="2057400" cy="457200"/>
          </a:xfrm>
          <a:prstGeom prst="rect">
            <a:avLst/>
          </a:prstGeom>
          <a:noFill/>
          <a:ln w="9525">
            <a:noFill/>
            <a:miter lim="800000"/>
            <a:headEnd/>
            <a:tailEnd/>
          </a:ln>
          <a:effectLst/>
        </p:spPr>
        <p:txBody>
          <a:bodyPr>
            <a:spAutoFit/>
          </a:bodyPr>
          <a:lstStyle/>
          <a:p>
            <a:pPr algn="l">
              <a:spcBef>
                <a:spcPct val="50000"/>
              </a:spcBef>
            </a:pPr>
            <a:r>
              <a:rPr lang="en-US" dirty="0"/>
              <a:t>Researcher</a:t>
            </a:r>
          </a:p>
        </p:txBody>
      </p:sp>
      <p:sp>
        <p:nvSpPr>
          <p:cNvPr id="8" name="Text Box 8"/>
          <p:cNvSpPr txBox="1">
            <a:spLocks noChangeArrowheads="1"/>
          </p:cNvSpPr>
          <p:nvPr/>
        </p:nvSpPr>
        <p:spPr bwMode="auto">
          <a:xfrm>
            <a:off x="228600" y="3733800"/>
            <a:ext cx="2057400" cy="457200"/>
          </a:xfrm>
          <a:prstGeom prst="rect">
            <a:avLst/>
          </a:prstGeom>
          <a:noFill/>
          <a:ln w="9525">
            <a:noFill/>
            <a:miter lim="800000"/>
            <a:headEnd/>
            <a:tailEnd/>
          </a:ln>
          <a:effectLst/>
        </p:spPr>
        <p:txBody>
          <a:bodyPr>
            <a:spAutoFit/>
          </a:bodyPr>
          <a:lstStyle/>
          <a:p>
            <a:pPr algn="l">
              <a:spcBef>
                <a:spcPct val="50000"/>
              </a:spcBef>
            </a:pPr>
            <a:r>
              <a:rPr lang="en-US" dirty="0"/>
              <a:t>Participant 1</a:t>
            </a:r>
          </a:p>
        </p:txBody>
      </p:sp>
      <p:sp>
        <p:nvSpPr>
          <p:cNvPr id="9" name="Text Box 9"/>
          <p:cNvSpPr txBox="1">
            <a:spLocks noChangeArrowheads="1"/>
          </p:cNvSpPr>
          <p:nvPr/>
        </p:nvSpPr>
        <p:spPr bwMode="auto">
          <a:xfrm>
            <a:off x="6934200" y="3657600"/>
            <a:ext cx="2057400" cy="457200"/>
          </a:xfrm>
          <a:prstGeom prst="rect">
            <a:avLst/>
          </a:prstGeom>
          <a:noFill/>
          <a:ln w="9525">
            <a:noFill/>
            <a:miter lim="800000"/>
            <a:headEnd/>
            <a:tailEnd/>
          </a:ln>
          <a:effectLst/>
        </p:spPr>
        <p:txBody>
          <a:bodyPr>
            <a:spAutoFit/>
          </a:bodyPr>
          <a:lstStyle/>
          <a:p>
            <a:pPr algn="l">
              <a:spcBef>
                <a:spcPct val="50000"/>
              </a:spcBef>
            </a:pPr>
            <a:r>
              <a:rPr lang="en-US" dirty="0"/>
              <a:t>Participant 2</a:t>
            </a:r>
          </a:p>
        </p:txBody>
      </p:sp>
      <p:sp>
        <p:nvSpPr>
          <p:cNvPr id="10" name="Freeform 17"/>
          <p:cNvSpPr>
            <a:spLocks/>
          </p:cNvSpPr>
          <p:nvPr/>
        </p:nvSpPr>
        <p:spPr bwMode="auto">
          <a:xfrm>
            <a:off x="4137025" y="3117850"/>
            <a:ext cx="401638" cy="474663"/>
          </a:xfrm>
          <a:custGeom>
            <a:avLst/>
            <a:gdLst/>
            <a:ahLst/>
            <a:cxnLst>
              <a:cxn ang="0">
                <a:pos x="114" y="6"/>
              </a:cxn>
              <a:cxn ang="0">
                <a:pos x="165" y="82"/>
              </a:cxn>
              <a:cxn ang="0">
                <a:pos x="174" y="100"/>
              </a:cxn>
              <a:cxn ang="0">
                <a:pos x="186" y="117"/>
              </a:cxn>
              <a:cxn ang="0">
                <a:pos x="204" y="145"/>
              </a:cxn>
              <a:cxn ang="0">
                <a:pos x="210" y="159"/>
              </a:cxn>
              <a:cxn ang="0">
                <a:pos x="228" y="207"/>
              </a:cxn>
              <a:cxn ang="0">
                <a:pos x="234" y="222"/>
              </a:cxn>
              <a:cxn ang="0">
                <a:pos x="240" y="241"/>
              </a:cxn>
              <a:cxn ang="0">
                <a:pos x="246" y="262"/>
              </a:cxn>
              <a:cxn ang="0">
                <a:pos x="253" y="280"/>
              </a:cxn>
              <a:cxn ang="0">
                <a:pos x="216" y="288"/>
              </a:cxn>
              <a:cxn ang="0">
                <a:pos x="199" y="292"/>
              </a:cxn>
              <a:cxn ang="0">
                <a:pos x="163" y="292"/>
              </a:cxn>
              <a:cxn ang="0">
                <a:pos x="49" y="291"/>
              </a:cxn>
              <a:cxn ang="0">
                <a:pos x="28" y="285"/>
              </a:cxn>
              <a:cxn ang="0">
                <a:pos x="0" y="279"/>
              </a:cxn>
              <a:cxn ang="0">
                <a:pos x="9" y="217"/>
              </a:cxn>
              <a:cxn ang="0">
                <a:pos x="15" y="198"/>
              </a:cxn>
              <a:cxn ang="0">
                <a:pos x="24" y="175"/>
              </a:cxn>
              <a:cxn ang="0">
                <a:pos x="30" y="153"/>
              </a:cxn>
              <a:cxn ang="0">
                <a:pos x="36" y="135"/>
              </a:cxn>
              <a:cxn ang="0">
                <a:pos x="42" y="121"/>
              </a:cxn>
              <a:cxn ang="0">
                <a:pos x="48" y="109"/>
              </a:cxn>
              <a:cxn ang="0">
                <a:pos x="90" y="33"/>
              </a:cxn>
              <a:cxn ang="0">
                <a:pos x="102" y="16"/>
              </a:cxn>
              <a:cxn ang="0">
                <a:pos x="114" y="6"/>
              </a:cxn>
            </a:cxnLst>
            <a:rect l="0" t="0" r="r" b="b"/>
            <a:pathLst>
              <a:path w="253" h="299">
                <a:moveTo>
                  <a:pt x="114" y="6"/>
                </a:moveTo>
                <a:cubicBezTo>
                  <a:pt x="134" y="26"/>
                  <a:pt x="148" y="59"/>
                  <a:pt x="165" y="82"/>
                </a:cubicBezTo>
                <a:cubicBezTo>
                  <a:pt x="166" y="88"/>
                  <a:pt x="170" y="95"/>
                  <a:pt x="174" y="100"/>
                </a:cubicBezTo>
                <a:cubicBezTo>
                  <a:pt x="175" y="107"/>
                  <a:pt x="180" y="113"/>
                  <a:pt x="186" y="117"/>
                </a:cubicBezTo>
                <a:cubicBezTo>
                  <a:pt x="191" y="126"/>
                  <a:pt x="198" y="137"/>
                  <a:pt x="204" y="145"/>
                </a:cubicBezTo>
                <a:cubicBezTo>
                  <a:pt x="205" y="151"/>
                  <a:pt x="208" y="154"/>
                  <a:pt x="210" y="159"/>
                </a:cubicBezTo>
                <a:cubicBezTo>
                  <a:pt x="213" y="176"/>
                  <a:pt x="219" y="192"/>
                  <a:pt x="228" y="207"/>
                </a:cubicBezTo>
                <a:cubicBezTo>
                  <a:pt x="229" y="213"/>
                  <a:pt x="232" y="216"/>
                  <a:pt x="234" y="222"/>
                </a:cubicBezTo>
                <a:cubicBezTo>
                  <a:pt x="235" y="228"/>
                  <a:pt x="237" y="235"/>
                  <a:pt x="240" y="241"/>
                </a:cubicBezTo>
                <a:cubicBezTo>
                  <a:pt x="241" y="248"/>
                  <a:pt x="243" y="256"/>
                  <a:pt x="246" y="262"/>
                </a:cubicBezTo>
                <a:cubicBezTo>
                  <a:pt x="247" y="268"/>
                  <a:pt x="249" y="275"/>
                  <a:pt x="253" y="280"/>
                </a:cubicBezTo>
                <a:cubicBezTo>
                  <a:pt x="246" y="291"/>
                  <a:pt x="227" y="287"/>
                  <a:pt x="216" y="288"/>
                </a:cubicBezTo>
                <a:cubicBezTo>
                  <a:pt x="210" y="289"/>
                  <a:pt x="205" y="291"/>
                  <a:pt x="199" y="292"/>
                </a:cubicBezTo>
                <a:cubicBezTo>
                  <a:pt x="185" y="299"/>
                  <a:pt x="199" y="293"/>
                  <a:pt x="163" y="292"/>
                </a:cubicBezTo>
                <a:cubicBezTo>
                  <a:pt x="125" y="291"/>
                  <a:pt x="87" y="291"/>
                  <a:pt x="49" y="291"/>
                </a:cubicBezTo>
                <a:cubicBezTo>
                  <a:pt x="42" y="289"/>
                  <a:pt x="35" y="286"/>
                  <a:pt x="28" y="285"/>
                </a:cubicBezTo>
                <a:cubicBezTo>
                  <a:pt x="19" y="280"/>
                  <a:pt x="11" y="280"/>
                  <a:pt x="0" y="279"/>
                </a:cubicBezTo>
                <a:cubicBezTo>
                  <a:pt x="4" y="259"/>
                  <a:pt x="1" y="236"/>
                  <a:pt x="9" y="217"/>
                </a:cubicBezTo>
                <a:cubicBezTo>
                  <a:pt x="10" y="211"/>
                  <a:pt x="12" y="204"/>
                  <a:pt x="15" y="198"/>
                </a:cubicBezTo>
                <a:cubicBezTo>
                  <a:pt x="17" y="189"/>
                  <a:pt x="21" y="183"/>
                  <a:pt x="24" y="175"/>
                </a:cubicBezTo>
                <a:cubicBezTo>
                  <a:pt x="25" y="168"/>
                  <a:pt x="27" y="160"/>
                  <a:pt x="30" y="153"/>
                </a:cubicBezTo>
                <a:cubicBezTo>
                  <a:pt x="31" y="147"/>
                  <a:pt x="33" y="141"/>
                  <a:pt x="36" y="135"/>
                </a:cubicBezTo>
                <a:cubicBezTo>
                  <a:pt x="37" y="130"/>
                  <a:pt x="40" y="126"/>
                  <a:pt x="42" y="121"/>
                </a:cubicBezTo>
                <a:cubicBezTo>
                  <a:pt x="44" y="117"/>
                  <a:pt x="48" y="109"/>
                  <a:pt x="48" y="109"/>
                </a:cubicBezTo>
                <a:cubicBezTo>
                  <a:pt x="51" y="90"/>
                  <a:pt x="78" y="49"/>
                  <a:pt x="90" y="33"/>
                </a:cubicBezTo>
                <a:cubicBezTo>
                  <a:pt x="91" y="26"/>
                  <a:pt x="96" y="20"/>
                  <a:pt x="102" y="16"/>
                </a:cubicBezTo>
                <a:cubicBezTo>
                  <a:pt x="106" y="11"/>
                  <a:pt x="108" y="0"/>
                  <a:pt x="114" y="6"/>
                </a:cubicBezTo>
                <a:close/>
              </a:path>
            </a:pathLst>
          </a:custGeom>
          <a:solidFill>
            <a:schemeClr val="accent1"/>
          </a:solidFill>
          <a:ln w="9525" cap="flat" cmpd="sng">
            <a:solidFill>
              <a:schemeClr val="tx1"/>
            </a:solidFill>
            <a:prstDash val="solid"/>
            <a:round/>
            <a:headEnd/>
            <a:tailEnd/>
          </a:ln>
          <a:effectLst/>
        </p:spPr>
        <p:txBody>
          <a:bodyPr wrap="none" anchor="ctr"/>
          <a:lstStyle/>
          <a:p>
            <a:endParaRPr lang="en-IE" dirty="0"/>
          </a:p>
        </p:txBody>
      </p:sp>
    </p:spTree>
    <p:extLst>
      <p:ext uri="{BB962C8B-B14F-4D97-AF65-F5344CB8AC3E}">
        <p14:creationId xmlns:p14="http://schemas.microsoft.com/office/powerpoint/2010/main" val="2553306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Autofit/>
          </a:bodyPr>
          <a:lstStyle/>
          <a:p>
            <a:r>
              <a:rPr lang="en-IE" sz="3200" dirty="0"/>
              <a:t>Topics for Phenomenological Approaches</a:t>
            </a:r>
          </a:p>
        </p:txBody>
      </p:sp>
      <p:sp>
        <p:nvSpPr>
          <p:cNvPr id="3" name="Content Placeholder 2"/>
          <p:cNvSpPr>
            <a:spLocks noGrp="1"/>
          </p:cNvSpPr>
          <p:nvPr>
            <p:ph idx="1"/>
          </p:nvPr>
        </p:nvSpPr>
        <p:spPr/>
        <p:txBody>
          <a:bodyPr>
            <a:normAutofit/>
          </a:bodyPr>
          <a:lstStyle/>
          <a:p>
            <a:r>
              <a:rPr lang="en-IE" dirty="0"/>
              <a:t>Appropriate areas for Phenomenological research include topics that are important to life experience such as:</a:t>
            </a:r>
          </a:p>
          <a:p>
            <a:pPr lvl="1"/>
            <a:r>
              <a:rPr lang="en-IE" sz="2200" dirty="0"/>
              <a:t>Happiness</a:t>
            </a:r>
          </a:p>
          <a:p>
            <a:pPr lvl="1"/>
            <a:r>
              <a:rPr lang="en-IE" sz="2200" dirty="0"/>
              <a:t>Fear &amp; anxiety</a:t>
            </a:r>
          </a:p>
          <a:p>
            <a:pPr lvl="1"/>
            <a:r>
              <a:rPr lang="en-IE" sz="2200" dirty="0"/>
              <a:t>What it means to be a nurse specialist or a community midwife</a:t>
            </a:r>
          </a:p>
          <a:p>
            <a:pPr lvl="1"/>
            <a:r>
              <a:rPr lang="en-IE" sz="2200" dirty="0"/>
              <a:t>Experience of having myocardial infarction</a:t>
            </a:r>
          </a:p>
          <a:p>
            <a:pPr lvl="1"/>
            <a:r>
              <a:rPr lang="en-IE" sz="2200" dirty="0"/>
              <a:t>Caring in nursing practice </a:t>
            </a:r>
          </a:p>
          <a:p>
            <a:pPr lvl="1"/>
            <a:r>
              <a:rPr lang="en-IE" sz="2200" dirty="0"/>
              <a:t>Life experience of women with advance CA breast</a:t>
            </a:r>
          </a:p>
          <a:p>
            <a:pPr lvl="1"/>
            <a:r>
              <a:rPr lang="en-IE" sz="2200" dirty="0"/>
              <a:t>Life experience of infertile couples</a:t>
            </a:r>
          </a:p>
          <a:p>
            <a:pPr lvl="1"/>
            <a:r>
              <a:rPr lang="en-IE" sz="2200" dirty="0"/>
              <a:t>Lost of partner due to AIDS</a:t>
            </a:r>
          </a:p>
          <a:p>
            <a:endParaRPr lang="en-IE" dirty="0"/>
          </a:p>
          <a:p>
            <a:endParaRPr lang="en-IE" dirty="0"/>
          </a:p>
        </p:txBody>
      </p:sp>
    </p:spTree>
    <p:extLst>
      <p:ext uri="{BB962C8B-B14F-4D97-AF65-F5344CB8AC3E}">
        <p14:creationId xmlns:p14="http://schemas.microsoft.com/office/powerpoint/2010/main" val="2752680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1</a:t>
            </a:r>
          </a:p>
        </p:txBody>
      </p:sp>
      <p:sp>
        <p:nvSpPr>
          <p:cNvPr id="3" name="Content Placeholder 2"/>
          <p:cNvSpPr>
            <a:spLocks noGrp="1"/>
          </p:cNvSpPr>
          <p:nvPr>
            <p:ph idx="1"/>
          </p:nvPr>
        </p:nvSpPr>
        <p:spPr>
          <a:xfrm>
            <a:off x="457200" y="1447800"/>
            <a:ext cx="8001000" cy="5029200"/>
          </a:xfrm>
        </p:spPr>
        <p:txBody>
          <a:bodyPr>
            <a:noAutofit/>
          </a:bodyPr>
          <a:lstStyle/>
          <a:p>
            <a:r>
              <a:rPr lang="en-IE" sz="2200" dirty="0"/>
              <a:t>A phenomenological approach was chosen to explore the lived experiences of student occupational therapists during their first year of fieldwork placements. </a:t>
            </a:r>
          </a:p>
          <a:p>
            <a:endParaRPr lang="en-IE" sz="2200" dirty="0"/>
          </a:p>
          <a:p>
            <a:r>
              <a:rPr lang="en-IE" sz="2200" dirty="0"/>
              <a:t>The focus of the study was on the acquisition of cultural competencies. </a:t>
            </a:r>
          </a:p>
          <a:p>
            <a:endParaRPr lang="en-IE" sz="2200" dirty="0"/>
          </a:p>
          <a:p>
            <a:r>
              <a:rPr lang="en-IE" sz="2200" dirty="0"/>
              <a:t>Data were collected through individual interviews at baseline and after placement, supplemented by the students' journal entries. </a:t>
            </a:r>
          </a:p>
          <a:p>
            <a:endParaRPr lang="en-IE" sz="2200" dirty="0"/>
          </a:p>
          <a:p>
            <a:r>
              <a:rPr lang="en-IE" sz="2200" dirty="0"/>
              <a:t>Two main themes emerged related to definitional issues about the concept of culture and the students' own identification within a culturally complex society. </a:t>
            </a:r>
          </a:p>
          <a:p>
            <a:pPr marL="0" indent="0" algn="r">
              <a:buNone/>
            </a:pPr>
            <a:r>
              <a:rPr lang="en-IE" sz="1200" dirty="0"/>
              <a:t>(Dyck &amp; Forwell, 1997)</a:t>
            </a:r>
          </a:p>
          <a:p>
            <a:endParaRPr lang="en-IE" sz="2000" dirty="0"/>
          </a:p>
        </p:txBody>
      </p:sp>
    </p:spTree>
    <p:extLst>
      <p:ext uri="{BB962C8B-B14F-4D97-AF65-F5344CB8AC3E}">
        <p14:creationId xmlns:p14="http://schemas.microsoft.com/office/powerpoint/2010/main" val="4030296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2 </a:t>
            </a:r>
          </a:p>
        </p:txBody>
      </p:sp>
      <p:sp>
        <p:nvSpPr>
          <p:cNvPr id="3" name="Content Placeholder 2"/>
          <p:cNvSpPr>
            <a:spLocks noGrp="1"/>
          </p:cNvSpPr>
          <p:nvPr>
            <p:ph idx="1"/>
          </p:nvPr>
        </p:nvSpPr>
        <p:spPr/>
        <p:txBody>
          <a:bodyPr>
            <a:normAutofit/>
          </a:bodyPr>
          <a:lstStyle/>
          <a:p>
            <a:r>
              <a:rPr lang="en-GB" dirty="0"/>
              <a:t>Back pain is another example. Correlation studies may tell us about the types of people who experience back pain and the apparent causes. Randomised controlled trials of drugs compare the effectiveness of one analgesia against another. </a:t>
            </a:r>
          </a:p>
          <a:p>
            <a:endParaRPr lang="en-GB" dirty="0"/>
          </a:p>
          <a:p>
            <a:r>
              <a:rPr lang="en-GB" dirty="0"/>
              <a:t>But what is it actually like to live with back pain? What are the effects on peoples’ lives? What problems does it cause? </a:t>
            </a:r>
            <a:endParaRPr lang="en-IE" dirty="0"/>
          </a:p>
        </p:txBody>
      </p:sp>
    </p:spTree>
    <p:extLst>
      <p:ext uri="{BB962C8B-B14F-4D97-AF65-F5344CB8AC3E}">
        <p14:creationId xmlns:p14="http://schemas.microsoft.com/office/powerpoint/2010/main" val="4266912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Phenomenology Example 2 </a:t>
            </a:r>
            <a:r>
              <a:rPr lang="en-IE" sz="1600" dirty="0"/>
              <a:t>cont’d</a:t>
            </a:r>
          </a:p>
        </p:txBody>
      </p:sp>
      <p:sp>
        <p:nvSpPr>
          <p:cNvPr id="3" name="Content Placeholder 2"/>
          <p:cNvSpPr>
            <a:spLocks noGrp="1"/>
          </p:cNvSpPr>
          <p:nvPr>
            <p:ph idx="1"/>
          </p:nvPr>
        </p:nvSpPr>
        <p:spPr/>
        <p:txBody>
          <a:bodyPr>
            <a:normAutofit/>
          </a:bodyPr>
          <a:lstStyle/>
          <a:p>
            <a:r>
              <a:rPr lang="en-GB" dirty="0"/>
              <a:t>A phenomenological study might explore, for example, the effect that back pain has on sufferers’ relationships with other people by describing the strain it can cause in marriages or the effect on children of having a disabled parent. </a:t>
            </a:r>
          </a:p>
          <a:p>
            <a:endParaRPr lang="en-GB" dirty="0"/>
          </a:p>
          <a:p>
            <a:r>
              <a:rPr lang="en-GB" dirty="0"/>
              <a:t>Phenomenological research will not necessarily provide definitive explanations, but it does raise awareness and increases insight </a:t>
            </a:r>
            <a:endParaRPr lang="en-IE" dirty="0"/>
          </a:p>
          <a:p>
            <a:endParaRPr lang="en-IE" dirty="0"/>
          </a:p>
        </p:txBody>
      </p:sp>
    </p:spTree>
    <p:extLst>
      <p:ext uri="{BB962C8B-B14F-4D97-AF65-F5344CB8AC3E}">
        <p14:creationId xmlns:p14="http://schemas.microsoft.com/office/powerpoint/2010/main" val="815301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Introduction </a:t>
            </a:r>
          </a:p>
        </p:txBody>
      </p:sp>
      <p:sp>
        <p:nvSpPr>
          <p:cNvPr id="3" name="Content Placeholder 2"/>
          <p:cNvSpPr>
            <a:spLocks noGrp="1"/>
          </p:cNvSpPr>
          <p:nvPr>
            <p:ph idx="1"/>
          </p:nvPr>
        </p:nvSpPr>
        <p:spPr/>
        <p:txBody>
          <a:bodyPr>
            <a:normAutofit/>
          </a:bodyPr>
          <a:lstStyle/>
          <a:p>
            <a:r>
              <a:rPr lang="en-IE" sz="3200" dirty="0"/>
              <a:t>The term </a:t>
            </a:r>
            <a:r>
              <a:rPr lang="en-IE" sz="3200" i="1" dirty="0"/>
              <a:t>qualitative research </a:t>
            </a:r>
            <a:r>
              <a:rPr lang="en-IE" sz="3200" dirty="0"/>
              <a:t>is very general and includes a range of methods and designs (Boyd, 2001). </a:t>
            </a:r>
          </a:p>
          <a:p>
            <a:endParaRPr lang="en-IE" sz="3200" dirty="0"/>
          </a:p>
          <a:p>
            <a:r>
              <a:rPr lang="en-IE" sz="3200" dirty="0"/>
              <a:t>What these methods all have in common is that they approach research questions holistically and with a focus on human experience and the ways that people create meaning in their lives.</a:t>
            </a:r>
          </a:p>
        </p:txBody>
      </p:sp>
    </p:spTree>
    <p:extLst>
      <p:ext uri="{BB962C8B-B14F-4D97-AF65-F5344CB8AC3E}">
        <p14:creationId xmlns:p14="http://schemas.microsoft.com/office/powerpoint/2010/main" val="4269714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196850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47800" y="1752600"/>
            <a:ext cx="5257799" cy="3581400"/>
            <a:chOff x="2566987" y="103187"/>
            <a:chExt cx="2333625" cy="1400175"/>
          </a:xfrm>
          <a:scene3d>
            <a:camera prst="orthographicFront"/>
            <a:lightRig rig="threePt" dir="t">
              <a:rot lat="0" lon="0" rev="7500000"/>
            </a:lightRig>
          </a:scene3d>
        </p:grpSpPr>
        <p:sp>
          <p:nvSpPr>
            <p:cNvPr id="5" name="Rectangle 4"/>
            <p:cNvSpPr/>
            <p:nvPr/>
          </p:nvSpPr>
          <p:spPr>
            <a:xfrm>
              <a:off x="2566987" y="103187"/>
              <a:ext cx="2333625" cy="1400175"/>
            </a:xfrm>
            <a:prstGeom prst="rect">
              <a:avLst/>
            </a:prstGeom>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a:lstStyle/>
            <a:p>
              <a:endParaRPr lang="fr-FR"/>
            </a:p>
          </p:txBody>
        </p:sp>
        <p:sp>
          <p:nvSpPr>
            <p:cNvPr id="6" name="Rectangle 5"/>
            <p:cNvSpPr/>
            <p:nvPr/>
          </p:nvSpPr>
          <p:spPr>
            <a:xfrm>
              <a:off x="2566987" y="103187"/>
              <a:ext cx="2333625" cy="1400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IE" sz="4000" b="1" kern="1200" dirty="0"/>
                <a:t>Grounded Theory</a:t>
              </a:r>
            </a:p>
          </p:txBody>
        </p:sp>
      </p:grpSp>
    </p:spTree>
    <p:extLst>
      <p:ext uri="{BB962C8B-B14F-4D97-AF65-F5344CB8AC3E}">
        <p14:creationId xmlns:p14="http://schemas.microsoft.com/office/powerpoint/2010/main" val="2571383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dirty="0"/>
              <a:t>What is Grounded Theory?</a:t>
            </a:r>
          </a:p>
        </p:txBody>
      </p:sp>
      <p:sp>
        <p:nvSpPr>
          <p:cNvPr id="3" name="Content Placeholder 2"/>
          <p:cNvSpPr>
            <a:spLocks noGrp="1"/>
          </p:cNvSpPr>
          <p:nvPr>
            <p:ph idx="1"/>
          </p:nvPr>
        </p:nvSpPr>
        <p:spPr>
          <a:xfrm>
            <a:off x="457200" y="1600200"/>
            <a:ext cx="7772400" cy="4873752"/>
          </a:xfrm>
        </p:spPr>
        <p:txBody>
          <a:bodyPr>
            <a:normAutofit/>
          </a:bodyPr>
          <a:lstStyle/>
          <a:p>
            <a:r>
              <a:rPr lang="en-IE" dirty="0"/>
              <a:t>Grounded theory is an inductive method for qualitative analysis that generates theory from data.</a:t>
            </a:r>
          </a:p>
          <a:p>
            <a:pPr>
              <a:buNone/>
            </a:pPr>
            <a:endParaRPr lang="en-IE" dirty="0"/>
          </a:p>
          <a:p>
            <a:r>
              <a:rPr lang="en-IE" dirty="0"/>
              <a:t>The central idea behind the generation of theory is that it is grounded in, and remains connected to, the data.</a:t>
            </a:r>
          </a:p>
          <a:p>
            <a:endParaRPr lang="en-IE" dirty="0"/>
          </a:p>
          <a:p>
            <a:r>
              <a:rPr lang="en-IE" dirty="0"/>
              <a:t>An inductive method is one where the theory emerges from the data, in contrast to deductive theory, where the researcher starts with an abstract idea or theory and then tests propositions related to the theory.</a:t>
            </a:r>
          </a:p>
        </p:txBody>
      </p:sp>
    </p:spTree>
    <p:extLst>
      <p:ext uri="{BB962C8B-B14F-4D97-AF65-F5344CB8AC3E}">
        <p14:creationId xmlns:p14="http://schemas.microsoft.com/office/powerpoint/2010/main" val="3911723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normAutofit fontScale="90000"/>
          </a:bodyPr>
          <a:lstStyle/>
          <a:p>
            <a:r>
              <a:rPr lang="en-IE" dirty="0"/>
              <a:t>Key Components of Grounded Theory</a:t>
            </a:r>
          </a:p>
        </p:txBody>
      </p:sp>
      <p:sp>
        <p:nvSpPr>
          <p:cNvPr id="3" name="Content Placeholder 2"/>
          <p:cNvSpPr>
            <a:spLocks noGrp="1"/>
          </p:cNvSpPr>
          <p:nvPr>
            <p:ph idx="1"/>
          </p:nvPr>
        </p:nvSpPr>
        <p:spPr>
          <a:xfrm>
            <a:off x="457200" y="1752600"/>
            <a:ext cx="7620000" cy="4800600"/>
          </a:xfrm>
        </p:spPr>
        <p:txBody>
          <a:bodyPr/>
          <a:lstStyle/>
          <a:p>
            <a:pPr marL="457200" indent="-457200">
              <a:buFont typeface="+mj-lt"/>
              <a:buAutoNum type="arabicPeriod"/>
            </a:pPr>
            <a:r>
              <a:rPr lang="en-IE" dirty="0"/>
              <a:t>Theoretical sampling, </a:t>
            </a:r>
          </a:p>
          <a:p>
            <a:pPr marL="457200" indent="-457200">
              <a:buFont typeface="+mj-lt"/>
              <a:buAutoNum type="arabicPeriod"/>
            </a:pPr>
            <a:r>
              <a:rPr lang="en-IE" dirty="0"/>
              <a:t>Theoretical sensitivity,</a:t>
            </a:r>
          </a:p>
          <a:p>
            <a:pPr marL="457200" indent="-457200">
              <a:buFont typeface="+mj-lt"/>
              <a:buAutoNum type="arabicPeriod"/>
            </a:pPr>
            <a:r>
              <a:rPr lang="en-IE" dirty="0"/>
              <a:t>Constant comparison,</a:t>
            </a:r>
          </a:p>
          <a:p>
            <a:pPr marL="457200" indent="-457200">
              <a:buFont typeface="+mj-lt"/>
              <a:buAutoNum type="arabicPeriod"/>
            </a:pPr>
            <a:r>
              <a:rPr lang="en-IE" dirty="0"/>
              <a:t>Raising the Level of Abstraction</a:t>
            </a:r>
          </a:p>
          <a:p>
            <a:pPr marL="457200" indent="-457200">
              <a:buFont typeface="+mj-lt"/>
              <a:buAutoNum type="arabicPeriod"/>
            </a:pPr>
            <a:r>
              <a:rPr lang="en-IE" dirty="0"/>
              <a:t>Coding through to Conceptualizing</a:t>
            </a:r>
          </a:p>
          <a:p>
            <a:pPr marL="457200" indent="-457200">
              <a:buFont typeface="+mj-lt"/>
              <a:buAutoNum type="arabicPeriod"/>
            </a:pPr>
            <a:r>
              <a:rPr lang="en-IE" dirty="0"/>
              <a:t>Identification of the Basic Social Process that describes the pattern of phenomena</a:t>
            </a:r>
          </a:p>
        </p:txBody>
      </p:sp>
    </p:spTree>
    <p:extLst>
      <p:ext uri="{BB962C8B-B14F-4D97-AF65-F5344CB8AC3E}">
        <p14:creationId xmlns:p14="http://schemas.microsoft.com/office/powerpoint/2010/main" val="144050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1. Theoretical Sampling</a:t>
            </a:r>
          </a:p>
        </p:txBody>
      </p:sp>
      <p:sp>
        <p:nvSpPr>
          <p:cNvPr id="3" name="Content Placeholder 2"/>
          <p:cNvSpPr>
            <a:spLocks noGrp="1"/>
          </p:cNvSpPr>
          <p:nvPr>
            <p:ph idx="1"/>
          </p:nvPr>
        </p:nvSpPr>
        <p:spPr/>
        <p:txBody>
          <a:bodyPr>
            <a:normAutofit fontScale="92500" lnSpcReduction="10000"/>
          </a:bodyPr>
          <a:lstStyle/>
          <a:p>
            <a:r>
              <a:rPr lang="en-IE" sz="2800" dirty="0"/>
              <a:t>The process of data collection for generating theory whereby the analyst </a:t>
            </a:r>
            <a:r>
              <a:rPr lang="en-IE" sz="2800" i="1" dirty="0"/>
              <a:t>jointly collects, codes, and </a:t>
            </a:r>
            <a:r>
              <a:rPr lang="en-IE" sz="2800" dirty="0"/>
              <a:t>analyzes his data and decides what data to collect next and where to find them, in order to develop the theory as it emerges”</a:t>
            </a:r>
          </a:p>
          <a:p>
            <a:endParaRPr lang="en-IE" sz="2800" dirty="0"/>
          </a:p>
          <a:p>
            <a:r>
              <a:rPr lang="en-IE" sz="2800" dirty="0"/>
              <a:t>For example, in Kearney’s (1996) study of mothers’ stages of recovery from drug use, a diverse sample was intentionally created by recruiting to reflect a range in ethnicity, marital status, socioeconomic status, drug of abuse, and length of time in treatment.</a:t>
            </a:r>
          </a:p>
        </p:txBody>
      </p:sp>
    </p:spTree>
    <p:extLst>
      <p:ext uri="{BB962C8B-B14F-4D97-AF65-F5344CB8AC3E}">
        <p14:creationId xmlns:p14="http://schemas.microsoft.com/office/powerpoint/2010/main" val="2376190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2. Theoretical Sensitivity</a:t>
            </a:r>
          </a:p>
        </p:txBody>
      </p:sp>
      <p:sp>
        <p:nvSpPr>
          <p:cNvPr id="3" name="Content Placeholder 2"/>
          <p:cNvSpPr>
            <a:spLocks noGrp="1"/>
          </p:cNvSpPr>
          <p:nvPr>
            <p:ph idx="1"/>
          </p:nvPr>
        </p:nvSpPr>
        <p:spPr/>
        <p:txBody>
          <a:bodyPr>
            <a:normAutofit/>
          </a:bodyPr>
          <a:lstStyle/>
          <a:p>
            <a:r>
              <a:rPr lang="en-IE" dirty="0"/>
              <a:t>Theoretical sensitivity is defined as simply being sensitive to thinking about the data in theoretical terms, not descriptive or preconceived terms (Strauss, 1987), it is a way to guard against potential biases that can threaten the rigor of the research.</a:t>
            </a:r>
          </a:p>
          <a:p>
            <a:endParaRPr lang="en-IE" dirty="0"/>
          </a:p>
          <a:p>
            <a:r>
              <a:rPr lang="en-IE" dirty="0"/>
              <a:t>Most researchers begin a study with a certain set of assumptions that they have developed from their experiences and reading. A risk for researchers is that they will impose those assumptions on their interpretations of the data.</a:t>
            </a:r>
          </a:p>
          <a:p>
            <a:endParaRPr lang="en-IE" dirty="0"/>
          </a:p>
          <a:p>
            <a:endParaRPr lang="en-IE" dirty="0"/>
          </a:p>
        </p:txBody>
      </p:sp>
    </p:spTree>
    <p:extLst>
      <p:ext uri="{BB962C8B-B14F-4D97-AF65-F5344CB8AC3E}">
        <p14:creationId xmlns:p14="http://schemas.microsoft.com/office/powerpoint/2010/main" val="300967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3. Constant Comparison </a:t>
            </a:r>
          </a:p>
        </p:txBody>
      </p:sp>
      <p:sp>
        <p:nvSpPr>
          <p:cNvPr id="3" name="Content Placeholder 2"/>
          <p:cNvSpPr>
            <a:spLocks noGrp="1"/>
          </p:cNvSpPr>
          <p:nvPr>
            <p:ph idx="1"/>
          </p:nvPr>
        </p:nvSpPr>
        <p:spPr>
          <a:xfrm>
            <a:off x="457200" y="1600200"/>
            <a:ext cx="7696200" cy="4873752"/>
          </a:xfrm>
        </p:spPr>
        <p:txBody>
          <a:bodyPr>
            <a:normAutofit/>
          </a:bodyPr>
          <a:lstStyle/>
          <a:p>
            <a:r>
              <a:rPr lang="en-IE" dirty="0"/>
              <a:t>In traditional quantitative research, analysis does not occur until data collection is complete. </a:t>
            </a:r>
          </a:p>
          <a:p>
            <a:endParaRPr lang="en-IE" dirty="0"/>
          </a:p>
          <a:p>
            <a:r>
              <a:rPr lang="en-IE" dirty="0"/>
              <a:t>In grounded theory, the process of analysis begins at the same time as data collection. </a:t>
            </a:r>
          </a:p>
          <a:p>
            <a:endParaRPr lang="en-IE" dirty="0"/>
          </a:p>
          <a:p>
            <a:r>
              <a:rPr lang="en-IE" dirty="0"/>
              <a:t>Constant comparison, the simultaneous collection and analysis of data, is a cornerstone of the grounded theory method.</a:t>
            </a:r>
          </a:p>
        </p:txBody>
      </p:sp>
    </p:spTree>
    <p:extLst>
      <p:ext uri="{BB962C8B-B14F-4D97-AF65-F5344CB8AC3E}">
        <p14:creationId xmlns:p14="http://schemas.microsoft.com/office/powerpoint/2010/main" val="3044558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3. Constant Comparison </a:t>
            </a:r>
            <a:r>
              <a:rPr lang="en-IE" sz="1600" dirty="0"/>
              <a:t>cont’d</a:t>
            </a:r>
          </a:p>
        </p:txBody>
      </p:sp>
      <p:sp>
        <p:nvSpPr>
          <p:cNvPr id="3" name="Content Placeholder 2"/>
          <p:cNvSpPr>
            <a:spLocks noGrp="1"/>
          </p:cNvSpPr>
          <p:nvPr>
            <p:ph idx="1"/>
          </p:nvPr>
        </p:nvSpPr>
        <p:spPr/>
        <p:txBody>
          <a:bodyPr/>
          <a:lstStyle/>
          <a:p>
            <a:r>
              <a:rPr lang="en-IE" dirty="0"/>
              <a:t>The researcher uses an inductive deductive approach (going back and forth between the data and the emerging concepts and theory) to generate and extend the theory.</a:t>
            </a:r>
          </a:p>
          <a:p>
            <a:endParaRPr lang="en-IE" dirty="0"/>
          </a:p>
          <a:p>
            <a:r>
              <a:rPr lang="en-IE" dirty="0"/>
              <a:t>This process is not linear but is circular and involves constantly going back to the data and returning to participants.</a:t>
            </a:r>
          </a:p>
        </p:txBody>
      </p:sp>
    </p:spTree>
    <p:extLst>
      <p:ext uri="{BB962C8B-B14F-4D97-AF65-F5344CB8AC3E}">
        <p14:creationId xmlns:p14="http://schemas.microsoft.com/office/powerpoint/2010/main" val="761336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81400" y="6858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THEORY</a:t>
            </a:r>
          </a:p>
        </p:txBody>
      </p:sp>
      <p:cxnSp>
        <p:nvCxnSpPr>
          <p:cNvPr id="6" name="Straight Arrow Connector 5"/>
          <p:cNvCxnSpPr/>
          <p:nvPr/>
        </p:nvCxnSpPr>
        <p:spPr>
          <a:xfrm rot="16200000" flipH="1">
            <a:off x="4727100" y="1597500"/>
            <a:ext cx="3200400" cy="274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834900" y="1521900"/>
            <a:ext cx="3125400" cy="282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763407" y="4640317"/>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Reality</a:t>
            </a:r>
          </a:p>
        </p:txBody>
      </p:sp>
      <p:sp>
        <p:nvSpPr>
          <p:cNvPr id="12" name="Rectangle 11"/>
          <p:cNvSpPr/>
          <p:nvPr/>
        </p:nvSpPr>
        <p:spPr>
          <a:xfrm>
            <a:off x="304800" y="45720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Data</a:t>
            </a:r>
          </a:p>
        </p:txBody>
      </p:sp>
      <p:cxnSp>
        <p:nvCxnSpPr>
          <p:cNvPr id="14" name="Straight Connector 13"/>
          <p:cNvCxnSpPr/>
          <p:nvPr/>
        </p:nvCxnSpPr>
        <p:spPr>
          <a:xfrm rot="10800000">
            <a:off x="2002200" y="5105400"/>
            <a:ext cx="4932000" cy="0"/>
          </a:xfrm>
          <a:prstGeom prst="line">
            <a:avLst/>
          </a:prstGeom>
          <a:ln w="57150" cmpd="dbl"/>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407400" y="2917200"/>
            <a:ext cx="1872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4066800" y="2314200"/>
            <a:ext cx="1315200" cy="7620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3299400" y="2269200"/>
            <a:ext cx="1332000" cy="7560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676400" y="25146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Induction</a:t>
            </a:r>
          </a:p>
        </p:txBody>
      </p:sp>
      <p:sp>
        <p:nvSpPr>
          <p:cNvPr id="22" name="Rectangle 21"/>
          <p:cNvSpPr/>
          <p:nvPr/>
        </p:nvSpPr>
        <p:spPr>
          <a:xfrm>
            <a:off x="5334000" y="2514600"/>
            <a:ext cx="1676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Deduction</a:t>
            </a:r>
          </a:p>
        </p:txBody>
      </p:sp>
      <p:sp>
        <p:nvSpPr>
          <p:cNvPr id="23" name="Oval 22"/>
          <p:cNvSpPr/>
          <p:nvPr/>
        </p:nvSpPr>
        <p:spPr>
          <a:xfrm>
            <a:off x="3352800" y="3581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sp>
        <p:nvSpPr>
          <p:cNvPr id="24" name="Oval 23"/>
          <p:cNvSpPr/>
          <p:nvPr/>
        </p:nvSpPr>
        <p:spPr>
          <a:xfrm>
            <a:off x="5257800" y="3581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cxnSp>
        <p:nvCxnSpPr>
          <p:cNvPr id="26" name="Straight Arrow Connector 25"/>
          <p:cNvCxnSpPr/>
          <p:nvPr/>
        </p:nvCxnSpPr>
        <p:spPr>
          <a:xfrm>
            <a:off x="3581400" y="3810000"/>
            <a:ext cx="609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2819400" y="3124200"/>
            <a:ext cx="381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4648200" y="37338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5486400" y="32004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4267200" y="3962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schemeClr val="tx1"/>
              </a:solidFill>
            </a:endParaRPr>
          </a:p>
        </p:txBody>
      </p:sp>
      <p:sp>
        <p:nvSpPr>
          <p:cNvPr id="38" name="Rectangle 37"/>
          <p:cNvSpPr/>
          <p:nvPr/>
        </p:nvSpPr>
        <p:spPr>
          <a:xfrm>
            <a:off x="3733800" y="2362200"/>
            <a:ext cx="12954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Abduction</a:t>
            </a:r>
          </a:p>
        </p:txBody>
      </p:sp>
      <p:sp>
        <p:nvSpPr>
          <p:cNvPr id="39" name="TextBox 38"/>
          <p:cNvSpPr txBox="1"/>
          <p:nvPr/>
        </p:nvSpPr>
        <p:spPr>
          <a:xfrm>
            <a:off x="1066800" y="5943600"/>
            <a:ext cx="6629400" cy="369332"/>
          </a:xfrm>
          <a:prstGeom prst="rect">
            <a:avLst/>
          </a:prstGeom>
          <a:noFill/>
          <a:ln>
            <a:solidFill>
              <a:schemeClr val="tx1"/>
            </a:solidFill>
          </a:ln>
        </p:spPr>
        <p:txBody>
          <a:bodyPr wrap="square" rtlCol="0">
            <a:spAutoFit/>
          </a:bodyPr>
          <a:lstStyle/>
          <a:p>
            <a:pPr algn="ctr"/>
            <a:r>
              <a:rPr lang="en-IE" dirty="0"/>
              <a:t>Deductive, Inductive and abductive reasoning</a:t>
            </a:r>
          </a:p>
        </p:txBody>
      </p:sp>
      <p:sp>
        <p:nvSpPr>
          <p:cNvPr id="40" name="TextBox 39"/>
          <p:cNvSpPr txBox="1"/>
          <p:nvPr/>
        </p:nvSpPr>
        <p:spPr>
          <a:xfrm>
            <a:off x="152400" y="381000"/>
            <a:ext cx="2057400" cy="646331"/>
          </a:xfrm>
          <a:prstGeom prst="rect">
            <a:avLst/>
          </a:prstGeom>
          <a:noFill/>
          <a:ln>
            <a:solidFill>
              <a:schemeClr val="tx1"/>
            </a:solidFill>
          </a:ln>
        </p:spPr>
        <p:txBody>
          <a:bodyPr wrap="square" rtlCol="0">
            <a:spAutoFit/>
          </a:bodyPr>
          <a:lstStyle/>
          <a:p>
            <a:r>
              <a:rPr lang="en-IE" dirty="0"/>
              <a:t>Theory emerges from the data</a:t>
            </a:r>
          </a:p>
        </p:txBody>
      </p:sp>
      <p:sp>
        <p:nvSpPr>
          <p:cNvPr id="41" name="TextBox 40"/>
          <p:cNvSpPr txBox="1"/>
          <p:nvPr/>
        </p:nvSpPr>
        <p:spPr>
          <a:xfrm>
            <a:off x="6324600" y="381000"/>
            <a:ext cx="2057400" cy="646331"/>
          </a:xfrm>
          <a:prstGeom prst="rect">
            <a:avLst/>
          </a:prstGeom>
          <a:noFill/>
          <a:ln>
            <a:solidFill>
              <a:schemeClr val="tx1"/>
            </a:solidFill>
          </a:ln>
        </p:spPr>
        <p:txBody>
          <a:bodyPr wrap="square" rtlCol="0">
            <a:spAutoFit/>
          </a:bodyPr>
          <a:lstStyle/>
          <a:p>
            <a:r>
              <a:rPr lang="en-IE" dirty="0"/>
              <a:t>Start with theory and then test it</a:t>
            </a:r>
          </a:p>
        </p:txBody>
      </p:sp>
    </p:spTree>
    <p:extLst>
      <p:ext uri="{BB962C8B-B14F-4D97-AF65-F5344CB8AC3E}">
        <p14:creationId xmlns:p14="http://schemas.microsoft.com/office/powerpoint/2010/main" val="1273030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4. Raising the Level of Abstraction</a:t>
            </a:r>
          </a:p>
        </p:txBody>
      </p:sp>
      <p:sp>
        <p:nvSpPr>
          <p:cNvPr id="3" name="Content Placeholder 2"/>
          <p:cNvSpPr>
            <a:spLocks noGrp="1"/>
          </p:cNvSpPr>
          <p:nvPr>
            <p:ph idx="1"/>
          </p:nvPr>
        </p:nvSpPr>
        <p:spPr/>
        <p:txBody>
          <a:bodyPr>
            <a:normAutofit lnSpcReduction="10000"/>
          </a:bodyPr>
          <a:lstStyle/>
          <a:p>
            <a:r>
              <a:rPr lang="en-IE" dirty="0"/>
              <a:t>Data collection methods:</a:t>
            </a:r>
          </a:p>
          <a:p>
            <a:pPr lvl="1"/>
            <a:r>
              <a:rPr lang="en-IE" dirty="0"/>
              <a:t>Structured and unstructured interviews</a:t>
            </a:r>
          </a:p>
          <a:p>
            <a:pPr lvl="1"/>
            <a:r>
              <a:rPr lang="en-IE" dirty="0"/>
              <a:t>Documents</a:t>
            </a:r>
          </a:p>
          <a:p>
            <a:pPr lvl="1"/>
            <a:r>
              <a:rPr lang="en-IE" dirty="0"/>
              <a:t>Observations </a:t>
            </a:r>
          </a:p>
          <a:p>
            <a:pPr lvl="1"/>
            <a:r>
              <a:rPr lang="en-IE" dirty="0"/>
              <a:t>Videotaping </a:t>
            </a:r>
          </a:p>
          <a:p>
            <a:pPr lvl="1"/>
            <a:r>
              <a:rPr lang="en-IE" dirty="0"/>
              <a:t>Field notes</a:t>
            </a:r>
          </a:p>
          <a:p>
            <a:pPr lvl="1"/>
            <a:r>
              <a:rPr lang="en-IE" dirty="0"/>
              <a:t>Media</a:t>
            </a:r>
          </a:p>
          <a:p>
            <a:pPr lvl="1"/>
            <a:r>
              <a:rPr lang="en-IE" dirty="0"/>
              <a:t>Meetings</a:t>
            </a:r>
          </a:p>
          <a:p>
            <a:pPr lvl="1"/>
            <a:r>
              <a:rPr lang="en-IE" dirty="0"/>
              <a:t>Informal discussions</a:t>
            </a:r>
          </a:p>
          <a:p>
            <a:pPr lvl="1"/>
            <a:r>
              <a:rPr lang="en-IE" dirty="0"/>
              <a:t>Memoing (ongoing process of making notes on the researcher’s ideas and questions that occur during the process of data collection and analysis) (Schreiber, 2001)</a:t>
            </a:r>
          </a:p>
          <a:p>
            <a:pPr lvl="1">
              <a:buNone/>
            </a:pPr>
            <a:endParaRPr lang="en-IE" dirty="0"/>
          </a:p>
          <a:p>
            <a:pPr lvl="1">
              <a:buNone/>
            </a:pPr>
            <a:r>
              <a:rPr lang="en-IE" dirty="0"/>
              <a:t>			“everything is data” (Wuest, 2000)</a:t>
            </a:r>
          </a:p>
        </p:txBody>
      </p:sp>
    </p:spTree>
    <p:extLst>
      <p:ext uri="{BB962C8B-B14F-4D97-AF65-F5344CB8AC3E}">
        <p14:creationId xmlns:p14="http://schemas.microsoft.com/office/powerpoint/2010/main" val="1577221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Introduction </a:t>
            </a:r>
            <a:r>
              <a:rPr lang="en-IE" sz="1600" dirty="0"/>
              <a:t>cont’d</a:t>
            </a:r>
          </a:p>
        </p:txBody>
      </p:sp>
      <p:sp>
        <p:nvSpPr>
          <p:cNvPr id="3" name="Content Placeholder 2"/>
          <p:cNvSpPr>
            <a:spLocks noGrp="1"/>
          </p:cNvSpPr>
          <p:nvPr>
            <p:ph idx="1"/>
          </p:nvPr>
        </p:nvSpPr>
        <p:spPr/>
        <p:txBody>
          <a:bodyPr/>
          <a:lstStyle/>
          <a:p>
            <a:r>
              <a:rPr lang="en-IE" dirty="0"/>
              <a:t>This presentation is not meant to cover all qualitative research approaches in details, but just to give an idea about different designs that are commonly used.</a:t>
            </a:r>
          </a:p>
          <a:p>
            <a:endParaRPr lang="en-IE" dirty="0"/>
          </a:p>
          <a:p>
            <a:r>
              <a:rPr lang="en-IE" dirty="0"/>
              <a:t>In this presentation we are going to focus on seven common approaches. </a:t>
            </a:r>
          </a:p>
          <a:p>
            <a:endParaRPr lang="en-IE" dirty="0"/>
          </a:p>
        </p:txBody>
      </p:sp>
    </p:spTree>
    <p:extLst>
      <p:ext uri="{BB962C8B-B14F-4D97-AF65-F5344CB8AC3E}">
        <p14:creationId xmlns:p14="http://schemas.microsoft.com/office/powerpoint/2010/main" val="2308165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fontScale="90000"/>
          </a:bodyPr>
          <a:lstStyle/>
          <a:p>
            <a:r>
              <a:rPr lang="en-IE" dirty="0"/>
              <a:t>5. Coding Through to Conceptualizing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58341336"/>
              </p:ext>
            </p:extLst>
          </p:nvPr>
        </p:nvGraphicFramePr>
        <p:xfrm>
          <a:off x="304800" y="1600201"/>
          <a:ext cx="8153400" cy="1904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nvGraphicFramePr>
        <p:xfrm>
          <a:off x="457200" y="4038600"/>
          <a:ext cx="8153400" cy="1904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TextBox 5"/>
          <p:cNvSpPr txBox="1"/>
          <p:nvPr/>
        </p:nvSpPr>
        <p:spPr>
          <a:xfrm>
            <a:off x="2819400" y="1600200"/>
            <a:ext cx="3124200" cy="369332"/>
          </a:xfrm>
          <a:prstGeom prst="rect">
            <a:avLst/>
          </a:prstGeom>
          <a:noFill/>
        </p:spPr>
        <p:txBody>
          <a:bodyPr wrap="square" rtlCol="0">
            <a:spAutoFit/>
          </a:bodyPr>
          <a:lstStyle/>
          <a:p>
            <a:pPr algn="ctr"/>
            <a:r>
              <a:rPr lang="en-IE" dirty="0"/>
              <a:t>Grounded Theory</a:t>
            </a:r>
          </a:p>
        </p:txBody>
      </p:sp>
      <p:sp>
        <p:nvSpPr>
          <p:cNvPr id="7" name="TextBox 6"/>
          <p:cNvSpPr txBox="1"/>
          <p:nvPr/>
        </p:nvSpPr>
        <p:spPr>
          <a:xfrm>
            <a:off x="2209800" y="4050268"/>
            <a:ext cx="3886200" cy="369332"/>
          </a:xfrm>
          <a:prstGeom prst="rect">
            <a:avLst/>
          </a:prstGeom>
          <a:noFill/>
        </p:spPr>
        <p:txBody>
          <a:bodyPr wrap="square" rtlCol="0">
            <a:spAutoFit/>
          </a:bodyPr>
          <a:lstStyle/>
          <a:p>
            <a:pPr algn="ctr"/>
            <a:r>
              <a:rPr lang="en-IE" dirty="0"/>
              <a:t>Descriptive Qualitative Research</a:t>
            </a:r>
          </a:p>
        </p:txBody>
      </p:sp>
    </p:spTree>
    <p:extLst>
      <p:ext uri="{BB962C8B-B14F-4D97-AF65-F5344CB8AC3E}">
        <p14:creationId xmlns:p14="http://schemas.microsoft.com/office/powerpoint/2010/main" val="2115703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924800" cy="1143000"/>
          </a:xfrm>
        </p:spPr>
        <p:txBody>
          <a:bodyPr>
            <a:noAutofit/>
          </a:bodyPr>
          <a:lstStyle/>
          <a:p>
            <a:r>
              <a:rPr lang="en-IE" sz="3200" dirty="0"/>
              <a:t>6. Identification of the Basic Social Process that Describes the Pattern of Phenomena</a:t>
            </a:r>
          </a:p>
        </p:txBody>
      </p:sp>
      <p:sp>
        <p:nvSpPr>
          <p:cNvPr id="3" name="Content Placeholder 2"/>
          <p:cNvSpPr>
            <a:spLocks noGrp="1"/>
          </p:cNvSpPr>
          <p:nvPr>
            <p:ph idx="1"/>
          </p:nvPr>
        </p:nvSpPr>
        <p:spPr>
          <a:xfrm>
            <a:off x="457200" y="1828800"/>
            <a:ext cx="8229600" cy="4297363"/>
          </a:xfrm>
        </p:spPr>
        <p:txBody>
          <a:bodyPr>
            <a:normAutofit/>
          </a:bodyPr>
          <a:lstStyle/>
          <a:p>
            <a:r>
              <a:rPr lang="en-IE" dirty="0"/>
              <a:t>The theory is considered fully developed when the researcher has constructed an imageric or symbolic representation that explains the relationships among concepts and illuminates the actions and interactions of the participants </a:t>
            </a:r>
            <a:r>
              <a:rPr lang="en-IE" sz="1800" dirty="0"/>
              <a:t>(Milliken &amp; Schreiber, 2001).</a:t>
            </a:r>
            <a:endParaRPr lang="en-IE" sz="2600" dirty="0"/>
          </a:p>
          <a:p>
            <a:endParaRPr lang="en-IE" dirty="0"/>
          </a:p>
          <a:p>
            <a:r>
              <a:rPr lang="en-IE" dirty="0"/>
              <a:t>The ultimate goal of analyzing qualitative data for process is to account for, or explain, change in the social phenomenon being studied over time.</a:t>
            </a:r>
          </a:p>
        </p:txBody>
      </p:sp>
    </p:spTree>
    <p:extLst>
      <p:ext uri="{BB962C8B-B14F-4D97-AF65-F5344CB8AC3E}">
        <p14:creationId xmlns:p14="http://schemas.microsoft.com/office/powerpoint/2010/main" val="953640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IE" sz="3600" dirty="0"/>
              <a:t>Examples of Basic Social (Psychological) Processes and Their Descriptions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9454684"/>
              </p:ext>
            </p:extLst>
          </p:nvPr>
        </p:nvGraphicFramePr>
        <p:xfrm>
          <a:off x="457200" y="2514600"/>
          <a:ext cx="8001000" cy="348488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370840">
                <a:tc>
                  <a:txBody>
                    <a:bodyPr/>
                    <a:lstStyle/>
                    <a:p>
                      <a:r>
                        <a:rPr kumimoji="0" lang="en-IE" sz="1800" b="1" i="1" kern="1200" baseline="0" dirty="0">
                          <a:solidFill>
                            <a:schemeClr val="lt1"/>
                          </a:solidFill>
                          <a:latin typeface="+mn-lt"/>
                          <a:ea typeface="+mn-ea"/>
                          <a:cs typeface="+mn-cs"/>
                        </a:rPr>
                        <a:t>Basic Social (Psychological) Process</a:t>
                      </a:r>
                      <a:endParaRPr lang="en-IE" dirty="0"/>
                    </a:p>
                  </a:txBody>
                  <a:tcPr/>
                </a:tc>
                <a:tc>
                  <a:txBody>
                    <a:bodyPr/>
                    <a:lstStyle/>
                    <a:p>
                      <a:r>
                        <a:rPr kumimoji="0" lang="en-IE" sz="1800" b="1" i="1" kern="1200" baseline="0" dirty="0">
                          <a:solidFill>
                            <a:schemeClr val="lt1"/>
                          </a:solidFill>
                          <a:latin typeface="+mn-lt"/>
                          <a:ea typeface="+mn-ea"/>
                          <a:cs typeface="+mn-cs"/>
                        </a:rPr>
                        <a:t>Description</a:t>
                      </a:r>
                      <a:endParaRPr lang="en-IE" dirty="0"/>
                    </a:p>
                  </a:txBody>
                  <a:tcPr/>
                </a:tc>
                <a:extLst>
                  <a:ext uri="{0D108BD9-81ED-4DB2-BD59-A6C34878D82A}">
                    <a16:rowId xmlns:a16="http://schemas.microsoft.com/office/drawing/2014/main" val="10000"/>
                  </a:ext>
                </a:extLst>
              </a:tr>
              <a:tr h="370840">
                <a:tc>
                  <a:txBody>
                    <a:bodyPr/>
                    <a:lstStyle/>
                    <a:p>
                      <a:r>
                        <a:rPr kumimoji="0" lang="en-IE" sz="1800" kern="1200" baseline="0" dirty="0">
                          <a:solidFill>
                            <a:schemeClr val="dk1"/>
                          </a:solidFill>
                          <a:latin typeface="+mn-lt"/>
                          <a:ea typeface="+mn-ea"/>
                          <a:cs typeface="+mn-cs"/>
                        </a:rPr>
                        <a:t>Defensive mothering</a:t>
                      </a:r>
                      <a:endParaRPr lang="en-IE" dirty="0"/>
                    </a:p>
                  </a:txBody>
                  <a:tcPr/>
                </a:tc>
                <a:tc>
                  <a:txBody>
                    <a:bodyPr/>
                    <a:lstStyle/>
                    <a:p>
                      <a:r>
                        <a:rPr kumimoji="0" lang="en-IE" sz="1800" kern="1200" baseline="0" dirty="0">
                          <a:solidFill>
                            <a:schemeClr val="dk1"/>
                          </a:solidFill>
                          <a:latin typeface="+mn-lt"/>
                          <a:ea typeface="+mn-ea"/>
                          <a:cs typeface="+mn-cs"/>
                        </a:rPr>
                        <a:t>Mothers with HIV combat a range of threats, including the fear of stigmatization, preparing children for a motherless future, and protecting themselves from negative fear of illness through thought control.</a:t>
                      </a:r>
                      <a:endParaRPr lang="en-IE" dirty="0"/>
                    </a:p>
                  </a:txBody>
                  <a:tcPr/>
                </a:tc>
                <a:extLst>
                  <a:ext uri="{0D108BD9-81ED-4DB2-BD59-A6C34878D82A}">
                    <a16:rowId xmlns:a16="http://schemas.microsoft.com/office/drawing/2014/main" val="10001"/>
                  </a:ext>
                </a:extLst>
              </a:tr>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10002"/>
                  </a:ext>
                </a:extLst>
              </a:tr>
              <a:tr h="370840">
                <a:tc>
                  <a:txBody>
                    <a:bodyPr/>
                    <a:lstStyle/>
                    <a:p>
                      <a:r>
                        <a:rPr kumimoji="0" lang="en-IE" sz="1800" kern="1200" baseline="0" dirty="0">
                          <a:solidFill>
                            <a:schemeClr val="dk1"/>
                          </a:solidFill>
                          <a:latin typeface="+mn-lt"/>
                          <a:ea typeface="+mn-ea"/>
                          <a:cs typeface="+mn-cs"/>
                        </a:rPr>
                        <a:t>Out of sync</a:t>
                      </a:r>
                      <a:endParaRPr lang="en-IE" dirty="0"/>
                    </a:p>
                  </a:txBody>
                  <a:tcPr/>
                </a:tc>
                <a:tc>
                  <a:txBody>
                    <a:bodyPr/>
                    <a:lstStyle/>
                    <a:p>
                      <a:r>
                        <a:rPr kumimoji="0" lang="en-IE" sz="1800" kern="1200" baseline="0" dirty="0">
                          <a:solidFill>
                            <a:schemeClr val="dk1"/>
                          </a:solidFill>
                          <a:latin typeface="+mn-lt"/>
                          <a:ea typeface="+mn-ea"/>
                          <a:cs typeface="+mn-cs"/>
                        </a:rPr>
                        <a:t>Women who have delayed their childbearing until after they reach their 30s find themselves out of step with mainstream society and their age-wise cohort.</a:t>
                      </a:r>
                      <a:endParaRPr lang="en-IE" dirty="0"/>
                    </a:p>
                  </a:txBody>
                  <a:tcPr/>
                </a:tc>
                <a:extLst>
                  <a:ext uri="{0D108BD9-81ED-4DB2-BD59-A6C34878D82A}">
                    <a16:rowId xmlns:a16="http://schemas.microsoft.com/office/drawing/2014/main" val="10003"/>
                  </a:ext>
                </a:extLst>
              </a:tr>
              <a:tr h="370840">
                <a:tc>
                  <a:txBody>
                    <a:bodyPr/>
                    <a:lstStyle/>
                    <a:p>
                      <a:endParaRPr lang="en-IE" dirty="0"/>
                    </a:p>
                  </a:txBody>
                  <a:tcPr/>
                </a:tc>
                <a:tc>
                  <a:txBody>
                    <a:bodyPr/>
                    <a:lstStyle/>
                    <a:p>
                      <a:endParaRPr lang="en-IE"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136899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Grounded Theory Example 1</a:t>
            </a:r>
          </a:p>
        </p:txBody>
      </p:sp>
      <p:sp>
        <p:nvSpPr>
          <p:cNvPr id="3" name="Content Placeholder 2"/>
          <p:cNvSpPr>
            <a:spLocks noGrp="1"/>
          </p:cNvSpPr>
          <p:nvPr>
            <p:ph idx="1"/>
          </p:nvPr>
        </p:nvSpPr>
        <p:spPr>
          <a:xfrm>
            <a:off x="457200" y="1600200"/>
            <a:ext cx="8001000" cy="4724400"/>
          </a:xfrm>
        </p:spPr>
        <p:txBody>
          <a:bodyPr>
            <a:normAutofit/>
          </a:bodyPr>
          <a:lstStyle/>
          <a:p>
            <a:r>
              <a:rPr lang="en-IE" dirty="0"/>
              <a:t>The grounded theory approach to data analysis was used to explore enjoyment experiences of persons with schizophrenia. </a:t>
            </a:r>
          </a:p>
          <a:p>
            <a:endParaRPr lang="en-IE" dirty="0"/>
          </a:p>
          <a:p>
            <a:r>
              <a:rPr lang="en-IE" dirty="0"/>
              <a:t>Interviews with nine participants focused on their descriptions of enjoyment. </a:t>
            </a:r>
          </a:p>
          <a:p>
            <a:endParaRPr lang="en-IE" dirty="0"/>
          </a:p>
          <a:p>
            <a:r>
              <a:rPr lang="en-IE" dirty="0"/>
              <a:t>The themes that emerged from the data analysis helped occupational therapists gain a better understanding of enjoyment experiences of persons with schizophrenia, and the factors that characterized their enjoyment experiences.</a:t>
            </a:r>
          </a:p>
          <a:p>
            <a:pPr marL="0" indent="0" algn="r">
              <a:buNone/>
            </a:pPr>
            <a:r>
              <a:rPr lang="en-IE" sz="1600" dirty="0"/>
              <a:t>(Glaser &amp; Strauss, 1967) </a:t>
            </a:r>
            <a:r>
              <a:rPr lang="en-IE" sz="1500" dirty="0"/>
              <a:t>(Emerson, Cook, Polatajko &amp; Segal, 1998)</a:t>
            </a:r>
          </a:p>
          <a:p>
            <a:endParaRPr lang="en-IE" dirty="0"/>
          </a:p>
        </p:txBody>
      </p:sp>
    </p:spTree>
    <p:extLst>
      <p:ext uri="{BB962C8B-B14F-4D97-AF65-F5344CB8AC3E}">
        <p14:creationId xmlns:p14="http://schemas.microsoft.com/office/powerpoint/2010/main" val="1060797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400" dirty="0"/>
              <a:t>Grounded Theory Example 2</a:t>
            </a:r>
            <a:endParaRPr lang="en-IE" sz="1600" dirty="0"/>
          </a:p>
        </p:txBody>
      </p:sp>
      <p:sp>
        <p:nvSpPr>
          <p:cNvPr id="3" name="Content Placeholder 2"/>
          <p:cNvSpPr>
            <a:spLocks noGrp="1"/>
          </p:cNvSpPr>
          <p:nvPr>
            <p:ph idx="1"/>
          </p:nvPr>
        </p:nvSpPr>
        <p:spPr/>
        <p:txBody>
          <a:bodyPr>
            <a:normAutofit/>
          </a:bodyPr>
          <a:lstStyle/>
          <a:p>
            <a:r>
              <a:rPr lang="en-GB" dirty="0"/>
              <a:t>Other example of grounded theory with which many of us are familiar is theory about the grief process. </a:t>
            </a:r>
          </a:p>
          <a:p>
            <a:endParaRPr lang="en-GB" dirty="0"/>
          </a:p>
          <a:p>
            <a:r>
              <a:rPr lang="en-GB" dirty="0"/>
              <a:t>Researchers observed that people who were bereaved progressed through a series of stages and that each stage was characterised by certain responses: denial, anger, acceptance and resolution. </a:t>
            </a:r>
          </a:p>
          <a:p>
            <a:endParaRPr lang="en-GB" dirty="0"/>
          </a:p>
          <a:p>
            <a:r>
              <a:rPr lang="en-GB" dirty="0"/>
              <a:t>This is not a new phenomenon, people have been going through these stages for as long as society has existed, but the research formally acknowledged and described the experience. </a:t>
            </a:r>
          </a:p>
        </p:txBody>
      </p:sp>
    </p:spTree>
    <p:extLst>
      <p:ext uri="{BB962C8B-B14F-4D97-AF65-F5344CB8AC3E}">
        <p14:creationId xmlns:p14="http://schemas.microsoft.com/office/powerpoint/2010/main" val="1259918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400" dirty="0"/>
              <a:t>Grounded Theory Example 2 </a:t>
            </a:r>
            <a:r>
              <a:rPr lang="en-IE" sz="1600" dirty="0"/>
              <a:t>cont’d</a:t>
            </a:r>
          </a:p>
        </p:txBody>
      </p:sp>
      <p:sp>
        <p:nvSpPr>
          <p:cNvPr id="3" name="Content Placeholder 2"/>
          <p:cNvSpPr>
            <a:spLocks noGrp="1"/>
          </p:cNvSpPr>
          <p:nvPr>
            <p:ph idx="1"/>
          </p:nvPr>
        </p:nvSpPr>
        <p:spPr/>
        <p:txBody>
          <a:bodyPr>
            <a:normAutofit/>
          </a:bodyPr>
          <a:lstStyle/>
          <a:p>
            <a:r>
              <a:rPr lang="en-GB" dirty="0"/>
              <a:t>Now we use our knowledge of </a:t>
            </a:r>
            <a:r>
              <a:rPr lang="en-GB" i="1" dirty="0"/>
              <a:t>the grief process</a:t>
            </a:r>
            <a:r>
              <a:rPr lang="en-GB" dirty="0"/>
              <a:t>, new knowledge derived from grounded theory, to understand the experience of bereavement and to help the bereaved to come to terms with their loss. </a:t>
            </a:r>
          </a:p>
          <a:p>
            <a:endParaRPr lang="en-GB" dirty="0"/>
          </a:p>
          <a:p>
            <a:r>
              <a:rPr lang="en-GB" dirty="0"/>
              <a:t>We recognise when a person is having difficulty coming to terms with loss because we use the knowledge to recognise signs of “abnormal” grief and can offer help.</a:t>
            </a:r>
            <a:endParaRPr lang="en-IE" dirty="0"/>
          </a:p>
          <a:p>
            <a:endParaRPr lang="en-IE" dirty="0"/>
          </a:p>
        </p:txBody>
      </p:sp>
    </p:spTree>
    <p:extLst>
      <p:ext uri="{BB962C8B-B14F-4D97-AF65-F5344CB8AC3E}">
        <p14:creationId xmlns:p14="http://schemas.microsoft.com/office/powerpoint/2010/main" val="1224680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627165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133600" y="1905000"/>
            <a:ext cx="4572000" cy="3200401"/>
            <a:chOff x="5472201" y="1584280"/>
            <a:chExt cx="2262336" cy="1357401"/>
          </a:xfrm>
          <a:scene3d>
            <a:camera prst="orthographicFront"/>
            <a:lightRig rig="threePt" dir="t">
              <a:rot lat="0" lon="0" rev="7500000"/>
            </a:lightRig>
          </a:scene3d>
        </p:grpSpPr>
        <p:sp>
          <p:nvSpPr>
            <p:cNvPr id="5" name="Rectangle 4"/>
            <p:cNvSpPr/>
            <p:nvPr/>
          </p:nvSpPr>
          <p:spPr>
            <a:xfrm>
              <a:off x="5472201" y="1584280"/>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fr-FR"/>
            </a:p>
          </p:txBody>
        </p:sp>
        <p:sp>
          <p:nvSpPr>
            <p:cNvPr id="6" name="Rectangle 5"/>
            <p:cNvSpPr/>
            <p:nvPr/>
          </p:nvSpPr>
          <p:spPr>
            <a:xfrm>
              <a:off x="5472201" y="1584280"/>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5400" kern="1200" dirty="0"/>
                <a:t>Case studies</a:t>
              </a:r>
            </a:p>
          </p:txBody>
        </p:sp>
      </p:grpSp>
    </p:spTree>
    <p:extLst>
      <p:ext uri="{BB962C8B-B14F-4D97-AF65-F5344CB8AC3E}">
        <p14:creationId xmlns:p14="http://schemas.microsoft.com/office/powerpoint/2010/main" val="12435285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p>
        </p:txBody>
      </p:sp>
      <p:sp>
        <p:nvSpPr>
          <p:cNvPr id="3" name="Content Placeholder 2"/>
          <p:cNvSpPr>
            <a:spLocks noGrp="1"/>
          </p:cNvSpPr>
          <p:nvPr>
            <p:ph idx="1"/>
          </p:nvPr>
        </p:nvSpPr>
        <p:spPr/>
        <p:txBody>
          <a:bodyPr/>
          <a:lstStyle/>
          <a:p>
            <a:r>
              <a:rPr lang="en-IE" dirty="0"/>
              <a:t>Case study is an approach to explore a phenomenon within its context using a variety of data sources. </a:t>
            </a:r>
          </a:p>
          <a:p>
            <a:endParaRPr lang="en-IE" dirty="0"/>
          </a:p>
          <a:p>
            <a:r>
              <a:rPr lang="en-IE" dirty="0"/>
              <a:t>This ensures that the issue is not explored through one lens, but rather a variety of lenses which allows for multiple facets of the phenomenon to be revealed and understood.</a:t>
            </a:r>
          </a:p>
        </p:txBody>
      </p:sp>
    </p:spTree>
    <p:extLst>
      <p:ext uri="{BB962C8B-B14F-4D97-AF65-F5344CB8AC3E}">
        <p14:creationId xmlns:p14="http://schemas.microsoft.com/office/powerpoint/2010/main" val="2300356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r>
              <a:rPr lang="en-IE" sz="1600" dirty="0"/>
              <a:t>Cont’d</a:t>
            </a:r>
          </a:p>
        </p:txBody>
      </p:sp>
      <p:sp>
        <p:nvSpPr>
          <p:cNvPr id="3" name="Content Placeholder 2"/>
          <p:cNvSpPr>
            <a:spLocks noGrp="1"/>
          </p:cNvSpPr>
          <p:nvPr>
            <p:ph idx="1"/>
          </p:nvPr>
        </p:nvSpPr>
        <p:spPr/>
        <p:txBody>
          <a:bodyPr>
            <a:normAutofit/>
          </a:bodyPr>
          <a:lstStyle/>
          <a:p>
            <a:r>
              <a:rPr lang="en-GB" dirty="0"/>
              <a:t>Case study research is used to describe an entity that forms a single unit such as a person, an organisation or an institution. Some research studies describe a series of cases. </a:t>
            </a:r>
            <a:endParaRPr lang="en-IE" dirty="0"/>
          </a:p>
          <a:p>
            <a:endParaRPr lang="en-IE" dirty="0"/>
          </a:p>
          <a:p>
            <a:endParaRPr lang="en-IE" dirty="0"/>
          </a:p>
        </p:txBody>
      </p:sp>
    </p:spTree>
    <p:extLst>
      <p:ext uri="{BB962C8B-B14F-4D97-AF65-F5344CB8AC3E}">
        <p14:creationId xmlns:p14="http://schemas.microsoft.com/office/powerpoint/2010/main" val="151517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Self-assessment</a:t>
            </a:r>
          </a:p>
        </p:txBody>
      </p:sp>
      <p:sp>
        <p:nvSpPr>
          <p:cNvPr id="3" name="Content Placeholder 2"/>
          <p:cNvSpPr>
            <a:spLocks noGrp="1"/>
          </p:cNvSpPr>
          <p:nvPr>
            <p:ph idx="1"/>
          </p:nvPr>
        </p:nvSpPr>
        <p:spPr/>
        <p:txBody>
          <a:bodyPr/>
          <a:lstStyle/>
          <a:p>
            <a:r>
              <a:rPr lang="en-IE" dirty="0"/>
              <a:t>Look at the next three research projects:</a:t>
            </a:r>
          </a:p>
          <a:p>
            <a:endParaRPr lang="en-IE" dirty="0"/>
          </a:p>
          <a:p>
            <a:r>
              <a:rPr lang="en-IE" dirty="0"/>
              <a:t>What are the most appropriate qualitative methodological approaches to investigate their research questions?</a:t>
            </a:r>
          </a:p>
          <a:p>
            <a:endParaRPr lang="en-IE" dirty="0"/>
          </a:p>
          <a:p>
            <a:pPr marL="0" indent="0" algn="ctr">
              <a:buNone/>
            </a:pPr>
            <a:endParaRPr lang="en-IE" sz="2400" dirty="0">
              <a:solidFill>
                <a:srgbClr val="FF0000"/>
              </a:solidFill>
            </a:endParaRPr>
          </a:p>
          <a:p>
            <a:pPr marL="0" indent="0" algn="ctr">
              <a:buNone/>
            </a:pPr>
            <a:endParaRPr lang="en-IE" sz="2400" dirty="0">
              <a:solidFill>
                <a:srgbClr val="FF0000"/>
              </a:solidFill>
            </a:endParaRPr>
          </a:p>
          <a:p>
            <a:pPr marL="0" indent="0" algn="ctr">
              <a:buNone/>
            </a:pPr>
            <a:endParaRPr lang="en-IE" sz="2400" dirty="0">
              <a:solidFill>
                <a:srgbClr val="FF0000"/>
              </a:solidFill>
            </a:endParaRPr>
          </a:p>
          <a:p>
            <a:pPr marL="0" indent="0" algn="ctr">
              <a:buNone/>
            </a:pPr>
            <a:r>
              <a:rPr lang="en-IE" sz="2400" dirty="0">
                <a:solidFill>
                  <a:srgbClr val="FF0000"/>
                </a:solidFill>
              </a:rPr>
              <a:t>This is a self-assessment and brainstorming exercise. </a:t>
            </a:r>
          </a:p>
          <a:p>
            <a:pPr marL="0" indent="0" algn="ctr">
              <a:buNone/>
            </a:pPr>
            <a:r>
              <a:rPr lang="en-IE" sz="2400" dirty="0">
                <a:solidFill>
                  <a:srgbClr val="FF0000"/>
                </a:solidFill>
              </a:rPr>
              <a:t>This is NOT an assignment.</a:t>
            </a:r>
          </a:p>
        </p:txBody>
      </p:sp>
    </p:spTree>
    <p:extLst>
      <p:ext uri="{BB962C8B-B14F-4D97-AF65-F5344CB8AC3E}">
        <p14:creationId xmlns:p14="http://schemas.microsoft.com/office/powerpoint/2010/main" val="34787284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the Case Study? </a:t>
            </a:r>
            <a:r>
              <a:rPr lang="en-IE" sz="1600" dirty="0"/>
              <a:t>Cont’d</a:t>
            </a:r>
          </a:p>
        </p:txBody>
      </p:sp>
      <p:sp>
        <p:nvSpPr>
          <p:cNvPr id="3" name="Content Placeholder 2"/>
          <p:cNvSpPr>
            <a:spLocks noGrp="1"/>
          </p:cNvSpPr>
          <p:nvPr>
            <p:ph idx="1"/>
          </p:nvPr>
        </p:nvSpPr>
        <p:spPr/>
        <p:txBody>
          <a:bodyPr>
            <a:normAutofit/>
          </a:bodyPr>
          <a:lstStyle/>
          <a:p>
            <a:r>
              <a:rPr lang="en-GB" dirty="0"/>
              <a:t>Case study research ranges in complexity. The most simple is an illustrative description of a single event or occurrence. </a:t>
            </a:r>
          </a:p>
          <a:p>
            <a:endParaRPr lang="en-GB" dirty="0"/>
          </a:p>
          <a:p>
            <a:r>
              <a:rPr lang="en-GB" dirty="0"/>
              <a:t>More complex is the analysis of a social situation over a period of time. </a:t>
            </a:r>
          </a:p>
          <a:p>
            <a:endParaRPr lang="en-GB" dirty="0"/>
          </a:p>
          <a:p>
            <a:r>
              <a:rPr lang="en-GB" dirty="0"/>
              <a:t>The most complex is the extended case study which traces events involving the same actors over a period of time enabling the analysis to reflect changes and adjustments. </a:t>
            </a:r>
            <a:endParaRPr lang="en-IE" dirty="0"/>
          </a:p>
          <a:p>
            <a:endParaRPr lang="en-IE" dirty="0"/>
          </a:p>
        </p:txBody>
      </p:sp>
    </p:spTree>
    <p:extLst>
      <p:ext uri="{BB962C8B-B14F-4D97-AF65-F5344CB8AC3E}">
        <p14:creationId xmlns:p14="http://schemas.microsoft.com/office/powerpoint/2010/main" val="13801597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dirty="0"/>
              <a:t>Case Study Example 1</a:t>
            </a:r>
          </a:p>
        </p:txBody>
      </p:sp>
      <p:sp>
        <p:nvSpPr>
          <p:cNvPr id="3" name="Content Placeholder 2"/>
          <p:cNvSpPr>
            <a:spLocks noGrp="1"/>
          </p:cNvSpPr>
          <p:nvPr>
            <p:ph idx="1"/>
          </p:nvPr>
        </p:nvSpPr>
        <p:spPr/>
        <p:txBody>
          <a:bodyPr/>
          <a:lstStyle/>
          <a:p>
            <a:r>
              <a:rPr lang="en-GB" dirty="0"/>
              <a:t>Case study research in health care has a range of uses. </a:t>
            </a:r>
          </a:p>
          <a:p>
            <a:endParaRPr lang="en-GB" dirty="0"/>
          </a:p>
          <a:p>
            <a:r>
              <a:rPr lang="en-GB" dirty="0"/>
              <a:t>For example, a case study may be conducted of the development of a new service such as a hospital discharge liaison scheme jointly run by health and social services in one locality. </a:t>
            </a:r>
            <a:endParaRPr lang="en-IE" dirty="0"/>
          </a:p>
          <a:p>
            <a:endParaRPr lang="en-IE" dirty="0"/>
          </a:p>
        </p:txBody>
      </p:sp>
    </p:spTree>
    <p:extLst>
      <p:ext uri="{BB962C8B-B14F-4D97-AF65-F5344CB8AC3E}">
        <p14:creationId xmlns:p14="http://schemas.microsoft.com/office/powerpoint/2010/main" val="37348493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Case Study Example 2</a:t>
            </a:r>
          </a:p>
        </p:txBody>
      </p:sp>
      <p:sp>
        <p:nvSpPr>
          <p:cNvPr id="3" name="Content Placeholder 2"/>
          <p:cNvSpPr>
            <a:spLocks noGrp="1"/>
          </p:cNvSpPr>
          <p:nvPr>
            <p:ph idx="1"/>
          </p:nvPr>
        </p:nvSpPr>
        <p:spPr/>
        <p:txBody>
          <a:bodyPr/>
          <a:lstStyle/>
          <a:p>
            <a:r>
              <a:rPr lang="en-GB" dirty="0"/>
              <a:t>Another example of the case study approach would be to describe and analyse organisational change in the planning, purchasing or delivery of health services as in Total Purchasing pilot projects. </a:t>
            </a:r>
            <a:endParaRPr lang="en-IE" dirty="0"/>
          </a:p>
          <a:p>
            <a:endParaRPr lang="en-IE" dirty="0"/>
          </a:p>
        </p:txBody>
      </p:sp>
    </p:spTree>
    <p:extLst>
      <p:ext uri="{BB962C8B-B14F-4D97-AF65-F5344CB8AC3E}">
        <p14:creationId xmlns:p14="http://schemas.microsoft.com/office/powerpoint/2010/main" val="22400314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Case Study Example 3</a:t>
            </a:r>
          </a:p>
        </p:txBody>
      </p:sp>
      <p:sp>
        <p:nvSpPr>
          <p:cNvPr id="3" name="Content Placeholder 2"/>
          <p:cNvSpPr>
            <a:spLocks noGrp="1"/>
          </p:cNvSpPr>
          <p:nvPr>
            <p:ph idx="1"/>
          </p:nvPr>
        </p:nvSpPr>
        <p:spPr/>
        <p:txBody>
          <a:bodyPr>
            <a:normAutofit/>
          </a:bodyPr>
          <a:lstStyle/>
          <a:p>
            <a:r>
              <a:rPr lang="en-GB" dirty="0"/>
              <a:t>One of the most common uses of the case study is the evaluation of a particular care approach. </a:t>
            </a:r>
          </a:p>
          <a:p>
            <a:endParaRPr lang="en-GB" dirty="0"/>
          </a:p>
          <a:p>
            <a:r>
              <a:rPr lang="en-GB" dirty="0"/>
              <a:t>For example, an outreach teenage health service set up as an alternative to general practice based teenage clinics might be evaluated in terms of input, impact on the health of teenagers locally and the development of collaborative links with other groups involved in promoting teenage health. </a:t>
            </a:r>
            <a:endParaRPr lang="en-IE" dirty="0"/>
          </a:p>
        </p:txBody>
      </p:sp>
    </p:spTree>
    <p:extLst>
      <p:ext uri="{BB962C8B-B14F-4D97-AF65-F5344CB8AC3E}">
        <p14:creationId xmlns:p14="http://schemas.microsoft.com/office/powerpoint/2010/main" val="3633752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87238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600200" y="1828800"/>
            <a:ext cx="5715000" cy="3352800"/>
            <a:chOff x="5472201" y="3167916"/>
            <a:chExt cx="2262336" cy="1357401"/>
          </a:xfrm>
          <a:scene3d>
            <a:camera prst="orthographicFront"/>
            <a:lightRig rig="threePt" dir="t">
              <a:rot lat="0" lon="0" rev="7500000"/>
            </a:lightRig>
          </a:scene3d>
        </p:grpSpPr>
        <p:sp>
          <p:nvSpPr>
            <p:cNvPr id="5" name="Rectangle 4"/>
            <p:cNvSpPr/>
            <p:nvPr/>
          </p:nvSpPr>
          <p:spPr>
            <a:xfrm>
              <a:off x="5472201" y="3167916"/>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endParaRPr lang="fr-FR"/>
            </a:p>
          </p:txBody>
        </p:sp>
        <p:sp>
          <p:nvSpPr>
            <p:cNvPr id="6" name="Rectangle 5"/>
            <p:cNvSpPr/>
            <p:nvPr/>
          </p:nvSpPr>
          <p:spPr>
            <a:xfrm>
              <a:off x="5472201" y="3167916"/>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4800" b="1" kern="1200" dirty="0"/>
                <a:t>Positive Deviant Approach</a:t>
              </a:r>
              <a:endParaRPr lang="en-IE" sz="4800" kern="1200" dirty="0"/>
            </a:p>
          </p:txBody>
        </p:sp>
      </p:grpSp>
    </p:spTree>
    <p:extLst>
      <p:ext uri="{BB962C8B-B14F-4D97-AF65-F5344CB8AC3E}">
        <p14:creationId xmlns:p14="http://schemas.microsoft.com/office/powerpoint/2010/main" val="30887579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PD Concept</a:t>
            </a:r>
          </a:p>
        </p:txBody>
      </p:sp>
      <p:sp>
        <p:nvSpPr>
          <p:cNvPr id="3" name="Content Placeholder 2"/>
          <p:cNvSpPr>
            <a:spLocks noGrp="1"/>
          </p:cNvSpPr>
          <p:nvPr>
            <p:ph idx="1"/>
          </p:nvPr>
        </p:nvSpPr>
        <p:spPr/>
        <p:txBody>
          <a:bodyPr/>
          <a:lstStyle/>
          <a:p>
            <a:r>
              <a:rPr lang="en-IE" b="1" dirty="0"/>
              <a:t>The </a:t>
            </a:r>
            <a:r>
              <a:rPr lang="en-IE" b="1" i="1" dirty="0"/>
              <a:t>PD concept </a:t>
            </a:r>
            <a:r>
              <a:rPr lang="en-IE" dirty="0"/>
              <a:t>is based on the observation that in every community or organization, there are a few individuals or groups whose uncommon but successful behaviours and strategies have enabled them to find better solutions to problems than their neighbours who face the same challenges and barriers and have access to same resources </a:t>
            </a:r>
          </a:p>
        </p:txBody>
      </p:sp>
    </p:spTree>
    <p:extLst>
      <p:ext uri="{BB962C8B-B14F-4D97-AF65-F5344CB8AC3E}">
        <p14:creationId xmlns:p14="http://schemas.microsoft.com/office/powerpoint/2010/main" val="10504399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PD Approach</a:t>
            </a:r>
          </a:p>
        </p:txBody>
      </p:sp>
      <p:sp>
        <p:nvSpPr>
          <p:cNvPr id="3" name="Content Placeholder 2"/>
          <p:cNvSpPr>
            <a:spLocks noGrp="1"/>
          </p:cNvSpPr>
          <p:nvPr>
            <p:ph idx="1"/>
          </p:nvPr>
        </p:nvSpPr>
        <p:spPr/>
        <p:txBody>
          <a:bodyPr>
            <a:normAutofit/>
          </a:bodyPr>
          <a:lstStyle/>
          <a:p>
            <a:r>
              <a:rPr lang="en-IE" dirty="0"/>
              <a:t>The </a:t>
            </a:r>
            <a:r>
              <a:rPr lang="en-IE" b="1" i="1" dirty="0"/>
              <a:t>PD approach </a:t>
            </a:r>
            <a:r>
              <a:rPr lang="en-IE" dirty="0"/>
              <a:t>is a problem solving, asset-based approach grounded in the fact that communities have assets or resources they haven’t tapped. </a:t>
            </a:r>
          </a:p>
          <a:p>
            <a:endParaRPr lang="en-IE" dirty="0"/>
          </a:p>
          <a:p>
            <a:r>
              <a:rPr lang="en-IE" dirty="0"/>
              <a:t>It enables a community or organization to amplify uncommon behaviours or strategies discovered by community members among the least likely to succeed (positive deviants), develop some activities or initiatives based on these findings and measure outcomes. </a:t>
            </a:r>
          </a:p>
        </p:txBody>
      </p:sp>
    </p:spTree>
    <p:extLst>
      <p:ext uri="{BB962C8B-B14F-4D97-AF65-F5344CB8AC3E}">
        <p14:creationId xmlns:p14="http://schemas.microsoft.com/office/powerpoint/2010/main" val="3285259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PD Methodology</a:t>
            </a:r>
          </a:p>
        </p:txBody>
      </p:sp>
      <p:sp>
        <p:nvSpPr>
          <p:cNvPr id="3" name="Content Placeholder 2"/>
          <p:cNvSpPr>
            <a:spLocks noGrp="1"/>
          </p:cNvSpPr>
          <p:nvPr>
            <p:ph idx="1"/>
          </p:nvPr>
        </p:nvSpPr>
        <p:spPr/>
        <p:txBody>
          <a:bodyPr>
            <a:normAutofit/>
          </a:bodyPr>
          <a:lstStyle/>
          <a:p>
            <a:r>
              <a:rPr lang="en-IE" b="1" i="1" dirty="0"/>
              <a:t>PD methodology </a:t>
            </a:r>
            <a:r>
              <a:rPr lang="en-IE" dirty="0"/>
              <a:t>consists of five basic steps (the four D’s:) </a:t>
            </a:r>
          </a:p>
          <a:p>
            <a:pPr marL="1314450" lvl="2" indent="-514350">
              <a:buFont typeface="+mj-lt"/>
              <a:buAutoNum type="arabicPeriod"/>
            </a:pPr>
            <a:r>
              <a:rPr lang="en-IE" i="1" dirty="0"/>
              <a:t>define</a:t>
            </a:r>
            <a:r>
              <a:rPr lang="en-IE" dirty="0"/>
              <a:t>, </a:t>
            </a:r>
          </a:p>
          <a:p>
            <a:pPr marL="1314450" lvl="2" indent="-514350">
              <a:buFont typeface="+mj-lt"/>
              <a:buAutoNum type="arabicPeriod"/>
            </a:pPr>
            <a:r>
              <a:rPr lang="en-IE" i="1" dirty="0"/>
              <a:t>determine</a:t>
            </a:r>
            <a:r>
              <a:rPr lang="en-IE" dirty="0"/>
              <a:t>, </a:t>
            </a:r>
          </a:p>
          <a:p>
            <a:pPr marL="1314450" lvl="2" indent="-514350">
              <a:buFont typeface="+mj-lt"/>
              <a:buAutoNum type="arabicPeriod"/>
            </a:pPr>
            <a:r>
              <a:rPr lang="en-IE" i="1" dirty="0"/>
              <a:t>discover</a:t>
            </a:r>
            <a:r>
              <a:rPr lang="en-IE" dirty="0"/>
              <a:t>, </a:t>
            </a:r>
          </a:p>
          <a:p>
            <a:pPr marL="1314450" lvl="2" indent="-514350">
              <a:buFont typeface="+mj-lt"/>
              <a:buAutoNum type="arabicPeriod"/>
            </a:pPr>
            <a:r>
              <a:rPr lang="en-IE" i="1" dirty="0"/>
              <a:t>design </a:t>
            </a:r>
          </a:p>
          <a:p>
            <a:pPr marL="0" indent="0">
              <a:buNone/>
            </a:pPr>
            <a:r>
              <a:rPr lang="en-IE" i="1" dirty="0"/>
              <a:t>with monitoring and evaluation happening throughout the four Ds</a:t>
            </a:r>
            <a:r>
              <a:rPr lang="en-IE" dirty="0"/>
              <a:t>. </a:t>
            </a:r>
          </a:p>
        </p:txBody>
      </p:sp>
    </p:spTree>
    <p:extLst>
      <p:ext uri="{BB962C8B-B14F-4D97-AF65-F5344CB8AC3E}">
        <p14:creationId xmlns:p14="http://schemas.microsoft.com/office/powerpoint/2010/main" val="40781294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PD Process</a:t>
            </a:r>
          </a:p>
        </p:txBody>
      </p:sp>
      <p:sp>
        <p:nvSpPr>
          <p:cNvPr id="3" name="Content Placeholder 2"/>
          <p:cNvSpPr>
            <a:spLocks noGrp="1"/>
          </p:cNvSpPr>
          <p:nvPr>
            <p:ph idx="1"/>
          </p:nvPr>
        </p:nvSpPr>
        <p:spPr/>
        <p:txBody>
          <a:bodyPr>
            <a:normAutofit/>
          </a:bodyPr>
          <a:lstStyle/>
          <a:p>
            <a:r>
              <a:rPr lang="en-IE" dirty="0"/>
              <a:t>The term </a:t>
            </a:r>
            <a:r>
              <a:rPr lang="en-IE" b="1" i="1" dirty="0"/>
              <a:t>“PD process” </a:t>
            </a:r>
            <a:r>
              <a:rPr lang="en-IE" dirty="0"/>
              <a:t>refers to the entire journey encompassing the skillful use of experiential learning methods and skilled facilitation applied to the four steps of the PD design</a:t>
            </a:r>
          </a:p>
          <a:p>
            <a:endParaRPr lang="en-IE" dirty="0"/>
          </a:p>
          <a:p>
            <a:r>
              <a:rPr lang="en-IE" dirty="0"/>
              <a:t>It results in community mobilization and ownership, discovery of existing solutions, creation of new networks, and emergence of new solutions as a result of community initiatives.</a:t>
            </a:r>
          </a:p>
        </p:txBody>
      </p:sp>
    </p:spTree>
    <p:extLst>
      <p:ext uri="{BB962C8B-B14F-4D97-AF65-F5344CB8AC3E}">
        <p14:creationId xmlns:p14="http://schemas.microsoft.com/office/powerpoint/2010/main" val="3587925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1</a:t>
            </a:r>
          </a:p>
        </p:txBody>
      </p:sp>
      <p:sp>
        <p:nvSpPr>
          <p:cNvPr id="3" name="Content Placeholder 2"/>
          <p:cNvSpPr>
            <a:spLocks noGrp="1"/>
          </p:cNvSpPr>
          <p:nvPr>
            <p:ph idx="1"/>
          </p:nvPr>
        </p:nvSpPr>
        <p:spPr/>
        <p:txBody>
          <a:bodyPr>
            <a:normAutofit/>
          </a:bodyPr>
          <a:lstStyle/>
          <a:p>
            <a:r>
              <a:rPr lang="en-IE" dirty="0"/>
              <a:t>A survey conducted in a village in Sudan has revealed a high prevalence (70%) of Female Genital Mutilation (FGM). </a:t>
            </a:r>
          </a:p>
          <a:p>
            <a:endParaRPr lang="en-IE" dirty="0"/>
          </a:p>
          <a:p>
            <a:r>
              <a:rPr lang="en-US" sz="2400" u="sng" dirty="0"/>
              <a:t>You are requested to conduct a qualitative study using more than one methodological approach to look into:</a:t>
            </a:r>
          </a:p>
          <a:p>
            <a:endParaRPr lang="en-IE" dirty="0"/>
          </a:p>
          <a:p>
            <a:r>
              <a:rPr lang="en-IE" dirty="0"/>
              <a:t>Beliefs, cultures and in depth understanding regarding the practice of FGM.</a:t>
            </a:r>
          </a:p>
          <a:p>
            <a:endParaRPr lang="en-IE" dirty="0"/>
          </a:p>
        </p:txBody>
      </p:sp>
    </p:spTree>
    <p:extLst>
      <p:ext uri="{BB962C8B-B14F-4D97-AF65-F5344CB8AC3E}">
        <p14:creationId xmlns:p14="http://schemas.microsoft.com/office/powerpoint/2010/main" val="3399175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When to use Positive Deviance </a:t>
            </a:r>
          </a:p>
        </p:txBody>
      </p:sp>
      <p:sp>
        <p:nvSpPr>
          <p:cNvPr id="3" name="Content Placeholder 2"/>
          <p:cNvSpPr>
            <a:spLocks noGrp="1"/>
          </p:cNvSpPr>
          <p:nvPr>
            <p:ph idx="1"/>
          </p:nvPr>
        </p:nvSpPr>
        <p:spPr/>
        <p:txBody>
          <a:bodyPr>
            <a:normAutofit/>
          </a:bodyPr>
          <a:lstStyle/>
          <a:p>
            <a:r>
              <a:rPr lang="en-IE" dirty="0"/>
              <a:t>Positive deviance should be considered as a possible approach when a concrete problem meets the following criteria: </a:t>
            </a:r>
          </a:p>
          <a:p>
            <a:pPr lvl="1"/>
            <a:r>
              <a:rPr lang="en-IE" dirty="0"/>
              <a:t>The problem is not exclusively technical but also relational and requires behavioural or/and social change. </a:t>
            </a:r>
          </a:p>
          <a:p>
            <a:pPr lvl="1"/>
            <a:r>
              <a:rPr lang="en-IE" dirty="0"/>
              <a:t>The problem is complex, seemingly intractable, and other solutions haven’t worked. </a:t>
            </a:r>
          </a:p>
          <a:p>
            <a:pPr lvl="1"/>
            <a:r>
              <a:rPr lang="en-IE" dirty="0"/>
              <a:t>Positive deviant individuals or groups exist solutions are possible. </a:t>
            </a:r>
          </a:p>
        </p:txBody>
      </p:sp>
    </p:spTree>
    <p:extLst>
      <p:ext uri="{BB962C8B-B14F-4D97-AF65-F5344CB8AC3E}">
        <p14:creationId xmlns:p14="http://schemas.microsoft.com/office/powerpoint/2010/main" val="17764112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IE" sz="4200" b="0" i="0" u="none" strike="noStrike" kern="1200" cap="none" spc="-100" normalizeH="0" baseline="0" noProof="0" dirty="0">
                <a:ln>
                  <a:noFill/>
                </a:ln>
                <a:solidFill>
                  <a:srgbClr val="675E47"/>
                </a:solidFill>
                <a:effectLst/>
                <a:uLnTx/>
                <a:uFillTx/>
                <a:latin typeface="Cambria"/>
                <a:ea typeface="+mj-ea"/>
                <a:cs typeface="+mj-cs"/>
              </a:rPr>
              <a:t>When to use Positive Deviance </a:t>
            </a:r>
            <a:r>
              <a:rPr lang="en-IE" sz="1600" dirty="0">
                <a:solidFill>
                  <a:srgbClr val="675E47"/>
                </a:solidFill>
                <a:latin typeface="Cambria"/>
              </a:rPr>
              <a:t>cont’d</a:t>
            </a:r>
            <a:endParaRPr lang="en-IE" sz="1600" dirty="0"/>
          </a:p>
        </p:txBody>
      </p:sp>
      <p:sp>
        <p:nvSpPr>
          <p:cNvPr id="3" name="Content Placeholder 2"/>
          <p:cNvSpPr>
            <a:spLocks noGrp="1"/>
          </p:cNvSpPr>
          <p:nvPr>
            <p:ph idx="1"/>
          </p:nvPr>
        </p:nvSpPr>
        <p:spPr/>
        <p:txBody>
          <a:bodyPr>
            <a:normAutofit/>
          </a:bodyPr>
          <a:lstStyle/>
          <a:p>
            <a:r>
              <a:rPr lang="en-IE" dirty="0"/>
              <a:t>Today, in every community there are “positive deviants” who are able to solve problems better than their neighbours. </a:t>
            </a:r>
          </a:p>
          <a:p>
            <a:endParaRPr lang="en-IE" dirty="0"/>
          </a:p>
          <a:p>
            <a:r>
              <a:rPr lang="en-IE" dirty="0"/>
              <a:t>These “Positive Deviants” all demonstrate certain behaviours and practices, which have enabled them to successfully solve problems and overcome formidable barriers which their neighbours, with </a:t>
            </a:r>
            <a:r>
              <a:rPr lang="en-IE" b="1" i="1" dirty="0"/>
              <a:t>access to the same resources </a:t>
            </a:r>
            <a:r>
              <a:rPr lang="en-IE" dirty="0"/>
              <a:t>and </a:t>
            </a:r>
            <a:r>
              <a:rPr lang="en-IE" b="1" i="1" dirty="0"/>
              <a:t>living in the same communities </a:t>
            </a:r>
            <a:r>
              <a:rPr lang="en-IE" dirty="0"/>
              <a:t>have not.</a:t>
            </a:r>
          </a:p>
        </p:txBody>
      </p:sp>
    </p:spTree>
    <p:extLst>
      <p:ext uri="{BB962C8B-B14F-4D97-AF65-F5344CB8AC3E}">
        <p14:creationId xmlns:p14="http://schemas.microsoft.com/office/powerpoint/2010/main" val="256666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800" dirty="0"/>
              <a:t>PD vs Traditional Approach</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2190651"/>
              </p:ext>
            </p:extLst>
          </p:nvPr>
        </p:nvGraphicFramePr>
        <p:xfrm>
          <a:off x="609600" y="2743200"/>
          <a:ext cx="7772400" cy="25908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370840">
                <a:tc>
                  <a:txBody>
                    <a:bodyPr/>
                    <a:lstStyle/>
                    <a:p>
                      <a:r>
                        <a:rPr lang="en-IE" sz="1800" b="1" i="0" u="sng" strike="noStrike" kern="1200" baseline="0" dirty="0">
                          <a:solidFill>
                            <a:schemeClr val="lt1"/>
                          </a:solidFill>
                          <a:latin typeface="+mn-lt"/>
                          <a:ea typeface="+mn-ea"/>
                          <a:cs typeface="+mn-cs"/>
                        </a:rPr>
                        <a:t>Traditional </a:t>
                      </a:r>
                      <a:endParaRPr lang="en-IE" dirty="0"/>
                    </a:p>
                  </a:txBody>
                  <a:tcPr/>
                </a:tc>
                <a:tc>
                  <a:txBody>
                    <a:bodyPr/>
                    <a:lstStyle/>
                    <a:p>
                      <a:r>
                        <a:rPr lang="en-IE" sz="1800" b="1" i="0" u="sng" strike="noStrike" kern="1200" baseline="0" dirty="0">
                          <a:solidFill>
                            <a:schemeClr val="lt1"/>
                          </a:solidFill>
                          <a:latin typeface="+mn-lt"/>
                          <a:ea typeface="+mn-ea"/>
                          <a:cs typeface="+mn-cs"/>
                        </a:rPr>
                        <a:t>PD Approach </a:t>
                      </a:r>
                      <a:endParaRPr lang="en-IE" dirty="0"/>
                    </a:p>
                  </a:txBody>
                  <a:tcPr/>
                </a:tc>
                <a:extLst>
                  <a:ext uri="{0D108BD9-81ED-4DB2-BD59-A6C34878D82A}">
                    <a16:rowId xmlns:a16="http://schemas.microsoft.com/office/drawing/2014/main" val="10000"/>
                  </a:ext>
                </a:extLst>
              </a:tr>
              <a:tr h="0">
                <a:tc>
                  <a:txBody>
                    <a:bodyPr/>
                    <a:lstStyle/>
                    <a:p>
                      <a:r>
                        <a:rPr lang="en-IE" sz="1800" b="0" i="0" u="none" strike="noStrike" kern="1200" baseline="0" dirty="0">
                          <a:solidFill>
                            <a:schemeClr val="dk1"/>
                          </a:solidFill>
                          <a:latin typeface="+mn-lt"/>
                          <a:ea typeface="+mn-ea"/>
                          <a:cs typeface="+mn-cs"/>
                        </a:rPr>
                        <a:t>What is wrong?</a:t>
                      </a:r>
                      <a:endParaRPr lang="en-IE" dirty="0"/>
                    </a:p>
                  </a:txBody>
                  <a:tcPr/>
                </a:tc>
                <a:tc>
                  <a:txBody>
                    <a:bodyPr/>
                    <a:lstStyle/>
                    <a:p>
                      <a:r>
                        <a:rPr lang="en-IE" sz="1800" b="0" i="0" u="none" strike="noStrike" kern="1200" baseline="0" dirty="0">
                          <a:solidFill>
                            <a:schemeClr val="dk1"/>
                          </a:solidFill>
                          <a:latin typeface="+mn-lt"/>
                          <a:ea typeface="+mn-ea"/>
                          <a:cs typeface="+mn-cs"/>
                        </a:rPr>
                        <a:t>What is right? </a:t>
                      </a:r>
                      <a:endParaRPr lang="en-IE" dirty="0"/>
                    </a:p>
                  </a:txBody>
                  <a:tcPr/>
                </a:tc>
                <a:extLst>
                  <a:ext uri="{0D108BD9-81ED-4DB2-BD59-A6C34878D82A}">
                    <a16:rowId xmlns:a16="http://schemas.microsoft.com/office/drawing/2014/main" val="10001"/>
                  </a:ext>
                </a:extLst>
              </a:tr>
              <a:tr h="370840">
                <a:tc>
                  <a:txBody>
                    <a:bodyPr/>
                    <a:lstStyle/>
                    <a:p>
                      <a:r>
                        <a:rPr lang="en-IE" sz="1800" b="0" i="0" u="none" strike="noStrike" kern="1200" baseline="0" dirty="0">
                          <a:solidFill>
                            <a:schemeClr val="dk1"/>
                          </a:solidFill>
                          <a:latin typeface="+mn-lt"/>
                          <a:ea typeface="+mn-ea"/>
                          <a:cs typeface="+mn-cs"/>
                        </a:rPr>
                        <a:t>What are your needs?</a:t>
                      </a:r>
                      <a:endParaRPr lang="en-IE" dirty="0"/>
                    </a:p>
                  </a:txBody>
                  <a:tcPr/>
                </a:tc>
                <a:tc>
                  <a:txBody>
                    <a:bodyPr/>
                    <a:lstStyle/>
                    <a:p>
                      <a:r>
                        <a:rPr lang="en-IE" sz="1800" b="0" i="0" u="none" strike="noStrike" kern="1200" baseline="0" dirty="0">
                          <a:solidFill>
                            <a:schemeClr val="dk1"/>
                          </a:solidFill>
                          <a:latin typeface="+mn-lt"/>
                          <a:ea typeface="+mn-ea"/>
                          <a:cs typeface="+mn-cs"/>
                        </a:rPr>
                        <a:t>What’s working here? </a:t>
                      </a:r>
                      <a:endParaRPr lang="en-IE" dirty="0"/>
                    </a:p>
                  </a:txBody>
                  <a:tcPr/>
                </a:tc>
                <a:extLst>
                  <a:ext uri="{0D108BD9-81ED-4DB2-BD59-A6C34878D82A}">
                    <a16:rowId xmlns:a16="http://schemas.microsoft.com/office/drawing/2014/main" val="10002"/>
                  </a:ext>
                </a:extLst>
              </a:tr>
              <a:tr h="370840">
                <a:tc>
                  <a:txBody>
                    <a:bodyPr/>
                    <a:lstStyle/>
                    <a:p>
                      <a:r>
                        <a:rPr lang="en-IE" sz="1800" b="0" i="0" u="none" strike="noStrike" kern="1200" baseline="0" dirty="0">
                          <a:solidFill>
                            <a:schemeClr val="dk1"/>
                          </a:solidFill>
                          <a:latin typeface="+mn-lt"/>
                          <a:ea typeface="+mn-ea"/>
                          <a:cs typeface="+mn-cs"/>
                        </a:rPr>
                        <a:t>What can we provide?</a:t>
                      </a:r>
                      <a:endParaRPr lang="en-IE" dirty="0"/>
                    </a:p>
                  </a:txBody>
                  <a:tcPr/>
                </a:tc>
                <a:tc>
                  <a:txBody>
                    <a:bodyPr/>
                    <a:lstStyle/>
                    <a:p>
                      <a:r>
                        <a:rPr lang="en-IE" sz="1800" b="0" i="0" u="none" strike="noStrike" kern="1200" baseline="0" dirty="0">
                          <a:solidFill>
                            <a:schemeClr val="dk1"/>
                          </a:solidFill>
                          <a:latin typeface="+mn-lt"/>
                          <a:ea typeface="+mn-ea"/>
                          <a:cs typeface="+mn-cs"/>
                        </a:rPr>
                        <a:t>What are your resources? </a:t>
                      </a:r>
                      <a:endParaRPr lang="en-IE" dirty="0"/>
                    </a:p>
                  </a:txBody>
                  <a:tcPr/>
                </a:tc>
                <a:extLst>
                  <a:ext uri="{0D108BD9-81ED-4DB2-BD59-A6C34878D82A}">
                    <a16:rowId xmlns:a16="http://schemas.microsoft.com/office/drawing/2014/main" val="10003"/>
                  </a:ext>
                </a:extLst>
              </a:tr>
              <a:tr h="370840">
                <a:tc>
                  <a:txBody>
                    <a:bodyPr/>
                    <a:lstStyle/>
                    <a:p>
                      <a:r>
                        <a:rPr lang="en-IE" sz="1800" b="0" i="0" u="none" strike="noStrike" kern="1200" baseline="0" dirty="0">
                          <a:solidFill>
                            <a:schemeClr val="dk1"/>
                          </a:solidFill>
                          <a:latin typeface="+mn-lt"/>
                          <a:ea typeface="+mn-ea"/>
                          <a:cs typeface="+mn-cs"/>
                        </a:rPr>
                        <a:t>What is lacking in your community?</a:t>
                      </a:r>
                      <a:endParaRPr lang="en-IE" dirty="0"/>
                    </a:p>
                  </a:txBody>
                  <a:tcPr/>
                </a:tc>
                <a:tc>
                  <a:txBody>
                    <a:bodyPr/>
                    <a:lstStyle/>
                    <a:p>
                      <a:r>
                        <a:rPr lang="en-IE" sz="1800" b="0" i="0" u="none" strike="noStrike" kern="1200" baseline="0" dirty="0">
                          <a:solidFill>
                            <a:schemeClr val="dk1"/>
                          </a:solidFill>
                          <a:latin typeface="+mn-lt"/>
                          <a:ea typeface="+mn-ea"/>
                          <a:cs typeface="+mn-cs"/>
                        </a:rPr>
                        <a:t>What can we build upon? </a:t>
                      </a:r>
                      <a:endParaRPr lang="en-IE" dirty="0"/>
                    </a:p>
                  </a:txBody>
                  <a:tcPr/>
                </a:tc>
                <a:extLst>
                  <a:ext uri="{0D108BD9-81ED-4DB2-BD59-A6C34878D82A}">
                    <a16:rowId xmlns:a16="http://schemas.microsoft.com/office/drawing/2014/main" val="10004"/>
                  </a:ext>
                </a:extLst>
              </a:tr>
              <a:tr h="370840">
                <a:tc>
                  <a:txBody>
                    <a:bodyPr/>
                    <a:lstStyle/>
                    <a:p>
                      <a:r>
                        <a:rPr lang="en-IE" sz="1800" b="0" i="0" u="none" strike="noStrike" kern="1200" baseline="0" dirty="0">
                          <a:solidFill>
                            <a:schemeClr val="dk1"/>
                          </a:solidFill>
                          <a:latin typeface="+mn-lt"/>
                          <a:ea typeface="+mn-ea"/>
                          <a:cs typeface="+mn-cs"/>
                        </a:rPr>
                        <a:t>What’s missing here? </a:t>
                      </a:r>
                      <a:endParaRPr lang="en-IE" dirty="0"/>
                    </a:p>
                  </a:txBody>
                  <a:tcPr/>
                </a:tc>
                <a:tc>
                  <a:txBody>
                    <a:bodyPr/>
                    <a:lstStyle/>
                    <a:p>
                      <a:r>
                        <a:rPr lang="en-IE" sz="1800" b="0" i="0" u="none" strike="noStrike" kern="1200" baseline="0" dirty="0">
                          <a:solidFill>
                            <a:schemeClr val="dk1"/>
                          </a:solidFill>
                          <a:latin typeface="+mn-lt"/>
                          <a:ea typeface="+mn-ea"/>
                          <a:cs typeface="+mn-cs"/>
                        </a:rPr>
                        <a:t>What is available here? </a:t>
                      </a:r>
                      <a:endParaRPr lang="en-IE" dirty="0"/>
                    </a:p>
                  </a:txBody>
                  <a:tcPr/>
                </a:tc>
                <a:extLst>
                  <a:ext uri="{0D108BD9-81ED-4DB2-BD59-A6C34878D82A}">
                    <a16:rowId xmlns:a16="http://schemas.microsoft.com/office/drawing/2014/main" val="10005"/>
                  </a:ext>
                </a:extLst>
              </a:tr>
              <a:tr h="370840">
                <a:tc>
                  <a:txBody>
                    <a:bodyPr/>
                    <a:lstStyle/>
                    <a:p>
                      <a:r>
                        <a:rPr lang="en-IE" sz="1800" b="0" i="0" u="none" strike="noStrike" kern="1200" baseline="0" dirty="0">
                          <a:solidFill>
                            <a:schemeClr val="dk1"/>
                          </a:solidFill>
                          <a:latin typeface="+mn-lt"/>
                          <a:ea typeface="+mn-ea"/>
                          <a:cs typeface="+mn-cs"/>
                        </a:rPr>
                        <a:t>What are your weaknesses?</a:t>
                      </a:r>
                      <a:endParaRPr lang="en-IE" dirty="0"/>
                    </a:p>
                  </a:txBody>
                  <a:tcPr/>
                </a:tc>
                <a:tc>
                  <a:txBody>
                    <a:bodyPr/>
                    <a:lstStyle/>
                    <a:p>
                      <a:r>
                        <a:rPr lang="en-IE" sz="1800" b="0" i="0" u="none" strike="noStrike" kern="1200" baseline="0" dirty="0">
                          <a:solidFill>
                            <a:schemeClr val="dk1"/>
                          </a:solidFill>
                          <a:latin typeface="+mn-lt"/>
                          <a:ea typeface="+mn-ea"/>
                          <a:cs typeface="+mn-cs"/>
                        </a:rPr>
                        <a:t>What are your strengths? </a:t>
                      </a:r>
                      <a:endParaRPr lang="en-IE" dirty="0"/>
                    </a:p>
                  </a:txBody>
                  <a:tcPr/>
                </a:tc>
                <a:extLst>
                  <a:ext uri="{0D108BD9-81ED-4DB2-BD59-A6C34878D82A}">
                    <a16:rowId xmlns:a16="http://schemas.microsoft.com/office/drawing/2014/main" val="10006"/>
                  </a:ext>
                </a:extLst>
              </a:tr>
            </a:tbl>
          </a:graphicData>
        </a:graphic>
      </p:graphicFrame>
      <p:sp>
        <p:nvSpPr>
          <p:cNvPr id="5" name="Rectangle 4"/>
          <p:cNvSpPr/>
          <p:nvPr/>
        </p:nvSpPr>
        <p:spPr>
          <a:xfrm>
            <a:off x="533400" y="1752599"/>
            <a:ext cx="7848600" cy="1015663"/>
          </a:xfrm>
          <a:prstGeom prst="rect">
            <a:avLst/>
          </a:prstGeom>
        </p:spPr>
        <p:txBody>
          <a:bodyPr wrap="square">
            <a:spAutoFit/>
          </a:bodyPr>
          <a:lstStyle/>
          <a:p>
            <a:r>
              <a:rPr lang="en-IE" sz="3000" dirty="0"/>
              <a:t>The questions change when using the PD approach instead of the traditional approach: </a:t>
            </a:r>
          </a:p>
        </p:txBody>
      </p:sp>
    </p:spTree>
    <p:extLst>
      <p:ext uri="{BB962C8B-B14F-4D97-AF65-F5344CB8AC3E}">
        <p14:creationId xmlns:p14="http://schemas.microsoft.com/office/powerpoint/2010/main" val="37669525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670510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133600" y="1905000"/>
            <a:ext cx="4495800" cy="2971800"/>
            <a:chOff x="2983631" y="3167916"/>
            <a:chExt cx="2262336" cy="1357401"/>
          </a:xfrm>
          <a:scene3d>
            <a:camera prst="orthographicFront"/>
            <a:lightRig rig="threePt" dir="t">
              <a:rot lat="0" lon="0" rev="7500000"/>
            </a:lightRig>
          </a:scene3d>
        </p:grpSpPr>
        <p:sp>
          <p:nvSpPr>
            <p:cNvPr id="4" name="Rectangle 3"/>
            <p:cNvSpPr/>
            <p:nvPr/>
          </p:nvSpPr>
          <p:spPr>
            <a:xfrm>
              <a:off x="2983631" y="3167916"/>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a:lstStyle/>
            <a:p>
              <a:endParaRPr lang="fr-FR"/>
            </a:p>
          </p:txBody>
        </p:sp>
        <p:sp>
          <p:nvSpPr>
            <p:cNvPr id="5" name="Rectangle 4"/>
            <p:cNvSpPr/>
            <p:nvPr/>
          </p:nvSpPr>
          <p:spPr>
            <a:xfrm>
              <a:off x="2983631" y="3167916"/>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9600" kern="1200" dirty="0"/>
                <a:t>PEER</a:t>
              </a:r>
              <a:endParaRPr lang="en-IE" sz="2400" kern="1200" dirty="0"/>
            </a:p>
          </p:txBody>
        </p:sp>
      </p:grpSp>
    </p:spTree>
    <p:extLst>
      <p:ext uri="{BB962C8B-B14F-4D97-AF65-F5344CB8AC3E}">
        <p14:creationId xmlns:p14="http://schemas.microsoft.com/office/powerpoint/2010/main" val="3424111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PEER </a:t>
            </a:r>
            <a:endParaRPr lang="en-IE" dirty="0"/>
          </a:p>
        </p:txBody>
      </p:sp>
      <p:sp>
        <p:nvSpPr>
          <p:cNvPr id="3" name="Content Placeholder 2"/>
          <p:cNvSpPr>
            <a:spLocks noGrp="1"/>
          </p:cNvSpPr>
          <p:nvPr>
            <p:ph idx="1"/>
          </p:nvPr>
        </p:nvSpPr>
        <p:spPr/>
        <p:txBody>
          <a:bodyPr/>
          <a:lstStyle/>
          <a:p>
            <a:r>
              <a:rPr lang="en-IE" dirty="0"/>
              <a:t>PEER stands for </a:t>
            </a:r>
            <a:r>
              <a:rPr lang="en-IE" b="1" dirty="0"/>
              <a:t>P</a:t>
            </a:r>
            <a:r>
              <a:rPr lang="en-IE" dirty="0"/>
              <a:t>articipatory </a:t>
            </a:r>
            <a:r>
              <a:rPr lang="en-IE" b="1" dirty="0"/>
              <a:t>E</a:t>
            </a:r>
            <a:r>
              <a:rPr lang="en-IE" dirty="0"/>
              <a:t>thnographic </a:t>
            </a:r>
            <a:r>
              <a:rPr lang="en-IE" b="1" dirty="0"/>
              <a:t>E</a:t>
            </a:r>
            <a:r>
              <a:rPr lang="en-IE" dirty="0"/>
              <a:t>valuation and </a:t>
            </a:r>
            <a:r>
              <a:rPr lang="en-IE" b="1" dirty="0"/>
              <a:t>R</a:t>
            </a:r>
            <a:r>
              <a:rPr lang="en-IE" dirty="0"/>
              <a:t>esearch</a:t>
            </a:r>
          </a:p>
          <a:p>
            <a:endParaRPr lang="en-GB" dirty="0"/>
          </a:p>
          <a:p>
            <a:pPr algn="just"/>
            <a:r>
              <a:rPr lang="en-IE" dirty="0"/>
              <a:t>It is an innovative, rapid, participatory and qualitative method involving ordinary members of the community to generate in-depth understanding</a:t>
            </a:r>
            <a:r>
              <a:rPr lang="en-GB" dirty="0"/>
              <a:t>  </a:t>
            </a:r>
          </a:p>
          <a:p>
            <a:endParaRPr lang="en-IE" dirty="0"/>
          </a:p>
        </p:txBody>
      </p:sp>
    </p:spTree>
    <p:extLst>
      <p:ext uri="{BB962C8B-B14F-4D97-AF65-F5344CB8AC3E}">
        <p14:creationId xmlns:p14="http://schemas.microsoft.com/office/powerpoint/2010/main" val="6710118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Conduct PEER </a:t>
            </a:r>
            <a:endParaRPr lang="en-IE" dirty="0"/>
          </a:p>
        </p:txBody>
      </p:sp>
      <p:sp>
        <p:nvSpPr>
          <p:cNvPr id="3" name="Content Placeholder 2"/>
          <p:cNvSpPr>
            <a:spLocks noGrp="1"/>
          </p:cNvSpPr>
          <p:nvPr>
            <p:ph idx="1"/>
          </p:nvPr>
        </p:nvSpPr>
        <p:spPr/>
        <p:txBody>
          <a:bodyPr>
            <a:normAutofit/>
          </a:bodyPr>
          <a:lstStyle/>
          <a:p>
            <a:r>
              <a:rPr lang="en-IE" dirty="0"/>
              <a:t>Ordinary members of the community attend a </a:t>
            </a:r>
            <a:r>
              <a:rPr lang="en-GB" dirty="0"/>
              <a:t>participatory training</a:t>
            </a:r>
            <a:r>
              <a:rPr lang="en-IE" dirty="0"/>
              <a:t> workshop </a:t>
            </a:r>
            <a:r>
              <a:rPr lang="en-GB" dirty="0"/>
              <a:t>during which time they are trained in conducting research. </a:t>
            </a:r>
          </a:p>
          <a:p>
            <a:endParaRPr lang="en-GB" dirty="0"/>
          </a:p>
          <a:p>
            <a:r>
              <a:rPr lang="en-IE" dirty="0"/>
              <a:t>After training, they return to their villages to carry out in-depth interviews with their friends and social network by asking questions to their friends in the third person: about what other people say or do in relation to particular issues, rather than asking for personal information. </a:t>
            </a:r>
          </a:p>
          <a:p>
            <a:endParaRPr lang="en-IE" dirty="0"/>
          </a:p>
        </p:txBody>
      </p:sp>
    </p:spTree>
    <p:extLst>
      <p:ext uri="{BB962C8B-B14F-4D97-AF65-F5344CB8AC3E}">
        <p14:creationId xmlns:p14="http://schemas.microsoft.com/office/powerpoint/2010/main" val="34977818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Conduct PEER </a:t>
            </a:r>
            <a:r>
              <a:rPr lang="en-GB" sz="1600" dirty="0"/>
              <a:t>cont’d</a:t>
            </a:r>
            <a:endParaRPr lang="en-IE" sz="1600" dirty="0"/>
          </a:p>
        </p:txBody>
      </p:sp>
      <p:sp>
        <p:nvSpPr>
          <p:cNvPr id="3" name="Content Placeholder 2"/>
          <p:cNvSpPr>
            <a:spLocks noGrp="1"/>
          </p:cNvSpPr>
          <p:nvPr>
            <p:ph idx="1"/>
          </p:nvPr>
        </p:nvSpPr>
        <p:spPr/>
        <p:txBody>
          <a:bodyPr>
            <a:normAutofit/>
          </a:bodyPr>
          <a:lstStyle/>
          <a:p>
            <a:r>
              <a:rPr lang="en-IE" dirty="0"/>
              <a:t>Another workshop is conducted with them after data collection. They are given feedback on their experiences, and help to analyze the data by enacting dramas to illustrate typical scenarios from the data. </a:t>
            </a:r>
          </a:p>
          <a:p>
            <a:endParaRPr lang="en-IE" dirty="0"/>
          </a:p>
          <a:p>
            <a:r>
              <a:rPr lang="en-IE" dirty="0"/>
              <a:t>An educational session is held at the end so that any myths or misunderstandings the peer researchers were exposed to during data collection could be addressed.</a:t>
            </a:r>
          </a:p>
          <a:p>
            <a:endParaRPr lang="en-IE" dirty="0"/>
          </a:p>
        </p:txBody>
      </p:sp>
    </p:spTree>
    <p:extLst>
      <p:ext uri="{BB962C8B-B14F-4D97-AF65-F5344CB8AC3E}">
        <p14:creationId xmlns:p14="http://schemas.microsoft.com/office/powerpoint/2010/main" val="7382890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Advantages of PEER </a:t>
            </a:r>
          </a:p>
        </p:txBody>
      </p:sp>
      <p:sp>
        <p:nvSpPr>
          <p:cNvPr id="3" name="Content Placeholder 2"/>
          <p:cNvSpPr>
            <a:spLocks noGrp="1"/>
          </p:cNvSpPr>
          <p:nvPr>
            <p:ph idx="1"/>
          </p:nvPr>
        </p:nvSpPr>
        <p:spPr>
          <a:xfrm>
            <a:off x="457200" y="1600200"/>
            <a:ext cx="7696200" cy="4873752"/>
          </a:xfrm>
        </p:spPr>
        <p:txBody>
          <a:bodyPr>
            <a:normAutofit/>
          </a:bodyPr>
          <a:lstStyle/>
          <a:p>
            <a:pPr lvl="0"/>
            <a:r>
              <a:rPr lang="en-IE" dirty="0"/>
              <a:t>Builds capacity of local partners to carry out research in future. </a:t>
            </a:r>
          </a:p>
          <a:p>
            <a:pPr lvl="0"/>
            <a:r>
              <a:rPr lang="en-IE" dirty="0"/>
              <a:t>Local partners become experts in important issues in their community, and form a pool of expertise who can be involved in future programmes.</a:t>
            </a:r>
          </a:p>
          <a:p>
            <a:pPr lvl="0"/>
            <a:r>
              <a:rPr lang="en-IE" dirty="0"/>
              <a:t>It generates in-depth understanding. </a:t>
            </a:r>
          </a:p>
          <a:p>
            <a:pPr lvl="0"/>
            <a:r>
              <a:rPr lang="en-IE" dirty="0"/>
              <a:t>Involves the participation of the target group from the early stages of the programme, building ownership and involvement in programme activities. </a:t>
            </a:r>
          </a:p>
          <a:p>
            <a:pPr lvl="0"/>
            <a:r>
              <a:rPr lang="en-IE" dirty="0"/>
              <a:t>By this method we can hear the voice of hard-to-reach populations.</a:t>
            </a:r>
          </a:p>
          <a:p>
            <a:pPr algn="just"/>
            <a:endParaRPr lang="en-IE" dirty="0"/>
          </a:p>
        </p:txBody>
      </p:sp>
    </p:spTree>
    <p:extLst>
      <p:ext uri="{BB962C8B-B14F-4D97-AF65-F5344CB8AC3E}">
        <p14:creationId xmlns:p14="http://schemas.microsoft.com/office/powerpoint/2010/main" val="37117058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937071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029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2</a:t>
            </a:r>
          </a:p>
        </p:txBody>
      </p:sp>
      <p:sp>
        <p:nvSpPr>
          <p:cNvPr id="3" name="Content Placeholder 2"/>
          <p:cNvSpPr>
            <a:spLocks noGrp="1"/>
          </p:cNvSpPr>
          <p:nvPr>
            <p:ph idx="1"/>
          </p:nvPr>
        </p:nvSpPr>
        <p:spPr>
          <a:xfrm>
            <a:off x="457200" y="1600200"/>
            <a:ext cx="7848600" cy="4648200"/>
          </a:xfrm>
        </p:spPr>
        <p:txBody>
          <a:bodyPr>
            <a:normAutofit fontScale="92500" lnSpcReduction="10000"/>
          </a:bodyPr>
          <a:lstStyle/>
          <a:p>
            <a:r>
              <a:rPr lang="en-US" dirty="0"/>
              <a:t>A survey conducted in a village in Jelhak, South Sudan has revealed a high prevalence of malnutrition and diarrhoeal diseases amongst children less than 5 years. </a:t>
            </a:r>
          </a:p>
          <a:p>
            <a:r>
              <a:rPr lang="en-US" dirty="0"/>
              <a:t>It has been reported that while some children in the village have died from malnutrition and diarrhoea, others were very healthy and well-nourished; this might be because of different health seeking behaviors and practices within the well children’s families.</a:t>
            </a:r>
          </a:p>
          <a:p>
            <a:endParaRPr lang="en-IE" dirty="0"/>
          </a:p>
          <a:p>
            <a:r>
              <a:rPr lang="en-US" u="sng" dirty="0"/>
              <a:t>You are requested to conduct a qualitative study using more than one methodological approach to look into:</a:t>
            </a:r>
            <a:endParaRPr lang="en-IE" dirty="0"/>
          </a:p>
          <a:p>
            <a:r>
              <a:rPr lang="en-US" dirty="0"/>
              <a:t> 1) The coping strategies of families with very healthy and well-nourished children</a:t>
            </a:r>
            <a:endParaRPr lang="en-IE" dirty="0"/>
          </a:p>
          <a:p>
            <a:r>
              <a:rPr lang="en-US" dirty="0"/>
              <a:t>2) Determinants of death among children died from malnutrition and diarrhoea </a:t>
            </a:r>
            <a:endParaRPr lang="en-IE" dirty="0"/>
          </a:p>
        </p:txBody>
      </p:sp>
    </p:spTree>
    <p:extLst>
      <p:ext uri="{BB962C8B-B14F-4D97-AF65-F5344CB8AC3E}">
        <p14:creationId xmlns:p14="http://schemas.microsoft.com/office/powerpoint/2010/main" val="325121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981200" y="1524000"/>
            <a:ext cx="4724400" cy="3505200"/>
            <a:chOff x="495061" y="1584280"/>
            <a:chExt cx="2262336" cy="1357401"/>
          </a:xfrm>
          <a:scene3d>
            <a:camera prst="orthographicFront"/>
            <a:lightRig rig="threePt" dir="t">
              <a:rot lat="0" lon="0" rev="7500000"/>
            </a:lightRig>
          </a:scene3d>
        </p:grpSpPr>
        <p:sp>
          <p:nvSpPr>
            <p:cNvPr id="5" name="Rectangle 4"/>
            <p:cNvSpPr/>
            <p:nvPr/>
          </p:nvSpPr>
          <p:spPr>
            <a:xfrm>
              <a:off x="495061" y="1584280"/>
              <a:ext cx="2262336" cy="1357401"/>
            </a:xfrm>
            <a:prstGeom prst="rect">
              <a:avLst/>
            </a:prstGeom>
            <a:sp3d prstMaterial="plastic">
              <a:bevelT w="127000" h="25400" prst="relaxedInset"/>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a:lstStyle/>
            <a:p>
              <a:endParaRPr lang="fr-FR"/>
            </a:p>
          </p:txBody>
        </p:sp>
        <p:sp>
          <p:nvSpPr>
            <p:cNvPr id="6" name="Rectangle 5"/>
            <p:cNvSpPr/>
            <p:nvPr/>
          </p:nvSpPr>
          <p:spPr>
            <a:xfrm>
              <a:off x="495061" y="1584280"/>
              <a:ext cx="2262336" cy="135740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4800" b="1" kern="1200" dirty="0"/>
                <a:t>Participatory Action Research</a:t>
              </a:r>
            </a:p>
          </p:txBody>
        </p:sp>
      </p:grpSp>
    </p:spTree>
    <p:extLst>
      <p:ext uri="{BB962C8B-B14F-4D97-AF65-F5344CB8AC3E}">
        <p14:creationId xmlns:p14="http://schemas.microsoft.com/office/powerpoint/2010/main" val="12219811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Participatory Action Research (PAR) </a:t>
            </a:r>
            <a:endParaRPr lang="en-IE" dirty="0"/>
          </a:p>
        </p:txBody>
      </p:sp>
      <p:sp>
        <p:nvSpPr>
          <p:cNvPr id="3" name="Content Placeholder 2"/>
          <p:cNvSpPr>
            <a:spLocks noGrp="1"/>
          </p:cNvSpPr>
          <p:nvPr>
            <p:ph idx="1"/>
          </p:nvPr>
        </p:nvSpPr>
        <p:spPr/>
        <p:txBody>
          <a:bodyPr>
            <a:normAutofit/>
          </a:bodyPr>
          <a:lstStyle/>
          <a:p>
            <a:r>
              <a:rPr lang="en-US" dirty="0"/>
              <a:t>PAR is a means of putting research capabilities in the hands of the deprived and disenfranchised people so that they can transform their lives for themselves.</a:t>
            </a:r>
          </a:p>
          <a:p>
            <a:endParaRPr lang="en-US" dirty="0"/>
          </a:p>
          <a:p>
            <a:r>
              <a:rPr lang="en-IE" dirty="0"/>
              <a:t>Action research involves utilizing a systematic cyclical method of planning, taking action, observing, evaluating and critical reflection prior to planning the next cycle </a:t>
            </a:r>
            <a:r>
              <a:rPr lang="en-IE" sz="1900" dirty="0"/>
              <a:t>(O'Brien, 2001; McNiff, 2002).</a:t>
            </a:r>
            <a:endParaRPr lang="en-US" dirty="0"/>
          </a:p>
          <a:p>
            <a:endParaRPr lang="en-IE" dirty="0"/>
          </a:p>
        </p:txBody>
      </p:sp>
    </p:spTree>
    <p:extLst>
      <p:ext uri="{BB962C8B-B14F-4D97-AF65-F5344CB8AC3E}">
        <p14:creationId xmlns:p14="http://schemas.microsoft.com/office/powerpoint/2010/main" val="24539016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t>Participatory Action Research </a:t>
            </a:r>
            <a:r>
              <a:rPr lang="en-US" sz="1600" dirty="0"/>
              <a:t>cont’d</a:t>
            </a:r>
            <a:endParaRPr lang="en-IE" sz="1600" dirty="0"/>
          </a:p>
        </p:txBody>
      </p:sp>
      <p:sp>
        <p:nvSpPr>
          <p:cNvPr id="3" name="Content Placeholder 2"/>
          <p:cNvSpPr>
            <a:spLocks noGrp="1"/>
          </p:cNvSpPr>
          <p:nvPr>
            <p:ph idx="1"/>
          </p:nvPr>
        </p:nvSpPr>
        <p:spPr/>
        <p:txBody>
          <a:bodyPr>
            <a:normAutofit/>
          </a:bodyPr>
          <a:lstStyle/>
          <a:p>
            <a:r>
              <a:rPr lang="en-IE" dirty="0"/>
              <a:t>The PAR attempt to avoid the traditional research where “experts” go to a community, study their subjects, and take away their data to write their papers, reports and theses. </a:t>
            </a:r>
          </a:p>
          <a:p>
            <a:endParaRPr lang="en-IE" dirty="0"/>
          </a:p>
          <a:p>
            <a:r>
              <a:rPr lang="en-IE" dirty="0"/>
              <a:t>PAR is ideally BY the local people and FOR the local people. </a:t>
            </a:r>
          </a:p>
          <a:p>
            <a:endParaRPr lang="en-IE" dirty="0"/>
          </a:p>
          <a:p>
            <a:r>
              <a:rPr lang="en-IE" dirty="0"/>
              <a:t>Research is designed to address specific issues identified by local people, and the results are directly applied to the problems at hand.</a:t>
            </a:r>
          </a:p>
        </p:txBody>
      </p:sp>
    </p:spTree>
    <p:extLst>
      <p:ext uri="{BB962C8B-B14F-4D97-AF65-F5344CB8AC3E}">
        <p14:creationId xmlns:p14="http://schemas.microsoft.com/office/powerpoint/2010/main" val="42461619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a:t>Participatory Action Research </a:t>
            </a:r>
            <a:r>
              <a:rPr lang="en-US" sz="1600" dirty="0"/>
              <a:t>cont’d</a:t>
            </a:r>
            <a:endParaRPr lang="en-IE" sz="1600" dirty="0"/>
          </a:p>
        </p:txBody>
      </p:sp>
      <p:sp>
        <p:nvSpPr>
          <p:cNvPr id="3" name="Content Placeholder 2"/>
          <p:cNvSpPr>
            <a:spLocks noGrp="1"/>
          </p:cNvSpPr>
          <p:nvPr>
            <p:ph idx="1"/>
          </p:nvPr>
        </p:nvSpPr>
        <p:spPr/>
        <p:txBody>
          <a:bodyPr>
            <a:normAutofit/>
          </a:bodyPr>
          <a:lstStyle/>
          <a:p>
            <a:pPr>
              <a:lnSpc>
                <a:spcPct val="90000"/>
              </a:lnSpc>
            </a:pPr>
            <a:r>
              <a:rPr lang="en-US" dirty="0"/>
              <a:t>Method used to involve community members in social change-oriented research.</a:t>
            </a:r>
          </a:p>
          <a:p>
            <a:pPr>
              <a:lnSpc>
                <a:spcPct val="90000"/>
              </a:lnSpc>
            </a:pPr>
            <a:endParaRPr lang="en-US" dirty="0"/>
          </a:p>
          <a:p>
            <a:pPr>
              <a:lnSpc>
                <a:spcPct val="90000"/>
              </a:lnSpc>
            </a:pPr>
            <a:r>
              <a:rPr lang="en-US" dirty="0"/>
              <a:t>Participants work with a facilitator to:</a:t>
            </a:r>
          </a:p>
          <a:p>
            <a:pPr lvl="1">
              <a:lnSpc>
                <a:spcPct val="90000"/>
              </a:lnSpc>
            </a:pPr>
            <a:r>
              <a:rPr lang="en-US" dirty="0"/>
              <a:t>identify a community problem</a:t>
            </a:r>
          </a:p>
          <a:p>
            <a:pPr lvl="1">
              <a:lnSpc>
                <a:spcPct val="90000"/>
              </a:lnSpc>
            </a:pPr>
            <a:r>
              <a:rPr lang="en-US" dirty="0"/>
              <a:t>develop research methodology</a:t>
            </a:r>
          </a:p>
          <a:p>
            <a:pPr lvl="1">
              <a:lnSpc>
                <a:spcPct val="90000"/>
              </a:lnSpc>
            </a:pPr>
            <a:r>
              <a:rPr lang="en-US" dirty="0"/>
              <a:t>collect data</a:t>
            </a:r>
          </a:p>
          <a:p>
            <a:pPr lvl="1">
              <a:lnSpc>
                <a:spcPct val="90000"/>
              </a:lnSpc>
            </a:pPr>
            <a:r>
              <a:rPr lang="en-US" dirty="0"/>
              <a:t>analyze findings</a:t>
            </a:r>
          </a:p>
          <a:p>
            <a:pPr lvl="1">
              <a:lnSpc>
                <a:spcPct val="90000"/>
              </a:lnSpc>
            </a:pPr>
            <a:r>
              <a:rPr lang="en-US" dirty="0"/>
              <a:t>make recommendations about how the problem should be resolved.</a:t>
            </a:r>
          </a:p>
          <a:p>
            <a:pPr>
              <a:lnSpc>
                <a:spcPct val="90000"/>
              </a:lnSpc>
            </a:pPr>
            <a:endParaRPr lang="en-US" dirty="0"/>
          </a:p>
          <a:p>
            <a:pPr>
              <a:lnSpc>
                <a:spcPct val="90000"/>
              </a:lnSpc>
            </a:pPr>
            <a:r>
              <a:rPr lang="en-US" dirty="0"/>
              <a:t>The end result is to improve community or service quality. </a:t>
            </a:r>
          </a:p>
          <a:p>
            <a:endParaRPr lang="en-IE" dirty="0"/>
          </a:p>
        </p:txBody>
      </p:sp>
    </p:spTree>
    <p:extLst>
      <p:ext uri="{BB962C8B-B14F-4D97-AF65-F5344CB8AC3E}">
        <p14:creationId xmlns:p14="http://schemas.microsoft.com/office/powerpoint/2010/main" val="10738101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2800" b="1" dirty="0"/>
              <a:t>Characteristics of Participatory Action Research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632813"/>
              </p:ext>
            </p:extLst>
          </p:nvPr>
        </p:nvGraphicFramePr>
        <p:xfrm>
          <a:off x="457200" y="1600200"/>
          <a:ext cx="7620000" cy="3576320"/>
        </p:xfrm>
        <a:graphic>
          <a:graphicData uri="http://schemas.openxmlformats.org/drawingml/2006/table">
            <a:tbl>
              <a:tblPr firstRow="1" bandRow="1">
                <a:tableStyleId>{5C22544A-7EE6-4342-B048-85BDC9FD1C3A}</a:tableStyleId>
              </a:tblPr>
              <a:tblGrid>
                <a:gridCol w="1693333">
                  <a:extLst>
                    <a:ext uri="{9D8B030D-6E8A-4147-A177-3AD203B41FA5}">
                      <a16:colId xmlns:a16="http://schemas.microsoft.com/office/drawing/2014/main" val="20000"/>
                    </a:ext>
                  </a:extLst>
                </a:gridCol>
                <a:gridCol w="5926667">
                  <a:extLst>
                    <a:ext uri="{9D8B030D-6E8A-4147-A177-3AD203B41FA5}">
                      <a16:colId xmlns:a16="http://schemas.microsoft.com/office/drawing/2014/main" val="20001"/>
                    </a:ext>
                  </a:extLst>
                </a:gridCol>
              </a:tblGrid>
              <a:tr h="370840">
                <a:tc>
                  <a:txBody>
                    <a:bodyPr/>
                    <a:lstStyle/>
                    <a:p>
                      <a:r>
                        <a:rPr lang="en-IE" sz="1800" b="1" i="0" u="none" strike="noStrike" kern="1200" baseline="0" dirty="0">
                          <a:solidFill>
                            <a:schemeClr val="lt1"/>
                          </a:solidFill>
                          <a:latin typeface="+mn-lt"/>
                          <a:ea typeface="+mn-ea"/>
                          <a:cs typeface="+mn-cs"/>
                        </a:rPr>
                        <a:t>Characteristics</a:t>
                      </a:r>
                      <a:endParaRPr lang="en-IE" b="1" dirty="0"/>
                    </a:p>
                  </a:txBody>
                  <a:tcPr marL="84667" marR="84667"/>
                </a:tc>
                <a:tc>
                  <a:txBody>
                    <a:bodyPr/>
                    <a:lstStyle/>
                    <a:p>
                      <a:r>
                        <a:rPr lang="en-IE" dirty="0"/>
                        <a:t>Description</a:t>
                      </a:r>
                    </a:p>
                  </a:txBody>
                  <a:tcPr marL="84667" marR="84667"/>
                </a:tc>
                <a:extLst>
                  <a:ext uri="{0D108BD9-81ED-4DB2-BD59-A6C34878D82A}">
                    <a16:rowId xmlns:a16="http://schemas.microsoft.com/office/drawing/2014/main" val="10000"/>
                  </a:ext>
                </a:extLst>
              </a:tr>
              <a:tr h="370840">
                <a:tc>
                  <a:txBody>
                    <a:bodyPr/>
                    <a:lstStyle/>
                    <a:p>
                      <a:r>
                        <a:rPr lang="en-IE" sz="1800" b="0" i="0" u="none" strike="noStrike" kern="1200" baseline="0" dirty="0">
                          <a:solidFill>
                            <a:schemeClr val="dk1"/>
                          </a:solidFill>
                          <a:latin typeface="+mn-lt"/>
                          <a:ea typeface="+mn-ea"/>
                          <a:cs typeface="+mn-cs"/>
                        </a:rPr>
                        <a:t>Participative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clients, staff, board and other stakeholders are involved as partners in the research process</a:t>
                      </a:r>
                      <a:endParaRPr lang="en-IE" dirty="0"/>
                    </a:p>
                  </a:txBody>
                  <a:tcPr marL="84667" marR="84667"/>
                </a:tc>
                <a:extLst>
                  <a:ext uri="{0D108BD9-81ED-4DB2-BD59-A6C34878D82A}">
                    <a16:rowId xmlns:a16="http://schemas.microsoft.com/office/drawing/2014/main" val="10001"/>
                  </a:ext>
                </a:extLst>
              </a:tr>
              <a:tr h="370840">
                <a:tc>
                  <a:txBody>
                    <a:bodyPr/>
                    <a:lstStyle/>
                    <a:p>
                      <a:r>
                        <a:rPr lang="en-IE" sz="1800" b="0" i="0" u="none" strike="noStrike" kern="1200" baseline="0" dirty="0">
                          <a:solidFill>
                            <a:schemeClr val="dk1"/>
                          </a:solidFill>
                          <a:latin typeface="+mn-lt"/>
                          <a:ea typeface="+mn-ea"/>
                          <a:cs typeface="+mn-cs"/>
                        </a:rPr>
                        <a:t>Qualitative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it focuses more on descriptions than numbers</a:t>
                      </a:r>
                      <a:endParaRPr lang="en-IE" dirty="0"/>
                    </a:p>
                  </a:txBody>
                  <a:tcPr marL="84667" marR="84667"/>
                </a:tc>
                <a:extLst>
                  <a:ext uri="{0D108BD9-81ED-4DB2-BD59-A6C34878D82A}">
                    <a16:rowId xmlns:a16="http://schemas.microsoft.com/office/drawing/2014/main" val="10002"/>
                  </a:ext>
                </a:extLst>
              </a:tr>
              <a:tr h="370840">
                <a:tc>
                  <a:txBody>
                    <a:bodyPr/>
                    <a:lstStyle/>
                    <a:p>
                      <a:r>
                        <a:rPr lang="en-IE" sz="1800" b="0" i="0" u="none" strike="noStrike" kern="1200" baseline="0" dirty="0">
                          <a:solidFill>
                            <a:schemeClr val="dk1"/>
                          </a:solidFill>
                          <a:latin typeface="+mn-lt"/>
                          <a:ea typeface="+mn-ea"/>
                          <a:cs typeface="+mn-cs"/>
                        </a:rPr>
                        <a:t>Reflective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critical reflection on the process and outcomes are important features of the process;</a:t>
                      </a:r>
                      <a:endParaRPr lang="en-IE" dirty="0"/>
                    </a:p>
                  </a:txBody>
                  <a:tcPr marL="84667" marR="84667"/>
                </a:tc>
                <a:extLst>
                  <a:ext uri="{0D108BD9-81ED-4DB2-BD59-A6C34878D82A}">
                    <a16:rowId xmlns:a16="http://schemas.microsoft.com/office/drawing/2014/main" val="10003"/>
                  </a:ext>
                </a:extLst>
              </a:tr>
              <a:tr h="370840">
                <a:tc>
                  <a:txBody>
                    <a:bodyPr/>
                    <a:lstStyle/>
                    <a:p>
                      <a:r>
                        <a:rPr lang="en-IE" sz="1800" b="0" i="0" u="none" strike="noStrike" kern="1200" baseline="0" dirty="0">
                          <a:solidFill>
                            <a:schemeClr val="dk1"/>
                          </a:solidFill>
                          <a:latin typeface="+mn-lt"/>
                          <a:ea typeface="+mn-ea"/>
                          <a:cs typeface="+mn-cs"/>
                        </a:rPr>
                        <a:t>Responsive</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it is able to respond to the emerging issues of a situation which can lead to action</a:t>
                      </a:r>
                      <a:endParaRPr lang="en-IE" dirty="0"/>
                    </a:p>
                  </a:txBody>
                  <a:tcPr marL="84667" marR="84667"/>
                </a:tc>
                <a:extLst>
                  <a:ext uri="{0D108BD9-81ED-4DB2-BD59-A6C34878D82A}">
                    <a16:rowId xmlns:a16="http://schemas.microsoft.com/office/drawing/2014/main" val="10004"/>
                  </a:ext>
                </a:extLst>
              </a:tr>
              <a:tr h="370840">
                <a:tc>
                  <a:txBody>
                    <a:bodyPr/>
                    <a:lstStyle/>
                    <a:p>
                      <a:r>
                        <a:rPr lang="en-IE" sz="1800" b="0" i="0" u="none" strike="noStrike" kern="1200" baseline="0" dirty="0">
                          <a:solidFill>
                            <a:schemeClr val="dk1"/>
                          </a:solidFill>
                          <a:latin typeface="+mn-lt"/>
                          <a:ea typeface="+mn-ea"/>
                          <a:cs typeface="+mn-cs"/>
                        </a:rPr>
                        <a:t>Emergent and cyclical</a:t>
                      </a:r>
                      <a:endParaRPr lang="en-IE" dirty="0"/>
                    </a:p>
                  </a:txBody>
                  <a:tcPr marL="84667" marR="84667"/>
                </a:tc>
                <a:tc>
                  <a:txBody>
                    <a:bodyPr/>
                    <a:lstStyle/>
                    <a:p>
                      <a:r>
                        <a:rPr lang="en-IE" sz="1800" b="0" i="0" u="none" strike="noStrike" kern="1200" baseline="0" dirty="0">
                          <a:solidFill>
                            <a:schemeClr val="dk1"/>
                          </a:solidFill>
                          <a:latin typeface="+mn-lt"/>
                          <a:ea typeface="+mn-ea"/>
                          <a:cs typeface="+mn-cs"/>
                        </a:rPr>
                        <a:t>the process takes places gradually over a number of cycles so that interpretations of data can be tested, challenged and refined</a:t>
                      </a:r>
                      <a:endParaRPr lang="en-IE" dirty="0"/>
                    </a:p>
                  </a:txBody>
                  <a:tcPr marL="84667" marR="84667"/>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132026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3720" r="23853"/>
          <a:stretch/>
        </p:blipFill>
        <p:spPr bwMode="auto">
          <a:xfrm>
            <a:off x="990600" y="0"/>
            <a:ext cx="6695090" cy="671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73965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When is Action Research Used?</a:t>
            </a:r>
          </a:p>
        </p:txBody>
      </p:sp>
      <p:sp>
        <p:nvSpPr>
          <p:cNvPr id="3" name="Content Placeholder 2"/>
          <p:cNvSpPr>
            <a:spLocks noGrp="1"/>
          </p:cNvSpPr>
          <p:nvPr>
            <p:ph idx="1"/>
          </p:nvPr>
        </p:nvSpPr>
        <p:spPr/>
        <p:txBody>
          <a:bodyPr>
            <a:normAutofit/>
          </a:bodyPr>
          <a:lstStyle/>
          <a:p>
            <a:r>
              <a:rPr lang="en-IE" dirty="0"/>
              <a:t>Action research is used in real situations, rather than in contrived, experimental studies, since its primary focus is on solving real problems.  </a:t>
            </a:r>
          </a:p>
          <a:p>
            <a:endParaRPr lang="en-IE" dirty="0"/>
          </a:p>
          <a:p>
            <a:r>
              <a:rPr lang="en-IE" dirty="0"/>
              <a:t>It can, however, be used by social scientists for preliminary or pilot research, especially when the situation is too ambiguous to frame a precise research question.  </a:t>
            </a:r>
          </a:p>
          <a:p>
            <a:endParaRPr lang="en-IE" dirty="0"/>
          </a:p>
          <a:p>
            <a:r>
              <a:rPr lang="en-IE" dirty="0"/>
              <a:t>It is chosen when circumstances require flexibility, the involvement of the people in the research, or change must take place quickly or holistically.</a:t>
            </a:r>
          </a:p>
        </p:txBody>
      </p:sp>
    </p:spTree>
    <p:extLst>
      <p:ext uri="{BB962C8B-B14F-4D97-AF65-F5344CB8AC3E}">
        <p14:creationId xmlns:p14="http://schemas.microsoft.com/office/powerpoint/2010/main" val="8708483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t>
            </a:r>
            <a:r>
              <a:rPr lang="en-IE" dirty="0"/>
              <a:t>of Action Research</a:t>
            </a:r>
          </a:p>
        </p:txBody>
      </p:sp>
      <p:sp>
        <p:nvSpPr>
          <p:cNvPr id="3" name="Content Placeholder 2"/>
          <p:cNvSpPr>
            <a:spLocks noGrp="1"/>
          </p:cNvSpPr>
          <p:nvPr>
            <p:ph idx="1"/>
          </p:nvPr>
        </p:nvSpPr>
        <p:spPr/>
        <p:txBody>
          <a:bodyPr/>
          <a:lstStyle/>
          <a:p>
            <a:pPr>
              <a:lnSpc>
                <a:spcPct val="90000"/>
              </a:lnSpc>
            </a:pPr>
            <a:r>
              <a:rPr lang="en-US" dirty="0"/>
              <a:t>Increases feelings of participant ownership of process/programs.</a:t>
            </a:r>
          </a:p>
          <a:p>
            <a:pPr>
              <a:lnSpc>
                <a:spcPct val="90000"/>
              </a:lnSpc>
            </a:pPr>
            <a:r>
              <a:rPr lang="en-US" dirty="0"/>
              <a:t>Increases likelihood that data will be used.</a:t>
            </a:r>
          </a:p>
          <a:p>
            <a:pPr>
              <a:lnSpc>
                <a:spcPct val="90000"/>
              </a:lnSpc>
            </a:pPr>
            <a:r>
              <a:rPr lang="en-US" dirty="0"/>
              <a:t>Increases likelihood that the resulting program or intervention will meet needs of stakeholders and be culturally appropriate.</a:t>
            </a:r>
          </a:p>
          <a:p>
            <a:pPr>
              <a:lnSpc>
                <a:spcPct val="90000"/>
              </a:lnSpc>
            </a:pPr>
            <a:r>
              <a:rPr lang="en-US" dirty="0"/>
              <a:t>Participants develop skills and confidence. They gain knowledge and information and thus become empowered. </a:t>
            </a:r>
          </a:p>
          <a:p>
            <a:endParaRPr lang="en-IE" dirty="0"/>
          </a:p>
        </p:txBody>
      </p:sp>
    </p:spTree>
    <p:extLst>
      <p:ext uri="{BB962C8B-B14F-4D97-AF65-F5344CB8AC3E}">
        <p14:creationId xmlns:p14="http://schemas.microsoft.com/office/powerpoint/2010/main" val="26935587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288663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15421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Other Qualitative Approaches</a:t>
            </a:r>
          </a:p>
        </p:txBody>
      </p:sp>
      <p:sp>
        <p:nvSpPr>
          <p:cNvPr id="3" name="Content Placeholder 2"/>
          <p:cNvSpPr>
            <a:spLocks noGrp="1"/>
          </p:cNvSpPr>
          <p:nvPr>
            <p:ph idx="1"/>
          </p:nvPr>
        </p:nvSpPr>
        <p:spPr/>
        <p:txBody>
          <a:bodyPr>
            <a:normAutofit/>
          </a:bodyPr>
          <a:lstStyle/>
          <a:p>
            <a:r>
              <a:rPr lang="en-IE" dirty="0"/>
              <a:t>Rapid Assessment Process (RAP)</a:t>
            </a:r>
          </a:p>
          <a:p>
            <a:r>
              <a:rPr lang="en-IE" dirty="0"/>
              <a:t>Rapid Rural Appraisal (RRA)</a:t>
            </a:r>
          </a:p>
          <a:p>
            <a:r>
              <a:rPr lang="en-IE" dirty="0"/>
              <a:t>Participatory Rural Appraisal (PRA)</a:t>
            </a:r>
          </a:p>
          <a:p>
            <a:r>
              <a:rPr lang="en-IE" dirty="0"/>
              <a:t>Critical Incident Technique (CIT)</a:t>
            </a:r>
          </a:p>
          <a:p>
            <a:r>
              <a:rPr lang="en-IE" dirty="0"/>
              <a:t>Delphi Technique</a:t>
            </a:r>
          </a:p>
          <a:p>
            <a:r>
              <a:rPr lang="en-IE" dirty="0"/>
              <a:t>Reflective Photography</a:t>
            </a:r>
          </a:p>
          <a:p>
            <a:r>
              <a:rPr lang="en-IE" dirty="0"/>
              <a:t>Photovoices</a:t>
            </a:r>
          </a:p>
          <a:p>
            <a:r>
              <a:rPr lang="en-IE" dirty="0"/>
              <a:t>Community Based Participatory Research (CBPR)</a:t>
            </a:r>
          </a:p>
          <a:p>
            <a:r>
              <a:rPr lang="en-IE" dirty="0"/>
              <a:t>Narrative Inquiry </a:t>
            </a:r>
          </a:p>
          <a:p>
            <a:endParaRPr lang="en-IE" dirty="0"/>
          </a:p>
          <a:p>
            <a:endParaRPr lang="en-IE" dirty="0"/>
          </a:p>
        </p:txBody>
      </p:sp>
    </p:spTree>
    <p:extLst>
      <p:ext uri="{BB962C8B-B14F-4D97-AF65-F5344CB8AC3E}">
        <p14:creationId xmlns:p14="http://schemas.microsoft.com/office/powerpoint/2010/main" val="220688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Research 3</a:t>
            </a:r>
          </a:p>
        </p:txBody>
      </p:sp>
      <p:sp>
        <p:nvSpPr>
          <p:cNvPr id="3" name="Content Placeholder 2"/>
          <p:cNvSpPr>
            <a:spLocks noGrp="1"/>
          </p:cNvSpPr>
          <p:nvPr>
            <p:ph idx="1"/>
          </p:nvPr>
        </p:nvSpPr>
        <p:spPr/>
        <p:txBody>
          <a:bodyPr>
            <a:normAutofit/>
          </a:bodyPr>
          <a:lstStyle/>
          <a:p>
            <a:r>
              <a:rPr lang="en-US" dirty="0"/>
              <a:t>Based on the findings of the previous research, a behavioral change model was developed to improve the health of under 5 children.</a:t>
            </a:r>
          </a:p>
          <a:p>
            <a:endParaRPr lang="en-US" dirty="0"/>
          </a:p>
          <a:p>
            <a:r>
              <a:rPr lang="en-US" u="sng" dirty="0"/>
              <a:t>You are requested to conduct a qualitative study using more than one methodological approach to assess :</a:t>
            </a:r>
            <a:endParaRPr lang="en-IE" dirty="0"/>
          </a:p>
          <a:p>
            <a:endParaRPr lang="en-US" dirty="0"/>
          </a:p>
          <a:p>
            <a:r>
              <a:rPr lang="en-US" dirty="0"/>
              <a:t>The acceptability and applicability of this model by the community members and local NGOs working in this village. </a:t>
            </a:r>
            <a:endParaRPr lang="en-IE" dirty="0"/>
          </a:p>
          <a:p>
            <a:endParaRPr lang="en-IE" dirty="0"/>
          </a:p>
        </p:txBody>
      </p:sp>
    </p:spTree>
    <p:extLst>
      <p:ext uri="{BB962C8B-B14F-4D97-AF65-F5344CB8AC3E}">
        <p14:creationId xmlns:p14="http://schemas.microsoft.com/office/powerpoint/2010/main" val="34261002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8229600" cy="1143000"/>
          </a:xfrm>
        </p:spPr>
        <p:txBody>
          <a:bodyPr/>
          <a:lstStyle/>
          <a:p>
            <a:r>
              <a:rPr lang="en-IE" dirty="0"/>
              <a:t>END</a:t>
            </a:r>
          </a:p>
        </p:txBody>
      </p:sp>
    </p:spTree>
    <p:extLst>
      <p:ext uri="{BB962C8B-B14F-4D97-AF65-F5344CB8AC3E}">
        <p14:creationId xmlns:p14="http://schemas.microsoft.com/office/powerpoint/2010/main" val="2634599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200" dirty="0"/>
              <a:t>Qualitative Research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1172924"/>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Custom 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TotalTime>
  <Words>3997</Words>
  <Application>Microsoft Office PowerPoint</Application>
  <PresentationFormat>On-screen Show (4:3)</PresentationFormat>
  <Paragraphs>433</Paragraphs>
  <Slides>80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80</vt:i4>
      </vt:variant>
    </vt:vector>
  </HeadingPairs>
  <TitlesOfParts>
    <vt:vector size="88" baseType="lpstr">
      <vt:lpstr>Arial</vt:lpstr>
      <vt:lpstr>Arial Black</vt:lpstr>
      <vt:lpstr>Calibri</vt:lpstr>
      <vt:lpstr>Cambria</vt:lpstr>
      <vt:lpstr>Tw Cen MT</vt:lpstr>
      <vt:lpstr>Wingdings</vt:lpstr>
      <vt:lpstr>Adjacency</vt:lpstr>
      <vt:lpstr>Office Theme</vt:lpstr>
      <vt:lpstr>Qualitative  Research Approaches</vt:lpstr>
      <vt:lpstr>Objective of Presentation</vt:lpstr>
      <vt:lpstr>Introduction </vt:lpstr>
      <vt:lpstr>Introduction cont’d</vt:lpstr>
      <vt:lpstr>Self-assessment</vt:lpstr>
      <vt:lpstr>Research 1</vt:lpstr>
      <vt:lpstr>Research 2</vt:lpstr>
      <vt:lpstr>Research 3</vt:lpstr>
      <vt:lpstr>Qualitative Research Approaches </vt:lpstr>
      <vt:lpstr>PowerPoint Presentation</vt:lpstr>
      <vt:lpstr>Definition of Ethnography</vt:lpstr>
      <vt:lpstr>Other Definitions </vt:lpstr>
      <vt:lpstr>Other Definitions cont’d</vt:lpstr>
      <vt:lpstr>Importance of Ethnography in Health </vt:lpstr>
      <vt:lpstr>Importance of Ethnography in Health cont’d</vt:lpstr>
      <vt:lpstr>Appropriate Methods</vt:lpstr>
      <vt:lpstr>Ethnography Example</vt:lpstr>
      <vt:lpstr>Qualitative Research Approaches </vt:lpstr>
      <vt:lpstr>PowerPoint Presentation</vt:lpstr>
      <vt:lpstr>What is Phenomenology? </vt:lpstr>
      <vt:lpstr>What is Phenomenology? Cont’d</vt:lpstr>
      <vt:lpstr>Stages in a Phenomenological Study </vt:lpstr>
      <vt:lpstr>Stages in a Phenomenological Study cont’d</vt:lpstr>
      <vt:lpstr>Stages in a Phenomenological Study cont’d</vt:lpstr>
      <vt:lpstr>PowerPoint Presentation</vt:lpstr>
      <vt:lpstr>Topics for Phenomenological Approaches</vt:lpstr>
      <vt:lpstr>Phenomenology Example 1</vt:lpstr>
      <vt:lpstr>Phenomenology Example 2 </vt:lpstr>
      <vt:lpstr>Phenomenology Example 2 cont’d</vt:lpstr>
      <vt:lpstr>Qualitative Research Approaches </vt:lpstr>
      <vt:lpstr>PowerPoint Presentation</vt:lpstr>
      <vt:lpstr>What is Grounded Theory?</vt:lpstr>
      <vt:lpstr>Key Components of Grounded Theory</vt:lpstr>
      <vt:lpstr>1. Theoretical Sampling</vt:lpstr>
      <vt:lpstr>2. Theoretical Sensitivity</vt:lpstr>
      <vt:lpstr>3. Constant Comparison </vt:lpstr>
      <vt:lpstr>3. Constant Comparison cont’d</vt:lpstr>
      <vt:lpstr>PowerPoint Presentation</vt:lpstr>
      <vt:lpstr>4. Raising the Level of Abstraction</vt:lpstr>
      <vt:lpstr>5. Coding Through to Conceptualizing</vt:lpstr>
      <vt:lpstr>6. Identification of the Basic Social Process that Describes the Pattern of Phenomena</vt:lpstr>
      <vt:lpstr>Examples of Basic Social (Psychological) Processes and Their Descriptions</vt:lpstr>
      <vt:lpstr>Grounded Theory Example 1</vt:lpstr>
      <vt:lpstr>Grounded Theory Example 2</vt:lpstr>
      <vt:lpstr>Grounded Theory Example 2 cont’d</vt:lpstr>
      <vt:lpstr>Qualitative Research Approaches </vt:lpstr>
      <vt:lpstr>PowerPoint Presentation</vt:lpstr>
      <vt:lpstr>What is the Case Study? </vt:lpstr>
      <vt:lpstr>What is the Case Study? Cont’d</vt:lpstr>
      <vt:lpstr>What is the Case Study? Cont’d</vt:lpstr>
      <vt:lpstr>Case Study Example 1</vt:lpstr>
      <vt:lpstr>Case Study Example 2</vt:lpstr>
      <vt:lpstr>Case Study Example 3</vt:lpstr>
      <vt:lpstr>Qualitative Research Approaches </vt:lpstr>
      <vt:lpstr>PowerPoint Presentation</vt:lpstr>
      <vt:lpstr>The PD Concept</vt:lpstr>
      <vt:lpstr>The PD Approach</vt:lpstr>
      <vt:lpstr>PD Methodology</vt:lpstr>
      <vt:lpstr>PD Process</vt:lpstr>
      <vt:lpstr>When to use Positive Deviance </vt:lpstr>
      <vt:lpstr>When to use Positive Deviance cont’d</vt:lpstr>
      <vt:lpstr>PD vs Traditional Approach</vt:lpstr>
      <vt:lpstr>Qualitative Research Approaches</vt:lpstr>
      <vt:lpstr>PowerPoint Presentation</vt:lpstr>
      <vt:lpstr>What is PEER </vt:lpstr>
      <vt:lpstr>How to Conduct PEER </vt:lpstr>
      <vt:lpstr>How to Conduct PEER cont’d</vt:lpstr>
      <vt:lpstr>Advantages of PEER </vt:lpstr>
      <vt:lpstr>Qualitative Research Approaches</vt:lpstr>
      <vt:lpstr>PowerPoint Presentation</vt:lpstr>
      <vt:lpstr>Participatory Action Research (PAR) </vt:lpstr>
      <vt:lpstr>Participatory Action Research cont’d</vt:lpstr>
      <vt:lpstr>Participatory Action Research cont’d</vt:lpstr>
      <vt:lpstr>Characteristics of Participatory Action Research</vt:lpstr>
      <vt:lpstr>PowerPoint Presentation</vt:lpstr>
      <vt:lpstr>When is Action Research Used?</vt:lpstr>
      <vt:lpstr>Advantages of Action Research</vt:lpstr>
      <vt:lpstr>Qualitative Research Approaches</vt:lpstr>
      <vt:lpstr>Other Qualitative Approaches</vt:lpstr>
      <vt:lpstr>END</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approaches - Khalifa Elmusharaf</dc:title>
  <dc:creator>Khalifa Elmusharaf</dc:creator>
  <cp:lastModifiedBy>Aldo Campana</cp:lastModifiedBy>
  <cp:revision>830</cp:revision>
  <dcterms:created xsi:type="dcterms:W3CDTF">2010-03-15T19:01:08Z</dcterms:created>
  <dcterms:modified xsi:type="dcterms:W3CDTF">2023-10-07T13:50:06Z</dcterms:modified>
</cp:coreProperties>
</file>