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84" r:id="rId2"/>
    <p:sldId id="289" r:id="rId3"/>
    <p:sldId id="294" r:id="rId4"/>
    <p:sldId id="295" r:id="rId5"/>
    <p:sldId id="296" r:id="rId6"/>
    <p:sldId id="297" r:id="rId7"/>
    <p:sldId id="299"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8" r:id="rId24"/>
    <p:sldId id="320" r:id="rId25"/>
    <p:sldId id="321" r:id="rId26"/>
    <p:sldId id="322" r:id="rId27"/>
    <p:sldId id="323" r:id="rId28"/>
    <p:sldId id="324" r:id="rId29"/>
    <p:sldId id="325" r:id="rId30"/>
    <p:sldId id="326" r:id="rId31"/>
    <p:sldId id="327" r:id="rId32"/>
    <p:sldId id="328" r:id="rId33"/>
    <p:sldId id="329" r:id="rId34"/>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850" autoAdjust="0"/>
  </p:normalViewPr>
  <p:slideViewPr>
    <p:cSldViewPr snapToGrid="0">
      <p:cViewPr varScale="1">
        <p:scale>
          <a:sx n="122" d="100"/>
          <a:sy n="122" d="100"/>
        </p:scale>
        <p:origin x="15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C8CE9-3DD2-49E6-A60E-517B5E32D647}" type="doc">
      <dgm:prSet loTypeId="urn:microsoft.com/office/officeart/2005/8/layout/cycle4#1" loCatId="relationship" qsTypeId="urn:microsoft.com/office/officeart/2005/8/quickstyle/simple5" qsCatId="simple" csTypeId="urn:microsoft.com/office/officeart/2005/8/colors/accent1_2" csCatId="accent1" phldr="1"/>
      <dgm:spPr/>
      <dgm:t>
        <a:bodyPr/>
        <a:lstStyle/>
        <a:p>
          <a:endParaRPr lang="en-IE"/>
        </a:p>
      </dgm:t>
    </dgm:pt>
    <dgm:pt modelId="{8E04CAC7-CF7D-41F8-B7C9-26F7E61F2CC5}">
      <dgm:prSet phldrT="[Text]" custT="1"/>
      <dgm:spPr/>
      <dgm:t>
        <a:bodyPr/>
        <a:lstStyle/>
        <a:p>
          <a:r>
            <a:rPr lang="en-IE" sz="1800" dirty="0"/>
            <a:t>From different groups</a:t>
          </a:r>
        </a:p>
      </dgm:t>
    </dgm:pt>
    <dgm:pt modelId="{194A3FE0-E55B-44D3-9D6D-0C3208ACE606}" type="parTrans" cxnId="{5E5CE23E-0975-436E-A549-8B2061DA1E72}">
      <dgm:prSet/>
      <dgm:spPr/>
      <dgm:t>
        <a:bodyPr/>
        <a:lstStyle/>
        <a:p>
          <a:endParaRPr lang="en-IE"/>
        </a:p>
      </dgm:t>
    </dgm:pt>
    <dgm:pt modelId="{2F76C719-45BE-4210-A407-BD0BA6CC3A67}" type="sibTrans" cxnId="{5E5CE23E-0975-436E-A549-8B2061DA1E72}">
      <dgm:prSet/>
      <dgm:spPr/>
      <dgm:t>
        <a:bodyPr/>
        <a:lstStyle/>
        <a:p>
          <a:endParaRPr lang="en-IE"/>
        </a:p>
      </dgm:t>
    </dgm:pt>
    <dgm:pt modelId="{3E9ADE08-16D7-4FF2-A896-A9599E75DAEB}">
      <dgm:prSet phldrT="[Text]"/>
      <dgm:spPr/>
      <dgm:t>
        <a:bodyPr/>
        <a:lstStyle/>
        <a:p>
          <a:r>
            <a:rPr lang="en-IE" dirty="0"/>
            <a:t>Investigator triangulation</a:t>
          </a:r>
        </a:p>
      </dgm:t>
    </dgm:pt>
    <dgm:pt modelId="{F47EA508-818A-4823-A23B-CFAD88F4A3E2}" type="parTrans" cxnId="{D1D88F6B-57EB-44FA-B327-79D51E627634}">
      <dgm:prSet/>
      <dgm:spPr/>
      <dgm:t>
        <a:bodyPr/>
        <a:lstStyle/>
        <a:p>
          <a:endParaRPr lang="en-IE"/>
        </a:p>
      </dgm:t>
    </dgm:pt>
    <dgm:pt modelId="{ED15C8EC-99C5-4335-9520-E091BA28EE44}" type="sibTrans" cxnId="{D1D88F6B-57EB-44FA-B327-79D51E627634}">
      <dgm:prSet/>
      <dgm:spPr/>
      <dgm:t>
        <a:bodyPr/>
        <a:lstStyle/>
        <a:p>
          <a:endParaRPr lang="en-IE"/>
        </a:p>
      </dgm:t>
    </dgm:pt>
    <dgm:pt modelId="{D9BDF71C-5C78-4B37-9FF9-B35323E015D5}">
      <dgm:prSet phldrT="[Text]" custT="1"/>
      <dgm:spPr/>
      <dgm:t>
        <a:bodyPr/>
        <a:lstStyle/>
        <a:p>
          <a:r>
            <a:rPr lang="en-IE" sz="1800" dirty="0"/>
            <a:t>Multidisciplinary</a:t>
          </a:r>
        </a:p>
      </dgm:t>
    </dgm:pt>
    <dgm:pt modelId="{9E420778-442D-469A-A896-C92D86F6314A}" type="parTrans" cxnId="{DC06D3F7-5B1D-4908-93B3-C1BDCBAF5163}">
      <dgm:prSet/>
      <dgm:spPr/>
      <dgm:t>
        <a:bodyPr/>
        <a:lstStyle/>
        <a:p>
          <a:endParaRPr lang="en-IE"/>
        </a:p>
      </dgm:t>
    </dgm:pt>
    <dgm:pt modelId="{15C26BAF-A3F2-4A8F-BA66-2CD5C2D90386}" type="sibTrans" cxnId="{DC06D3F7-5B1D-4908-93B3-C1BDCBAF5163}">
      <dgm:prSet/>
      <dgm:spPr/>
      <dgm:t>
        <a:bodyPr/>
        <a:lstStyle/>
        <a:p>
          <a:endParaRPr lang="en-IE"/>
        </a:p>
      </dgm:t>
    </dgm:pt>
    <dgm:pt modelId="{EDB2F125-821D-497F-94AD-73C496DAE6A2}">
      <dgm:prSet phldrT="[Text]"/>
      <dgm:spPr/>
      <dgm:t>
        <a:bodyPr/>
        <a:lstStyle/>
        <a:p>
          <a:r>
            <a:rPr lang="en-IE" dirty="0"/>
            <a:t>Methodological triangulation</a:t>
          </a:r>
        </a:p>
      </dgm:t>
    </dgm:pt>
    <dgm:pt modelId="{E0E01F69-FDDA-40FE-85EA-3678DF2A0014}" type="parTrans" cxnId="{BC33A20F-B920-4B93-BAD2-F0CEB177BF50}">
      <dgm:prSet/>
      <dgm:spPr/>
      <dgm:t>
        <a:bodyPr/>
        <a:lstStyle/>
        <a:p>
          <a:endParaRPr lang="en-IE"/>
        </a:p>
      </dgm:t>
    </dgm:pt>
    <dgm:pt modelId="{780E7495-7BBB-430C-9FF3-C89A4A3948D2}" type="sibTrans" cxnId="{BC33A20F-B920-4B93-BAD2-F0CEB177BF50}">
      <dgm:prSet/>
      <dgm:spPr/>
      <dgm:t>
        <a:bodyPr/>
        <a:lstStyle/>
        <a:p>
          <a:endParaRPr lang="en-IE"/>
        </a:p>
      </dgm:t>
    </dgm:pt>
    <dgm:pt modelId="{755898F9-3A0F-46E6-A4CB-EA8F1ACF2E28}">
      <dgm:prSet phldrT="[Text]"/>
      <dgm:spPr/>
      <dgm:t>
        <a:bodyPr/>
        <a:lstStyle/>
        <a:p>
          <a:r>
            <a:rPr lang="en-IE" dirty="0"/>
            <a:t>Types of Informants</a:t>
          </a:r>
        </a:p>
      </dgm:t>
    </dgm:pt>
    <dgm:pt modelId="{6A48CD48-520C-4450-AC13-BC9A3CA0EC49}" type="parTrans" cxnId="{44C8782F-8CEE-49DE-BCF1-BF49E992B64E}">
      <dgm:prSet/>
      <dgm:spPr/>
      <dgm:t>
        <a:bodyPr/>
        <a:lstStyle/>
        <a:p>
          <a:endParaRPr lang="en-IE"/>
        </a:p>
      </dgm:t>
    </dgm:pt>
    <dgm:pt modelId="{9A30F11F-E46C-4C53-BA7D-C5FC2C224C9A}" type="sibTrans" cxnId="{44C8782F-8CEE-49DE-BCF1-BF49E992B64E}">
      <dgm:prSet/>
      <dgm:spPr/>
      <dgm:t>
        <a:bodyPr/>
        <a:lstStyle/>
        <a:p>
          <a:endParaRPr lang="en-IE"/>
        </a:p>
      </dgm:t>
    </dgm:pt>
    <dgm:pt modelId="{12A8393C-DC47-4A39-8424-6C4B62CCAB7E}">
      <dgm:prSet phldrT="[Text]"/>
      <dgm:spPr/>
      <dgm:t>
        <a:bodyPr/>
        <a:lstStyle/>
        <a:p>
          <a:r>
            <a:rPr lang="en-IE" dirty="0"/>
            <a:t>women &amp; men</a:t>
          </a:r>
        </a:p>
      </dgm:t>
    </dgm:pt>
    <dgm:pt modelId="{F7B0F26D-8074-4629-9AF6-F4E1D28A2057}" type="parTrans" cxnId="{1793018C-0EC4-4DC0-B420-FF766ED0CB7A}">
      <dgm:prSet/>
      <dgm:spPr/>
      <dgm:t>
        <a:bodyPr/>
        <a:lstStyle/>
        <a:p>
          <a:endParaRPr lang="en-IE"/>
        </a:p>
      </dgm:t>
    </dgm:pt>
    <dgm:pt modelId="{8078A5D4-D4E5-41A4-A09D-8315BC7A3BBB}" type="sibTrans" cxnId="{1793018C-0EC4-4DC0-B420-FF766ED0CB7A}">
      <dgm:prSet/>
      <dgm:spPr/>
      <dgm:t>
        <a:bodyPr/>
        <a:lstStyle/>
        <a:p>
          <a:endParaRPr lang="en-IE"/>
        </a:p>
      </dgm:t>
    </dgm:pt>
    <dgm:pt modelId="{DDDB039C-01B3-4CC0-9227-5C4579C13A55}">
      <dgm:prSet custT="1"/>
      <dgm:spPr/>
      <dgm:t>
        <a:bodyPr/>
        <a:lstStyle/>
        <a:p>
          <a:r>
            <a:rPr lang="en-IE" sz="1800" dirty="0"/>
            <a:t>Gender</a:t>
          </a:r>
        </a:p>
      </dgm:t>
    </dgm:pt>
    <dgm:pt modelId="{E0CA4606-5785-4B46-A15C-86AA3F6AC067}" type="parTrans" cxnId="{40A31799-E3F1-467B-9CF8-91DF2B0E4F44}">
      <dgm:prSet/>
      <dgm:spPr/>
      <dgm:t>
        <a:bodyPr/>
        <a:lstStyle/>
        <a:p>
          <a:endParaRPr lang="en-IE"/>
        </a:p>
      </dgm:t>
    </dgm:pt>
    <dgm:pt modelId="{1A637966-0534-4330-8D4A-D0EEEDF08945}" type="sibTrans" cxnId="{40A31799-E3F1-467B-9CF8-91DF2B0E4F44}">
      <dgm:prSet/>
      <dgm:spPr/>
      <dgm:t>
        <a:bodyPr/>
        <a:lstStyle/>
        <a:p>
          <a:endParaRPr lang="en-IE"/>
        </a:p>
      </dgm:t>
    </dgm:pt>
    <dgm:pt modelId="{9BAB0041-D521-493B-B5A6-0FD806422600}">
      <dgm:prSet custT="1"/>
      <dgm:spPr/>
      <dgm:t>
        <a:bodyPr/>
        <a:lstStyle/>
        <a:p>
          <a:r>
            <a:rPr lang="en-IE" sz="1800" dirty="0"/>
            <a:t>Insiders / Outsiders</a:t>
          </a:r>
        </a:p>
      </dgm:t>
    </dgm:pt>
    <dgm:pt modelId="{EE40F818-23E1-44A0-926C-2122B95501EC}" type="parTrans" cxnId="{2470DBD3-8A90-4DA9-8D5B-D79ABCB6A961}">
      <dgm:prSet/>
      <dgm:spPr/>
      <dgm:t>
        <a:bodyPr/>
        <a:lstStyle/>
        <a:p>
          <a:endParaRPr lang="en-IE"/>
        </a:p>
      </dgm:t>
    </dgm:pt>
    <dgm:pt modelId="{16EB4A35-44A8-48AA-BE49-A87942DF59E1}" type="sibTrans" cxnId="{2470DBD3-8A90-4DA9-8D5B-D79ABCB6A961}">
      <dgm:prSet/>
      <dgm:spPr/>
      <dgm:t>
        <a:bodyPr/>
        <a:lstStyle/>
        <a:p>
          <a:endParaRPr lang="en-IE"/>
        </a:p>
      </dgm:t>
    </dgm:pt>
    <dgm:pt modelId="{CEB48028-F815-439D-A4F6-DFDB18F96BF3}">
      <dgm:prSet phldrT="[Text]"/>
      <dgm:spPr/>
      <dgm:t>
        <a:bodyPr/>
        <a:lstStyle/>
        <a:p>
          <a:endParaRPr lang="en-IE" sz="1300" dirty="0"/>
        </a:p>
      </dgm:t>
    </dgm:pt>
    <dgm:pt modelId="{414767EC-8CAD-4DE3-9B37-B5D7E3C4EDFD}" type="parTrans" cxnId="{FE7CF105-06C2-4299-9424-A8572363AE98}">
      <dgm:prSet/>
      <dgm:spPr/>
      <dgm:t>
        <a:bodyPr/>
        <a:lstStyle/>
        <a:p>
          <a:endParaRPr lang="en-IE"/>
        </a:p>
      </dgm:t>
    </dgm:pt>
    <dgm:pt modelId="{71E958EE-2CD5-4550-A818-9FCFE591FD3B}" type="sibTrans" cxnId="{FE7CF105-06C2-4299-9424-A8572363AE98}">
      <dgm:prSet/>
      <dgm:spPr/>
      <dgm:t>
        <a:bodyPr/>
        <a:lstStyle/>
        <a:p>
          <a:endParaRPr lang="en-IE"/>
        </a:p>
      </dgm:t>
    </dgm:pt>
    <dgm:pt modelId="{6E2F071A-4F7D-4D49-A3EA-A598C78CC7E2}">
      <dgm:prSet/>
      <dgm:spPr/>
      <dgm:t>
        <a:bodyPr/>
        <a:lstStyle/>
        <a:p>
          <a:r>
            <a:rPr lang="en-IE" dirty="0"/>
            <a:t>young &amp; old</a:t>
          </a:r>
        </a:p>
      </dgm:t>
    </dgm:pt>
    <dgm:pt modelId="{9C61DA7B-0236-4417-9B31-A4051ACE9F69}" type="parTrans" cxnId="{6F8D5FB1-A1AF-49E4-9C3E-6548C4DB0120}">
      <dgm:prSet/>
      <dgm:spPr/>
      <dgm:t>
        <a:bodyPr/>
        <a:lstStyle/>
        <a:p>
          <a:endParaRPr lang="en-IE"/>
        </a:p>
      </dgm:t>
    </dgm:pt>
    <dgm:pt modelId="{A5B38141-6C8F-420C-A164-39FA4C4F5A61}" type="sibTrans" cxnId="{6F8D5FB1-A1AF-49E4-9C3E-6548C4DB0120}">
      <dgm:prSet/>
      <dgm:spPr/>
      <dgm:t>
        <a:bodyPr/>
        <a:lstStyle/>
        <a:p>
          <a:endParaRPr lang="en-IE"/>
        </a:p>
      </dgm:t>
    </dgm:pt>
    <dgm:pt modelId="{FB836C2C-A631-4BDB-99CD-42AAA6590AAB}">
      <dgm:prSet/>
      <dgm:spPr/>
      <dgm:t>
        <a:bodyPr/>
        <a:lstStyle/>
        <a:p>
          <a:r>
            <a:rPr lang="en-IE" dirty="0"/>
            <a:t>different ethnic groups</a:t>
          </a:r>
        </a:p>
      </dgm:t>
    </dgm:pt>
    <dgm:pt modelId="{42F92B7D-9DAA-4B76-8E9E-91AAB1DFE516}" type="parTrans" cxnId="{1410EEB2-E007-4494-BA7C-D5506F9B9D8C}">
      <dgm:prSet/>
      <dgm:spPr/>
      <dgm:t>
        <a:bodyPr/>
        <a:lstStyle/>
        <a:p>
          <a:endParaRPr lang="en-IE"/>
        </a:p>
      </dgm:t>
    </dgm:pt>
    <dgm:pt modelId="{DD8BA444-D2F9-44C5-8F48-425A26F4504C}" type="sibTrans" cxnId="{1410EEB2-E007-4494-BA7C-D5506F9B9D8C}">
      <dgm:prSet/>
      <dgm:spPr/>
      <dgm:t>
        <a:bodyPr/>
        <a:lstStyle/>
        <a:p>
          <a:endParaRPr lang="en-IE"/>
        </a:p>
      </dgm:t>
    </dgm:pt>
    <dgm:pt modelId="{90486D03-91A4-4027-B547-E2D3669AEBFC}">
      <dgm:prSet/>
      <dgm:spPr/>
      <dgm:t>
        <a:bodyPr/>
        <a:lstStyle/>
        <a:p>
          <a:r>
            <a:rPr lang="en-IE" dirty="0"/>
            <a:t>different SES groups</a:t>
          </a:r>
        </a:p>
      </dgm:t>
    </dgm:pt>
    <dgm:pt modelId="{027E8005-24C4-4AC1-BD6C-7540FB3C58A7}" type="parTrans" cxnId="{6448B930-BA5F-4E04-A5BE-A0FDC379E235}">
      <dgm:prSet/>
      <dgm:spPr/>
      <dgm:t>
        <a:bodyPr/>
        <a:lstStyle/>
        <a:p>
          <a:endParaRPr lang="en-IE"/>
        </a:p>
      </dgm:t>
    </dgm:pt>
    <dgm:pt modelId="{134B10EA-271F-4960-A03A-12401A7ECAA4}" type="sibTrans" cxnId="{6448B930-BA5F-4E04-A5BE-A0FDC379E235}">
      <dgm:prSet/>
      <dgm:spPr/>
      <dgm:t>
        <a:bodyPr/>
        <a:lstStyle/>
        <a:p>
          <a:endParaRPr lang="en-IE"/>
        </a:p>
      </dgm:t>
    </dgm:pt>
    <dgm:pt modelId="{D50EE21B-0355-4225-AC14-3EFE59368AD3}">
      <dgm:prSet phldrT="[Text]"/>
      <dgm:spPr/>
      <dgm:t>
        <a:bodyPr/>
        <a:lstStyle/>
        <a:p>
          <a:r>
            <a:rPr lang="en-IE" dirty="0"/>
            <a:t>Data triangulation</a:t>
          </a:r>
        </a:p>
      </dgm:t>
    </dgm:pt>
    <dgm:pt modelId="{DDD60D7A-0B22-45C9-B232-4AE835A9875A}" type="sibTrans" cxnId="{AFA81057-4989-4866-ABCA-120188E72AB8}">
      <dgm:prSet/>
      <dgm:spPr/>
      <dgm:t>
        <a:bodyPr/>
        <a:lstStyle/>
        <a:p>
          <a:endParaRPr lang="en-IE"/>
        </a:p>
      </dgm:t>
    </dgm:pt>
    <dgm:pt modelId="{CCD2E409-AA46-4B61-A156-548C7000FD5C}" type="parTrans" cxnId="{AFA81057-4989-4866-ABCA-120188E72AB8}">
      <dgm:prSet/>
      <dgm:spPr/>
      <dgm:t>
        <a:bodyPr/>
        <a:lstStyle/>
        <a:p>
          <a:endParaRPr lang="en-IE"/>
        </a:p>
      </dgm:t>
    </dgm:pt>
    <dgm:pt modelId="{486C0F32-856C-4A78-8426-2916551104B9}">
      <dgm:prSet phldrT="[Text]" custT="1"/>
      <dgm:spPr/>
      <dgm:t>
        <a:bodyPr/>
        <a:lstStyle/>
        <a:p>
          <a:r>
            <a:rPr lang="en-IE" sz="1800" dirty="0"/>
            <a:t>Different locations</a:t>
          </a:r>
        </a:p>
      </dgm:t>
    </dgm:pt>
    <dgm:pt modelId="{FE39C19F-9FE1-4FC8-A29D-309FC321E5E5}" type="parTrans" cxnId="{B2C4325F-98CD-4FA0-98C7-93C9ABF7D005}">
      <dgm:prSet/>
      <dgm:spPr/>
      <dgm:t>
        <a:bodyPr/>
        <a:lstStyle/>
        <a:p>
          <a:endParaRPr lang="en-IE"/>
        </a:p>
      </dgm:t>
    </dgm:pt>
    <dgm:pt modelId="{58240655-0AEA-4DA1-83CD-402204F8C4BF}" type="sibTrans" cxnId="{B2C4325F-98CD-4FA0-98C7-93C9ABF7D005}">
      <dgm:prSet/>
      <dgm:spPr/>
      <dgm:t>
        <a:bodyPr/>
        <a:lstStyle/>
        <a:p>
          <a:endParaRPr lang="en-IE"/>
        </a:p>
      </dgm:t>
    </dgm:pt>
    <dgm:pt modelId="{3A16F449-F1F2-4962-9199-4CA728E56994}">
      <dgm:prSet phldrT="[Text]" custT="1"/>
      <dgm:spPr/>
      <dgm:t>
        <a:bodyPr/>
        <a:lstStyle/>
        <a:p>
          <a:r>
            <a:rPr lang="en-IE" sz="1800" dirty="0"/>
            <a:t>Different times</a:t>
          </a:r>
        </a:p>
      </dgm:t>
    </dgm:pt>
    <dgm:pt modelId="{57DDD4E8-9998-4C7D-86BC-2ABD9AB15F4B}" type="parTrans" cxnId="{CE3FAA6F-9D92-414D-9FB9-2F1372378A0E}">
      <dgm:prSet/>
      <dgm:spPr/>
      <dgm:t>
        <a:bodyPr/>
        <a:lstStyle/>
        <a:p>
          <a:endParaRPr lang="en-IE"/>
        </a:p>
      </dgm:t>
    </dgm:pt>
    <dgm:pt modelId="{8AE01EA9-4829-44DA-BE59-6167E71AA95B}" type="sibTrans" cxnId="{CE3FAA6F-9D92-414D-9FB9-2F1372378A0E}">
      <dgm:prSet/>
      <dgm:spPr/>
      <dgm:t>
        <a:bodyPr/>
        <a:lstStyle/>
        <a:p>
          <a:endParaRPr lang="en-IE"/>
        </a:p>
      </dgm:t>
    </dgm:pt>
    <dgm:pt modelId="{2DC28EF9-1C37-452D-B39C-F23773B28987}">
      <dgm:prSet phldrT="[Text]"/>
      <dgm:spPr/>
      <dgm:t>
        <a:bodyPr/>
        <a:lstStyle/>
        <a:p>
          <a:endParaRPr lang="en-IE" sz="1300" dirty="0"/>
        </a:p>
      </dgm:t>
    </dgm:pt>
    <dgm:pt modelId="{06C2CF35-92EB-4008-B10D-1EC1D3D92FB7}" type="parTrans" cxnId="{51273BFE-84AE-4538-B4F5-D151CD7F2BBD}">
      <dgm:prSet/>
      <dgm:spPr/>
      <dgm:t>
        <a:bodyPr/>
        <a:lstStyle/>
        <a:p>
          <a:endParaRPr lang="en-IE"/>
        </a:p>
      </dgm:t>
    </dgm:pt>
    <dgm:pt modelId="{010A56AB-794A-42AA-8DCC-46EA7DC12830}" type="sibTrans" cxnId="{51273BFE-84AE-4538-B4F5-D151CD7F2BBD}">
      <dgm:prSet/>
      <dgm:spPr/>
      <dgm:t>
        <a:bodyPr/>
        <a:lstStyle/>
        <a:p>
          <a:endParaRPr lang="en-IE"/>
        </a:p>
      </dgm:t>
    </dgm:pt>
    <dgm:pt modelId="{B461236A-5AE1-48F3-9B4A-FDBF0411CFE7}">
      <dgm:prSet phldrT="[Text]" custT="1"/>
      <dgm:spPr/>
      <dgm:t>
        <a:bodyPr/>
        <a:lstStyle/>
        <a:p>
          <a:r>
            <a:rPr lang="en-IE" sz="1600" dirty="0"/>
            <a:t>Within – method (intra – method)</a:t>
          </a:r>
          <a:endParaRPr lang="en-IE" sz="1300" dirty="0"/>
        </a:p>
      </dgm:t>
    </dgm:pt>
    <dgm:pt modelId="{7BCF2399-D43E-49AD-A2DB-4EB271957B97}" type="parTrans" cxnId="{41B158AE-FA4A-4F2B-BC4C-B5D75DC93C6F}">
      <dgm:prSet/>
      <dgm:spPr/>
      <dgm:t>
        <a:bodyPr/>
        <a:lstStyle/>
        <a:p>
          <a:endParaRPr lang="en-IE"/>
        </a:p>
      </dgm:t>
    </dgm:pt>
    <dgm:pt modelId="{F2D8212D-D080-48E4-87B8-C789C09FB599}" type="sibTrans" cxnId="{41B158AE-FA4A-4F2B-BC4C-B5D75DC93C6F}">
      <dgm:prSet/>
      <dgm:spPr/>
      <dgm:t>
        <a:bodyPr/>
        <a:lstStyle/>
        <a:p>
          <a:endParaRPr lang="en-IE"/>
        </a:p>
      </dgm:t>
    </dgm:pt>
    <dgm:pt modelId="{86C53261-C9B8-4B39-BBF9-89D30F44548D}">
      <dgm:prSet phldrT="[Text]" custT="1"/>
      <dgm:spPr/>
      <dgm:t>
        <a:bodyPr/>
        <a:lstStyle/>
        <a:p>
          <a:r>
            <a:rPr lang="en-IE" sz="1600" dirty="0"/>
            <a:t>Between method (across – method)</a:t>
          </a:r>
        </a:p>
      </dgm:t>
    </dgm:pt>
    <dgm:pt modelId="{93FD191C-BC9A-49DC-A237-83E2C0280C64}" type="parTrans" cxnId="{CB74A88F-0675-4E80-BF6E-5299E9119FF9}">
      <dgm:prSet/>
      <dgm:spPr/>
      <dgm:t>
        <a:bodyPr/>
        <a:lstStyle/>
        <a:p>
          <a:endParaRPr lang="en-IE"/>
        </a:p>
      </dgm:t>
    </dgm:pt>
    <dgm:pt modelId="{1E7F7E66-C326-4D4E-8B6D-5FD431B1142D}" type="sibTrans" cxnId="{CB74A88F-0675-4E80-BF6E-5299E9119FF9}">
      <dgm:prSet/>
      <dgm:spPr/>
      <dgm:t>
        <a:bodyPr/>
        <a:lstStyle/>
        <a:p>
          <a:endParaRPr lang="en-IE"/>
        </a:p>
      </dgm:t>
    </dgm:pt>
    <dgm:pt modelId="{2C1B969D-654D-4F6E-95A8-1D9E760E7339}">
      <dgm:prSet phldrT="[Text]" custT="1"/>
      <dgm:spPr/>
      <dgm:t>
        <a:bodyPr/>
        <a:lstStyle/>
        <a:p>
          <a:endParaRPr lang="en-IE" sz="1800" dirty="0"/>
        </a:p>
      </dgm:t>
    </dgm:pt>
    <dgm:pt modelId="{93286AF6-9405-4129-80DA-A2967B642269}" type="parTrans" cxnId="{95181A7B-7373-4F6D-B521-12595F1A5194}">
      <dgm:prSet/>
      <dgm:spPr/>
    </dgm:pt>
    <dgm:pt modelId="{F4888852-4D87-4CDE-B80A-70DB8DD78023}" type="sibTrans" cxnId="{95181A7B-7373-4F6D-B521-12595F1A5194}">
      <dgm:prSet/>
      <dgm:spPr/>
    </dgm:pt>
    <dgm:pt modelId="{F96CA04D-7FD6-44BA-A0EF-CE116297550F}">
      <dgm:prSet phldrT="[Text]" custT="1"/>
      <dgm:spPr/>
      <dgm:t>
        <a:bodyPr/>
        <a:lstStyle/>
        <a:p>
          <a:endParaRPr lang="en-IE" sz="1800" dirty="0"/>
        </a:p>
      </dgm:t>
    </dgm:pt>
    <dgm:pt modelId="{8166576C-BD31-4DD3-9DD6-87C5E5F1EC07}" type="parTrans" cxnId="{656551C4-F1B8-481A-9DE1-2E7A5452E2EA}">
      <dgm:prSet/>
      <dgm:spPr/>
    </dgm:pt>
    <dgm:pt modelId="{6C0560FC-DE8A-4432-BC27-F33AADAC500A}" type="sibTrans" cxnId="{656551C4-F1B8-481A-9DE1-2E7A5452E2EA}">
      <dgm:prSet/>
      <dgm:spPr/>
    </dgm:pt>
    <dgm:pt modelId="{83DF00C2-D843-4F40-AC14-1DB26E43A4EC}">
      <dgm:prSet phldrT="[Text]" custT="1"/>
      <dgm:spPr/>
      <dgm:t>
        <a:bodyPr/>
        <a:lstStyle/>
        <a:p>
          <a:endParaRPr lang="en-IE" sz="1600" dirty="0"/>
        </a:p>
      </dgm:t>
    </dgm:pt>
    <dgm:pt modelId="{9D006408-06F2-4852-93DD-D4AC9C30190A}" type="parTrans" cxnId="{5A2150E5-DDBB-4C93-AAB8-E63375C5BD1C}">
      <dgm:prSet/>
      <dgm:spPr/>
    </dgm:pt>
    <dgm:pt modelId="{FAA9148D-E6AE-4B44-A297-36D44374EA87}" type="sibTrans" cxnId="{5A2150E5-DDBB-4C93-AAB8-E63375C5BD1C}">
      <dgm:prSet/>
      <dgm:spPr/>
    </dgm:pt>
    <dgm:pt modelId="{F04EAAD2-80E1-448E-B950-F9FC9FFA9729}" type="pres">
      <dgm:prSet presAssocID="{42AC8CE9-3DD2-49E6-A60E-517B5E32D647}" presName="cycleMatrixDiagram" presStyleCnt="0">
        <dgm:presLayoutVars>
          <dgm:chMax val="1"/>
          <dgm:dir/>
          <dgm:animLvl val="lvl"/>
          <dgm:resizeHandles val="exact"/>
        </dgm:presLayoutVars>
      </dgm:prSet>
      <dgm:spPr/>
    </dgm:pt>
    <dgm:pt modelId="{96036F59-C2A9-417B-823C-483F44402950}" type="pres">
      <dgm:prSet presAssocID="{42AC8CE9-3DD2-49E6-A60E-517B5E32D647}" presName="children" presStyleCnt="0"/>
      <dgm:spPr/>
    </dgm:pt>
    <dgm:pt modelId="{D9905639-84D7-498B-80B8-93CCECE6AB68}" type="pres">
      <dgm:prSet presAssocID="{42AC8CE9-3DD2-49E6-A60E-517B5E32D647}" presName="child1group" presStyleCnt="0"/>
      <dgm:spPr/>
    </dgm:pt>
    <dgm:pt modelId="{F1090E86-D13E-4643-8770-D031FC9E21C6}" type="pres">
      <dgm:prSet presAssocID="{42AC8CE9-3DD2-49E6-A60E-517B5E32D647}" presName="child1" presStyleLbl="bgAcc1" presStyleIdx="0" presStyleCnt="4"/>
      <dgm:spPr/>
    </dgm:pt>
    <dgm:pt modelId="{FD1D7EDB-B859-493E-BDA3-CE3076D083FA}" type="pres">
      <dgm:prSet presAssocID="{42AC8CE9-3DD2-49E6-A60E-517B5E32D647}" presName="child1Text" presStyleLbl="bgAcc1" presStyleIdx="0" presStyleCnt="4">
        <dgm:presLayoutVars>
          <dgm:bulletEnabled val="1"/>
        </dgm:presLayoutVars>
      </dgm:prSet>
      <dgm:spPr/>
    </dgm:pt>
    <dgm:pt modelId="{BF0AC5F1-B731-4EB1-AB72-8DD9E695860D}" type="pres">
      <dgm:prSet presAssocID="{42AC8CE9-3DD2-49E6-A60E-517B5E32D647}" presName="child2group" presStyleCnt="0"/>
      <dgm:spPr/>
    </dgm:pt>
    <dgm:pt modelId="{AA86983B-6CCA-4391-AFF3-CD6F7A431811}" type="pres">
      <dgm:prSet presAssocID="{42AC8CE9-3DD2-49E6-A60E-517B5E32D647}" presName="child2" presStyleLbl="bgAcc1" presStyleIdx="1" presStyleCnt="4"/>
      <dgm:spPr/>
    </dgm:pt>
    <dgm:pt modelId="{7FE2271D-357A-46CF-A197-6C4BB5C06A2A}" type="pres">
      <dgm:prSet presAssocID="{42AC8CE9-3DD2-49E6-A60E-517B5E32D647}" presName="child2Text" presStyleLbl="bgAcc1" presStyleIdx="1" presStyleCnt="4">
        <dgm:presLayoutVars>
          <dgm:bulletEnabled val="1"/>
        </dgm:presLayoutVars>
      </dgm:prSet>
      <dgm:spPr/>
    </dgm:pt>
    <dgm:pt modelId="{C1F39B9B-2169-4C79-B395-B52258A87A58}" type="pres">
      <dgm:prSet presAssocID="{42AC8CE9-3DD2-49E6-A60E-517B5E32D647}" presName="child3group" presStyleCnt="0"/>
      <dgm:spPr/>
    </dgm:pt>
    <dgm:pt modelId="{89AF4238-7A76-41B2-8000-8BEA0E101BC9}" type="pres">
      <dgm:prSet presAssocID="{42AC8CE9-3DD2-49E6-A60E-517B5E32D647}" presName="child3" presStyleLbl="bgAcc1" presStyleIdx="2" presStyleCnt="4"/>
      <dgm:spPr/>
    </dgm:pt>
    <dgm:pt modelId="{648D7E48-D270-4FEF-9D35-41C02F73C36C}" type="pres">
      <dgm:prSet presAssocID="{42AC8CE9-3DD2-49E6-A60E-517B5E32D647}" presName="child3Text" presStyleLbl="bgAcc1" presStyleIdx="2" presStyleCnt="4">
        <dgm:presLayoutVars>
          <dgm:bulletEnabled val="1"/>
        </dgm:presLayoutVars>
      </dgm:prSet>
      <dgm:spPr/>
    </dgm:pt>
    <dgm:pt modelId="{60AE7091-D3A6-4B62-BA4D-F0B8AC749043}" type="pres">
      <dgm:prSet presAssocID="{42AC8CE9-3DD2-49E6-A60E-517B5E32D647}" presName="child4group" presStyleCnt="0"/>
      <dgm:spPr/>
    </dgm:pt>
    <dgm:pt modelId="{B86411F6-3689-4ACA-A8A1-2C4532172889}" type="pres">
      <dgm:prSet presAssocID="{42AC8CE9-3DD2-49E6-A60E-517B5E32D647}" presName="child4" presStyleLbl="bgAcc1" presStyleIdx="3" presStyleCnt="4"/>
      <dgm:spPr/>
    </dgm:pt>
    <dgm:pt modelId="{490078B0-669A-43C1-BFD1-1848685BB3BB}" type="pres">
      <dgm:prSet presAssocID="{42AC8CE9-3DD2-49E6-A60E-517B5E32D647}" presName="child4Text" presStyleLbl="bgAcc1" presStyleIdx="3" presStyleCnt="4">
        <dgm:presLayoutVars>
          <dgm:bulletEnabled val="1"/>
        </dgm:presLayoutVars>
      </dgm:prSet>
      <dgm:spPr/>
    </dgm:pt>
    <dgm:pt modelId="{FF8A2704-C967-4036-AD77-9418DE6DE857}" type="pres">
      <dgm:prSet presAssocID="{42AC8CE9-3DD2-49E6-A60E-517B5E32D647}" presName="childPlaceholder" presStyleCnt="0"/>
      <dgm:spPr/>
    </dgm:pt>
    <dgm:pt modelId="{8100C1E9-F7F2-4A2E-A180-EA1FFD61E6FC}" type="pres">
      <dgm:prSet presAssocID="{42AC8CE9-3DD2-49E6-A60E-517B5E32D647}" presName="circle" presStyleCnt="0"/>
      <dgm:spPr/>
    </dgm:pt>
    <dgm:pt modelId="{165071DF-EE86-4F46-94AE-C40143065835}" type="pres">
      <dgm:prSet presAssocID="{42AC8CE9-3DD2-49E6-A60E-517B5E32D647}" presName="quadrant1" presStyleLbl="node1" presStyleIdx="0" presStyleCnt="4">
        <dgm:presLayoutVars>
          <dgm:chMax val="1"/>
          <dgm:bulletEnabled val="1"/>
        </dgm:presLayoutVars>
      </dgm:prSet>
      <dgm:spPr/>
    </dgm:pt>
    <dgm:pt modelId="{A2140FE4-0F6D-40E2-B8E2-A16371BD9975}" type="pres">
      <dgm:prSet presAssocID="{42AC8CE9-3DD2-49E6-A60E-517B5E32D647}" presName="quadrant2" presStyleLbl="node1" presStyleIdx="1" presStyleCnt="4">
        <dgm:presLayoutVars>
          <dgm:chMax val="1"/>
          <dgm:bulletEnabled val="1"/>
        </dgm:presLayoutVars>
      </dgm:prSet>
      <dgm:spPr/>
    </dgm:pt>
    <dgm:pt modelId="{07C77CFB-AF6B-4456-8FC6-B3A4F7ED429E}" type="pres">
      <dgm:prSet presAssocID="{42AC8CE9-3DD2-49E6-A60E-517B5E32D647}" presName="quadrant3" presStyleLbl="node1" presStyleIdx="2" presStyleCnt="4">
        <dgm:presLayoutVars>
          <dgm:chMax val="1"/>
          <dgm:bulletEnabled val="1"/>
        </dgm:presLayoutVars>
      </dgm:prSet>
      <dgm:spPr/>
    </dgm:pt>
    <dgm:pt modelId="{A38D54DF-B8D8-42D2-8575-5D8EA4F5EDC3}" type="pres">
      <dgm:prSet presAssocID="{42AC8CE9-3DD2-49E6-A60E-517B5E32D647}" presName="quadrant4" presStyleLbl="node1" presStyleIdx="3" presStyleCnt="4">
        <dgm:presLayoutVars>
          <dgm:chMax val="1"/>
          <dgm:bulletEnabled val="1"/>
        </dgm:presLayoutVars>
      </dgm:prSet>
      <dgm:spPr/>
    </dgm:pt>
    <dgm:pt modelId="{81A0907C-3D31-4DEB-A867-D6E4B89F56BA}" type="pres">
      <dgm:prSet presAssocID="{42AC8CE9-3DD2-49E6-A60E-517B5E32D647}" presName="quadrantPlaceholder" presStyleCnt="0"/>
      <dgm:spPr/>
    </dgm:pt>
    <dgm:pt modelId="{79099A6B-95F1-4A10-8105-2C8CA30AD6FA}" type="pres">
      <dgm:prSet presAssocID="{42AC8CE9-3DD2-49E6-A60E-517B5E32D647}" presName="center1" presStyleLbl="fgShp" presStyleIdx="0" presStyleCnt="2"/>
      <dgm:spPr/>
    </dgm:pt>
    <dgm:pt modelId="{2FDE398D-2B91-46F1-9D7E-37454C8CC5EF}" type="pres">
      <dgm:prSet presAssocID="{42AC8CE9-3DD2-49E6-A60E-517B5E32D647}" presName="center2" presStyleLbl="fgShp" presStyleIdx="1" presStyleCnt="2"/>
      <dgm:spPr/>
    </dgm:pt>
  </dgm:ptLst>
  <dgm:cxnLst>
    <dgm:cxn modelId="{64F45F03-3A6C-4FF9-B540-C2475F39DD3A}" type="presOf" srcId="{F96CA04D-7FD6-44BA-A0EF-CE116297550F}" destId="{F1090E86-D13E-4643-8770-D031FC9E21C6}" srcOrd="0" destOrd="3" presId="urn:microsoft.com/office/officeart/2005/8/layout/cycle4#1"/>
    <dgm:cxn modelId="{F943B803-BC0B-4EE4-B520-7369CEBF15E2}" type="presOf" srcId="{12A8393C-DC47-4A39-8424-6C4B62CCAB7E}" destId="{B86411F6-3689-4ACA-A8A1-2C4532172889}" srcOrd="0" destOrd="0" presId="urn:microsoft.com/office/officeart/2005/8/layout/cycle4#1"/>
    <dgm:cxn modelId="{FE7CF105-06C2-4299-9424-A8572363AE98}" srcId="{EDB2F125-821D-497F-94AD-73C496DAE6A2}" destId="{CEB48028-F815-439D-A4F6-DFDB18F96BF3}" srcOrd="4" destOrd="0" parTransId="{414767EC-8CAD-4DE3-9B37-B5D7E3C4EDFD}" sibTransId="{71E958EE-2CD5-4550-A818-9FCFE591FD3B}"/>
    <dgm:cxn modelId="{6FD60C09-D069-4258-9BDC-E18016599A51}" type="presOf" srcId="{F96CA04D-7FD6-44BA-A0EF-CE116297550F}" destId="{FD1D7EDB-B859-493E-BDA3-CE3076D083FA}" srcOrd="1" destOrd="3" presId="urn:microsoft.com/office/officeart/2005/8/layout/cycle4#1"/>
    <dgm:cxn modelId="{1B25CA0B-23C8-483B-B061-B7AF831D1776}" type="presOf" srcId="{2C1B969D-654D-4F6E-95A8-1D9E760E7339}" destId="{F1090E86-D13E-4643-8770-D031FC9E21C6}" srcOrd="0" destOrd="1" presId="urn:microsoft.com/office/officeart/2005/8/layout/cycle4#1"/>
    <dgm:cxn modelId="{BC33A20F-B920-4B93-BAD2-F0CEB177BF50}" srcId="{42AC8CE9-3DD2-49E6-A60E-517B5E32D647}" destId="{EDB2F125-821D-497F-94AD-73C496DAE6A2}" srcOrd="2" destOrd="0" parTransId="{E0E01F69-FDDA-40FE-85EA-3678DF2A0014}" sibTransId="{780E7495-7BBB-430C-9FF3-C89A4A3948D2}"/>
    <dgm:cxn modelId="{E4CEA225-1559-47AB-BD14-6754A4DEFBA7}" type="presOf" srcId="{755898F9-3A0F-46E6-A4CB-EA8F1ACF2E28}" destId="{A38D54DF-B8D8-42D2-8575-5D8EA4F5EDC3}" srcOrd="0" destOrd="0" presId="urn:microsoft.com/office/officeart/2005/8/layout/cycle4#1"/>
    <dgm:cxn modelId="{714E9D29-D982-488D-83EC-73E1E9AC326A}" type="presOf" srcId="{3E9ADE08-16D7-4FF2-A896-A9599E75DAEB}" destId="{A2140FE4-0F6D-40E2-B8E2-A16371BD9975}" srcOrd="0" destOrd="0" presId="urn:microsoft.com/office/officeart/2005/8/layout/cycle4#1"/>
    <dgm:cxn modelId="{63CB4F2D-6FC5-42F8-A40D-11FE3B42C3F2}" type="presOf" srcId="{2C1B969D-654D-4F6E-95A8-1D9E760E7339}" destId="{FD1D7EDB-B859-493E-BDA3-CE3076D083FA}" srcOrd="1" destOrd="1" presId="urn:microsoft.com/office/officeart/2005/8/layout/cycle4#1"/>
    <dgm:cxn modelId="{4E3CE72E-92D0-485D-90F9-9B238AE2858E}" type="presOf" srcId="{6E2F071A-4F7D-4D49-A3EA-A598C78CC7E2}" destId="{490078B0-669A-43C1-BFD1-1848685BB3BB}" srcOrd="1" destOrd="1" presId="urn:microsoft.com/office/officeart/2005/8/layout/cycle4#1"/>
    <dgm:cxn modelId="{44C8782F-8CEE-49DE-BCF1-BF49E992B64E}" srcId="{42AC8CE9-3DD2-49E6-A60E-517B5E32D647}" destId="{755898F9-3A0F-46E6-A4CB-EA8F1ACF2E28}" srcOrd="3" destOrd="0" parTransId="{6A48CD48-520C-4450-AC13-BC9A3CA0EC49}" sibTransId="{9A30F11F-E46C-4C53-BA7D-C5FC2C224C9A}"/>
    <dgm:cxn modelId="{6448B930-BA5F-4E04-A5BE-A0FDC379E235}" srcId="{755898F9-3A0F-46E6-A4CB-EA8F1ACF2E28}" destId="{90486D03-91A4-4027-B547-E2D3669AEBFC}" srcOrd="3" destOrd="0" parTransId="{027E8005-24C4-4AC1-BD6C-7540FB3C58A7}" sibTransId="{134B10EA-271F-4960-A03A-12401A7ECAA4}"/>
    <dgm:cxn modelId="{C9D2F930-601C-458C-8B25-27D80415EFA0}" type="presOf" srcId="{EDB2F125-821D-497F-94AD-73C496DAE6A2}" destId="{07C77CFB-AF6B-4456-8FC6-B3A4F7ED429E}" srcOrd="0" destOrd="0" presId="urn:microsoft.com/office/officeart/2005/8/layout/cycle4#1"/>
    <dgm:cxn modelId="{53158834-62A0-4CF6-9E14-5F534C3FDD36}" type="presOf" srcId="{D9BDF71C-5C78-4B37-9FF9-B35323E015D5}" destId="{7FE2271D-357A-46CF-A197-6C4BB5C06A2A}" srcOrd="1" destOrd="0" presId="urn:microsoft.com/office/officeart/2005/8/layout/cycle4#1"/>
    <dgm:cxn modelId="{B975FE34-CFE6-4EBC-8C9D-E6D21A845E40}" type="presOf" srcId="{3A16F449-F1F2-4962-9199-4CA728E56994}" destId="{FD1D7EDB-B859-493E-BDA3-CE3076D083FA}" srcOrd="1" destOrd="4" presId="urn:microsoft.com/office/officeart/2005/8/layout/cycle4#1"/>
    <dgm:cxn modelId="{D5700335-61F2-40CE-8F0A-1D4B03BCD5B0}" type="presOf" srcId="{90486D03-91A4-4027-B547-E2D3669AEBFC}" destId="{B86411F6-3689-4ACA-A8A1-2C4532172889}" srcOrd="0" destOrd="3" presId="urn:microsoft.com/office/officeart/2005/8/layout/cycle4#1"/>
    <dgm:cxn modelId="{5E5CE23E-0975-436E-A549-8B2061DA1E72}" srcId="{D50EE21B-0355-4225-AC14-3EFE59368AD3}" destId="{8E04CAC7-CF7D-41F8-B7C9-26F7E61F2CC5}" srcOrd="0" destOrd="0" parTransId="{194A3FE0-E55B-44D3-9D6D-0C3208ACE606}" sibTransId="{2F76C719-45BE-4210-A407-BD0BA6CC3A67}"/>
    <dgm:cxn modelId="{B2C4325F-98CD-4FA0-98C7-93C9ABF7D005}" srcId="{D50EE21B-0355-4225-AC14-3EFE59368AD3}" destId="{486C0F32-856C-4A78-8426-2916551104B9}" srcOrd="2" destOrd="0" parTransId="{FE39C19F-9FE1-4FC8-A29D-309FC321E5E5}" sibTransId="{58240655-0AEA-4DA1-83CD-402204F8C4BF}"/>
    <dgm:cxn modelId="{EE5F4464-7FC1-458B-8A52-78CE6D4292B7}" type="presOf" srcId="{B461236A-5AE1-48F3-9B4A-FDBF0411CFE7}" destId="{89AF4238-7A76-41B2-8000-8BEA0E101BC9}" srcOrd="0" destOrd="1" presId="urn:microsoft.com/office/officeart/2005/8/layout/cycle4#1"/>
    <dgm:cxn modelId="{0838B046-458F-499F-9043-8F715E0694C9}" type="presOf" srcId="{3A16F449-F1F2-4962-9199-4CA728E56994}" destId="{F1090E86-D13E-4643-8770-D031FC9E21C6}" srcOrd="0" destOrd="4" presId="urn:microsoft.com/office/officeart/2005/8/layout/cycle4#1"/>
    <dgm:cxn modelId="{D1D88F6B-57EB-44FA-B327-79D51E627634}" srcId="{42AC8CE9-3DD2-49E6-A60E-517B5E32D647}" destId="{3E9ADE08-16D7-4FF2-A896-A9599E75DAEB}" srcOrd="1" destOrd="0" parTransId="{F47EA508-818A-4823-A23B-CFAD88F4A3E2}" sibTransId="{ED15C8EC-99C5-4335-9520-E091BA28EE44}"/>
    <dgm:cxn modelId="{CE3FAA6F-9D92-414D-9FB9-2F1372378A0E}" srcId="{D50EE21B-0355-4225-AC14-3EFE59368AD3}" destId="{3A16F449-F1F2-4962-9199-4CA728E56994}" srcOrd="4" destOrd="0" parTransId="{57DDD4E8-9998-4C7D-86BC-2ABD9AB15F4B}" sibTransId="{8AE01EA9-4829-44DA-BE59-6167E71AA95B}"/>
    <dgm:cxn modelId="{CE731171-CA03-4409-8E99-9B057AF0D81D}" type="presOf" srcId="{42AC8CE9-3DD2-49E6-A60E-517B5E32D647}" destId="{F04EAAD2-80E1-448E-B950-F9FC9FFA9729}" srcOrd="0" destOrd="0" presId="urn:microsoft.com/office/officeart/2005/8/layout/cycle4#1"/>
    <dgm:cxn modelId="{AB101355-075A-4F90-A330-122395735456}" type="presOf" srcId="{86C53261-C9B8-4B39-BBF9-89D30F44548D}" destId="{648D7E48-D270-4FEF-9D35-41C02F73C36C}" srcOrd="1" destOrd="3" presId="urn:microsoft.com/office/officeart/2005/8/layout/cycle4#1"/>
    <dgm:cxn modelId="{AFA81057-4989-4866-ABCA-120188E72AB8}" srcId="{42AC8CE9-3DD2-49E6-A60E-517B5E32D647}" destId="{D50EE21B-0355-4225-AC14-3EFE59368AD3}" srcOrd="0" destOrd="0" parTransId="{CCD2E409-AA46-4B61-A156-548C7000FD5C}" sibTransId="{DDD60D7A-0B22-45C9-B232-4AE835A9875A}"/>
    <dgm:cxn modelId="{66B9E179-A54D-4720-A9CC-F8440F2B80B4}" type="presOf" srcId="{486C0F32-856C-4A78-8426-2916551104B9}" destId="{FD1D7EDB-B859-493E-BDA3-CE3076D083FA}" srcOrd="1" destOrd="2" presId="urn:microsoft.com/office/officeart/2005/8/layout/cycle4#1"/>
    <dgm:cxn modelId="{95181A7B-7373-4F6D-B521-12595F1A5194}" srcId="{D50EE21B-0355-4225-AC14-3EFE59368AD3}" destId="{2C1B969D-654D-4F6E-95A8-1D9E760E7339}" srcOrd="1" destOrd="0" parTransId="{93286AF6-9405-4129-80DA-A2967B642269}" sibTransId="{F4888852-4D87-4CDE-B80A-70DB8DD78023}"/>
    <dgm:cxn modelId="{1793018C-0EC4-4DC0-B420-FF766ED0CB7A}" srcId="{755898F9-3A0F-46E6-A4CB-EA8F1ACF2E28}" destId="{12A8393C-DC47-4A39-8424-6C4B62CCAB7E}" srcOrd="0" destOrd="0" parTransId="{F7B0F26D-8074-4629-9AF6-F4E1D28A2057}" sibTransId="{8078A5D4-D4E5-41A4-A09D-8315BC7A3BBB}"/>
    <dgm:cxn modelId="{CB74A88F-0675-4E80-BF6E-5299E9119FF9}" srcId="{EDB2F125-821D-497F-94AD-73C496DAE6A2}" destId="{86C53261-C9B8-4B39-BBF9-89D30F44548D}" srcOrd="3" destOrd="0" parTransId="{93FD191C-BC9A-49DC-A237-83E2C0280C64}" sibTransId="{1E7F7E66-C326-4D4E-8B6D-5FD431B1142D}"/>
    <dgm:cxn modelId="{B61DD098-3B2F-41B8-A14B-69D24B95C4CF}" type="presOf" srcId="{9BAB0041-D521-493B-B5A6-0FD806422600}" destId="{7FE2271D-357A-46CF-A197-6C4BB5C06A2A}" srcOrd="1" destOrd="2" presId="urn:microsoft.com/office/officeart/2005/8/layout/cycle4#1"/>
    <dgm:cxn modelId="{40A31799-E3F1-467B-9CF8-91DF2B0E4F44}" srcId="{3E9ADE08-16D7-4FF2-A896-A9599E75DAEB}" destId="{DDDB039C-01B3-4CC0-9227-5C4579C13A55}" srcOrd="1" destOrd="0" parTransId="{E0CA4606-5785-4B46-A15C-86AA3F6AC067}" sibTransId="{1A637966-0534-4330-8D4A-D0EEEDF08945}"/>
    <dgm:cxn modelId="{C35C109B-E9AA-45B9-A217-05D6E3D47509}" type="presOf" srcId="{FB836C2C-A631-4BDB-99CD-42AAA6590AAB}" destId="{B86411F6-3689-4ACA-A8A1-2C4532172889}" srcOrd="0" destOrd="2" presId="urn:microsoft.com/office/officeart/2005/8/layout/cycle4#1"/>
    <dgm:cxn modelId="{B37A779B-42BC-44EA-AA9A-33CA8B8993E1}" type="presOf" srcId="{D50EE21B-0355-4225-AC14-3EFE59368AD3}" destId="{165071DF-EE86-4F46-94AE-C40143065835}" srcOrd="0" destOrd="0" presId="urn:microsoft.com/office/officeart/2005/8/layout/cycle4#1"/>
    <dgm:cxn modelId="{A79C109F-1CF4-4051-BB62-423B12FB8FE6}" type="presOf" srcId="{CEB48028-F815-439D-A4F6-DFDB18F96BF3}" destId="{89AF4238-7A76-41B2-8000-8BEA0E101BC9}" srcOrd="0" destOrd="4" presId="urn:microsoft.com/office/officeart/2005/8/layout/cycle4#1"/>
    <dgm:cxn modelId="{56225D9F-0A6F-4A19-A919-13A14C364BDF}" type="presOf" srcId="{83DF00C2-D843-4F40-AC14-1DB26E43A4EC}" destId="{89AF4238-7A76-41B2-8000-8BEA0E101BC9}" srcOrd="0" destOrd="2" presId="urn:microsoft.com/office/officeart/2005/8/layout/cycle4#1"/>
    <dgm:cxn modelId="{B2ED7BA5-0EEB-4285-9078-FA78530C4427}" type="presOf" srcId="{D9BDF71C-5C78-4B37-9FF9-B35323E015D5}" destId="{AA86983B-6CCA-4391-AFF3-CD6F7A431811}" srcOrd="0" destOrd="0" presId="urn:microsoft.com/office/officeart/2005/8/layout/cycle4#1"/>
    <dgm:cxn modelId="{97B3D0A5-1A7D-4EE0-9DE1-A225CE6AD59E}" type="presOf" srcId="{9BAB0041-D521-493B-B5A6-0FD806422600}" destId="{AA86983B-6CCA-4391-AFF3-CD6F7A431811}" srcOrd="0" destOrd="2" presId="urn:microsoft.com/office/officeart/2005/8/layout/cycle4#1"/>
    <dgm:cxn modelId="{95CE1FA7-0DB1-43FB-99C5-AA6E753D3C5B}" type="presOf" srcId="{83DF00C2-D843-4F40-AC14-1DB26E43A4EC}" destId="{648D7E48-D270-4FEF-9D35-41C02F73C36C}" srcOrd="1" destOrd="2" presId="urn:microsoft.com/office/officeart/2005/8/layout/cycle4#1"/>
    <dgm:cxn modelId="{F2237AAD-477D-480B-842F-EF1260681DCD}" type="presOf" srcId="{486C0F32-856C-4A78-8426-2916551104B9}" destId="{F1090E86-D13E-4643-8770-D031FC9E21C6}" srcOrd="0" destOrd="2" presId="urn:microsoft.com/office/officeart/2005/8/layout/cycle4#1"/>
    <dgm:cxn modelId="{41B158AE-FA4A-4F2B-BC4C-B5D75DC93C6F}" srcId="{EDB2F125-821D-497F-94AD-73C496DAE6A2}" destId="{B461236A-5AE1-48F3-9B4A-FDBF0411CFE7}" srcOrd="1" destOrd="0" parTransId="{7BCF2399-D43E-49AD-A2DB-4EB271957B97}" sibTransId="{F2D8212D-D080-48E4-87B8-C789C09FB599}"/>
    <dgm:cxn modelId="{6F8D5FB1-A1AF-49E4-9C3E-6548C4DB0120}" srcId="{755898F9-3A0F-46E6-A4CB-EA8F1ACF2E28}" destId="{6E2F071A-4F7D-4D49-A3EA-A598C78CC7E2}" srcOrd="1" destOrd="0" parTransId="{9C61DA7B-0236-4417-9B31-A4051ACE9F69}" sibTransId="{A5B38141-6C8F-420C-A164-39FA4C4F5A61}"/>
    <dgm:cxn modelId="{1410EEB2-E007-4494-BA7C-D5506F9B9D8C}" srcId="{755898F9-3A0F-46E6-A4CB-EA8F1ACF2E28}" destId="{FB836C2C-A631-4BDB-99CD-42AAA6590AAB}" srcOrd="2" destOrd="0" parTransId="{42F92B7D-9DAA-4B76-8E9E-91AAB1DFE516}" sibTransId="{DD8BA444-D2F9-44C5-8F48-425A26F4504C}"/>
    <dgm:cxn modelId="{700A75B6-A464-426C-B209-93DFE8A29BCA}" type="presOf" srcId="{2DC28EF9-1C37-452D-B39C-F23773B28987}" destId="{648D7E48-D270-4FEF-9D35-41C02F73C36C}" srcOrd="1" destOrd="0" presId="urn:microsoft.com/office/officeart/2005/8/layout/cycle4#1"/>
    <dgm:cxn modelId="{BBA92AB7-5B84-4782-9EAE-29BF240FCFA3}" type="presOf" srcId="{6E2F071A-4F7D-4D49-A3EA-A598C78CC7E2}" destId="{B86411F6-3689-4ACA-A8A1-2C4532172889}" srcOrd="0" destOrd="1" presId="urn:microsoft.com/office/officeart/2005/8/layout/cycle4#1"/>
    <dgm:cxn modelId="{945B66B9-CE5A-41F4-B4DE-D6E81A113533}" type="presOf" srcId="{8E04CAC7-CF7D-41F8-B7C9-26F7E61F2CC5}" destId="{FD1D7EDB-B859-493E-BDA3-CE3076D083FA}" srcOrd="1" destOrd="0" presId="urn:microsoft.com/office/officeart/2005/8/layout/cycle4#1"/>
    <dgm:cxn modelId="{AF8266BA-15CD-4C98-8190-7A96DD6B4B0A}" type="presOf" srcId="{2DC28EF9-1C37-452D-B39C-F23773B28987}" destId="{89AF4238-7A76-41B2-8000-8BEA0E101BC9}" srcOrd="0" destOrd="0" presId="urn:microsoft.com/office/officeart/2005/8/layout/cycle4#1"/>
    <dgm:cxn modelId="{656551C4-F1B8-481A-9DE1-2E7A5452E2EA}" srcId="{D50EE21B-0355-4225-AC14-3EFE59368AD3}" destId="{F96CA04D-7FD6-44BA-A0EF-CE116297550F}" srcOrd="3" destOrd="0" parTransId="{8166576C-BD31-4DD3-9DD6-87C5E5F1EC07}" sibTransId="{6C0560FC-DE8A-4432-BC27-F33AADAC500A}"/>
    <dgm:cxn modelId="{A14ECFC9-B5C9-4AC6-844B-99AC08C20DA5}" type="presOf" srcId="{90486D03-91A4-4027-B547-E2D3669AEBFC}" destId="{490078B0-669A-43C1-BFD1-1848685BB3BB}" srcOrd="1" destOrd="3" presId="urn:microsoft.com/office/officeart/2005/8/layout/cycle4#1"/>
    <dgm:cxn modelId="{2470DBD3-8A90-4DA9-8D5B-D79ABCB6A961}" srcId="{3E9ADE08-16D7-4FF2-A896-A9599E75DAEB}" destId="{9BAB0041-D521-493B-B5A6-0FD806422600}" srcOrd="2" destOrd="0" parTransId="{EE40F818-23E1-44A0-926C-2122B95501EC}" sibTransId="{16EB4A35-44A8-48AA-BE49-A87942DF59E1}"/>
    <dgm:cxn modelId="{B74078D6-C748-4D70-B17E-EC670842D469}" type="presOf" srcId="{12A8393C-DC47-4A39-8424-6C4B62CCAB7E}" destId="{490078B0-669A-43C1-BFD1-1848685BB3BB}" srcOrd="1" destOrd="0" presId="urn:microsoft.com/office/officeart/2005/8/layout/cycle4#1"/>
    <dgm:cxn modelId="{FBB46CDD-1046-44AD-9313-6991F96DC215}" type="presOf" srcId="{FB836C2C-A631-4BDB-99CD-42AAA6590AAB}" destId="{490078B0-669A-43C1-BFD1-1848685BB3BB}" srcOrd="1" destOrd="2" presId="urn:microsoft.com/office/officeart/2005/8/layout/cycle4#1"/>
    <dgm:cxn modelId="{C09FF5DE-7AB8-4448-933B-E65EA762EE68}" type="presOf" srcId="{CEB48028-F815-439D-A4F6-DFDB18F96BF3}" destId="{648D7E48-D270-4FEF-9D35-41C02F73C36C}" srcOrd="1" destOrd="4" presId="urn:microsoft.com/office/officeart/2005/8/layout/cycle4#1"/>
    <dgm:cxn modelId="{5BBA29E5-3A36-442A-BD10-4E9DCDA96E88}" type="presOf" srcId="{DDDB039C-01B3-4CC0-9227-5C4579C13A55}" destId="{AA86983B-6CCA-4391-AFF3-CD6F7A431811}" srcOrd="0" destOrd="1" presId="urn:microsoft.com/office/officeart/2005/8/layout/cycle4#1"/>
    <dgm:cxn modelId="{5A2150E5-DDBB-4C93-AAB8-E63375C5BD1C}" srcId="{EDB2F125-821D-497F-94AD-73C496DAE6A2}" destId="{83DF00C2-D843-4F40-AC14-1DB26E43A4EC}" srcOrd="2" destOrd="0" parTransId="{9D006408-06F2-4852-93DD-D4AC9C30190A}" sibTransId="{FAA9148D-E6AE-4B44-A297-36D44374EA87}"/>
    <dgm:cxn modelId="{498EF1E9-0018-4A1E-BB7A-982FFF940F6D}" type="presOf" srcId="{86C53261-C9B8-4B39-BBF9-89D30F44548D}" destId="{89AF4238-7A76-41B2-8000-8BEA0E101BC9}" srcOrd="0" destOrd="3" presId="urn:microsoft.com/office/officeart/2005/8/layout/cycle4#1"/>
    <dgm:cxn modelId="{BF070FEF-8A6F-40C6-A48B-D4F45B5942DB}" type="presOf" srcId="{DDDB039C-01B3-4CC0-9227-5C4579C13A55}" destId="{7FE2271D-357A-46CF-A197-6C4BB5C06A2A}" srcOrd="1" destOrd="1" presId="urn:microsoft.com/office/officeart/2005/8/layout/cycle4#1"/>
    <dgm:cxn modelId="{E0FCF0F2-DB4F-4084-98E2-50A679D6F7E1}" type="presOf" srcId="{B461236A-5AE1-48F3-9B4A-FDBF0411CFE7}" destId="{648D7E48-D270-4FEF-9D35-41C02F73C36C}" srcOrd="1" destOrd="1" presId="urn:microsoft.com/office/officeart/2005/8/layout/cycle4#1"/>
    <dgm:cxn modelId="{0EAE13F4-4CD2-41FE-BDF0-136790A6DBD7}" type="presOf" srcId="{8E04CAC7-CF7D-41F8-B7C9-26F7E61F2CC5}" destId="{F1090E86-D13E-4643-8770-D031FC9E21C6}" srcOrd="0" destOrd="0" presId="urn:microsoft.com/office/officeart/2005/8/layout/cycle4#1"/>
    <dgm:cxn modelId="{DC06D3F7-5B1D-4908-93B3-C1BDCBAF5163}" srcId="{3E9ADE08-16D7-4FF2-A896-A9599E75DAEB}" destId="{D9BDF71C-5C78-4B37-9FF9-B35323E015D5}" srcOrd="0" destOrd="0" parTransId="{9E420778-442D-469A-A896-C92D86F6314A}" sibTransId="{15C26BAF-A3F2-4A8F-BA66-2CD5C2D90386}"/>
    <dgm:cxn modelId="{51273BFE-84AE-4538-B4F5-D151CD7F2BBD}" srcId="{EDB2F125-821D-497F-94AD-73C496DAE6A2}" destId="{2DC28EF9-1C37-452D-B39C-F23773B28987}" srcOrd="0" destOrd="0" parTransId="{06C2CF35-92EB-4008-B10D-1EC1D3D92FB7}" sibTransId="{010A56AB-794A-42AA-8DCC-46EA7DC12830}"/>
    <dgm:cxn modelId="{86CBD470-47CD-482A-B7CB-6C552D691282}" type="presParOf" srcId="{F04EAAD2-80E1-448E-B950-F9FC9FFA9729}" destId="{96036F59-C2A9-417B-823C-483F44402950}" srcOrd="0" destOrd="0" presId="urn:microsoft.com/office/officeart/2005/8/layout/cycle4#1"/>
    <dgm:cxn modelId="{9DD94CFC-73D6-4CDD-A34F-BF4AAF746BF8}" type="presParOf" srcId="{96036F59-C2A9-417B-823C-483F44402950}" destId="{D9905639-84D7-498B-80B8-93CCECE6AB68}" srcOrd="0" destOrd="0" presId="urn:microsoft.com/office/officeart/2005/8/layout/cycle4#1"/>
    <dgm:cxn modelId="{D6A98AB1-1F8C-46D0-A1D9-D1C34F8AD214}" type="presParOf" srcId="{D9905639-84D7-498B-80B8-93CCECE6AB68}" destId="{F1090E86-D13E-4643-8770-D031FC9E21C6}" srcOrd="0" destOrd="0" presId="urn:microsoft.com/office/officeart/2005/8/layout/cycle4#1"/>
    <dgm:cxn modelId="{E3F0B7C4-17B4-432B-A434-E676595B3DD3}" type="presParOf" srcId="{D9905639-84D7-498B-80B8-93CCECE6AB68}" destId="{FD1D7EDB-B859-493E-BDA3-CE3076D083FA}" srcOrd="1" destOrd="0" presId="urn:microsoft.com/office/officeart/2005/8/layout/cycle4#1"/>
    <dgm:cxn modelId="{41CB4EC7-3F0B-4246-9635-08E2D653B1C9}" type="presParOf" srcId="{96036F59-C2A9-417B-823C-483F44402950}" destId="{BF0AC5F1-B731-4EB1-AB72-8DD9E695860D}" srcOrd="1" destOrd="0" presId="urn:microsoft.com/office/officeart/2005/8/layout/cycle4#1"/>
    <dgm:cxn modelId="{70B98205-8AD8-4DD1-A6EA-A27DFB0F48B8}" type="presParOf" srcId="{BF0AC5F1-B731-4EB1-AB72-8DD9E695860D}" destId="{AA86983B-6CCA-4391-AFF3-CD6F7A431811}" srcOrd="0" destOrd="0" presId="urn:microsoft.com/office/officeart/2005/8/layout/cycle4#1"/>
    <dgm:cxn modelId="{8870B2E5-97B6-43CD-92BE-7076624EC678}" type="presParOf" srcId="{BF0AC5F1-B731-4EB1-AB72-8DD9E695860D}" destId="{7FE2271D-357A-46CF-A197-6C4BB5C06A2A}" srcOrd="1" destOrd="0" presId="urn:microsoft.com/office/officeart/2005/8/layout/cycle4#1"/>
    <dgm:cxn modelId="{0810F7E3-2CCE-4D38-B0D8-61CF5DF7693A}" type="presParOf" srcId="{96036F59-C2A9-417B-823C-483F44402950}" destId="{C1F39B9B-2169-4C79-B395-B52258A87A58}" srcOrd="2" destOrd="0" presId="urn:microsoft.com/office/officeart/2005/8/layout/cycle4#1"/>
    <dgm:cxn modelId="{A71DDD78-9DC6-4D5E-9F40-B1FD409858B6}" type="presParOf" srcId="{C1F39B9B-2169-4C79-B395-B52258A87A58}" destId="{89AF4238-7A76-41B2-8000-8BEA0E101BC9}" srcOrd="0" destOrd="0" presId="urn:microsoft.com/office/officeart/2005/8/layout/cycle4#1"/>
    <dgm:cxn modelId="{A5E25662-3BF8-4A88-9E6D-32F524A3AF67}" type="presParOf" srcId="{C1F39B9B-2169-4C79-B395-B52258A87A58}" destId="{648D7E48-D270-4FEF-9D35-41C02F73C36C}" srcOrd="1" destOrd="0" presId="urn:microsoft.com/office/officeart/2005/8/layout/cycle4#1"/>
    <dgm:cxn modelId="{E8062F32-04E2-41F9-B830-B5B86C1B3FE3}" type="presParOf" srcId="{96036F59-C2A9-417B-823C-483F44402950}" destId="{60AE7091-D3A6-4B62-BA4D-F0B8AC749043}" srcOrd="3" destOrd="0" presId="urn:microsoft.com/office/officeart/2005/8/layout/cycle4#1"/>
    <dgm:cxn modelId="{459089B5-9602-4277-A27E-9BAD64FDBDCE}" type="presParOf" srcId="{60AE7091-D3A6-4B62-BA4D-F0B8AC749043}" destId="{B86411F6-3689-4ACA-A8A1-2C4532172889}" srcOrd="0" destOrd="0" presId="urn:microsoft.com/office/officeart/2005/8/layout/cycle4#1"/>
    <dgm:cxn modelId="{CBB1624D-F3A0-42D0-AFDF-521FEB401765}" type="presParOf" srcId="{60AE7091-D3A6-4B62-BA4D-F0B8AC749043}" destId="{490078B0-669A-43C1-BFD1-1848685BB3BB}" srcOrd="1" destOrd="0" presId="urn:microsoft.com/office/officeart/2005/8/layout/cycle4#1"/>
    <dgm:cxn modelId="{4FAB7AEE-123C-4455-8A00-FCBFC3B9A266}" type="presParOf" srcId="{96036F59-C2A9-417B-823C-483F44402950}" destId="{FF8A2704-C967-4036-AD77-9418DE6DE857}" srcOrd="4" destOrd="0" presId="urn:microsoft.com/office/officeart/2005/8/layout/cycle4#1"/>
    <dgm:cxn modelId="{86820EF4-C036-4867-B856-0233152AA01F}" type="presParOf" srcId="{F04EAAD2-80E1-448E-B950-F9FC9FFA9729}" destId="{8100C1E9-F7F2-4A2E-A180-EA1FFD61E6FC}" srcOrd="1" destOrd="0" presId="urn:microsoft.com/office/officeart/2005/8/layout/cycle4#1"/>
    <dgm:cxn modelId="{1C1DA4D7-A10B-4BA1-B07F-3F5CD16F7F43}" type="presParOf" srcId="{8100C1E9-F7F2-4A2E-A180-EA1FFD61E6FC}" destId="{165071DF-EE86-4F46-94AE-C40143065835}" srcOrd="0" destOrd="0" presId="urn:microsoft.com/office/officeart/2005/8/layout/cycle4#1"/>
    <dgm:cxn modelId="{2353E48B-2438-4C26-8C75-E50C67974F0E}" type="presParOf" srcId="{8100C1E9-F7F2-4A2E-A180-EA1FFD61E6FC}" destId="{A2140FE4-0F6D-40E2-B8E2-A16371BD9975}" srcOrd="1" destOrd="0" presId="urn:microsoft.com/office/officeart/2005/8/layout/cycle4#1"/>
    <dgm:cxn modelId="{7F7551EE-7B6B-45FD-82F9-96EE76F4BE16}" type="presParOf" srcId="{8100C1E9-F7F2-4A2E-A180-EA1FFD61E6FC}" destId="{07C77CFB-AF6B-4456-8FC6-B3A4F7ED429E}" srcOrd="2" destOrd="0" presId="urn:microsoft.com/office/officeart/2005/8/layout/cycle4#1"/>
    <dgm:cxn modelId="{2229B3E8-2EEE-4AB1-8BDE-853AE3A5B7F9}" type="presParOf" srcId="{8100C1E9-F7F2-4A2E-A180-EA1FFD61E6FC}" destId="{A38D54DF-B8D8-42D2-8575-5D8EA4F5EDC3}" srcOrd="3" destOrd="0" presId="urn:microsoft.com/office/officeart/2005/8/layout/cycle4#1"/>
    <dgm:cxn modelId="{404B6948-56D0-4D1F-97DC-3B4803DE2756}" type="presParOf" srcId="{8100C1E9-F7F2-4A2E-A180-EA1FFD61E6FC}" destId="{81A0907C-3D31-4DEB-A867-D6E4B89F56BA}" srcOrd="4" destOrd="0" presId="urn:microsoft.com/office/officeart/2005/8/layout/cycle4#1"/>
    <dgm:cxn modelId="{4A7B6AB5-38CC-4BBF-BF64-8C6CE1B67D42}" type="presParOf" srcId="{F04EAAD2-80E1-448E-B950-F9FC9FFA9729}" destId="{79099A6B-95F1-4A10-8105-2C8CA30AD6FA}" srcOrd="2" destOrd="0" presId="urn:microsoft.com/office/officeart/2005/8/layout/cycle4#1"/>
    <dgm:cxn modelId="{974E05CA-F3FB-4EA6-84EA-E80ECDF5B326}" type="presParOf" srcId="{F04EAAD2-80E1-448E-B950-F9FC9FFA9729}" destId="{2FDE398D-2B91-46F1-9D7E-37454C8CC5E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4238-7A76-41B2-8000-8BEA0E101BC9}">
      <dsp:nvSpPr>
        <dsp:cNvPr id="0" name=""/>
        <dsp:cNvSpPr/>
      </dsp:nvSpPr>
      <dsp:spPr>
        <a:xfrm>
          <a:off x="5641848" y="4663439"/>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77850">
            <a:lnSpc>
              <a:spcPct val="90000"/>
            </a:lnSpc>
            <a:spcBef>
              <a:spcPct val="0"/>
            </a:spcBef>
            <a:spcAft>
              <a:spcPct val="15000"/>
            </a:spcAft>
            <a:buChar char="•"/>
          </a:pPr>
          <a:endParaRPr lang="en-IE" sz="1300" kern="1200" dirty="0"/>
        </a:p>
        <a:p>
          <a:pPr marL="171450" lvl="1" indent="-171450" algn="l" defTabSz="711200">
            <a:lnSpc>
              <a:spcPct val="90000"/>
            </a:lnSpc>
            <a:spcBef>
              <a:spcPct val="0"/>
            </a:spcBef>
            <a:spcAft>
              <a:spcPct val="15000"/>
            </a:spcAft>
            <a:buChar char="•"/>
          </a:pPr>
          <a:r>
            <a:rPr lang="en-IE" sz="1600" kern="1200" dirty="0"/>
            <a:t>Within – method (intra – method)</a:t>
          </a:r>
          <a:endParaRPr lang="en-IE" sz="13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a:t>Between method (across – method)</a:t>
          </a:r>
        </a:p>
        <a:p>
          <a:pPr marL="114300" lvl="1" indent="-114300" algn="l" defTabSz="577850">
            <a:lnSpc>
              <a:spcPct val="90000"/>
            </a:lnSpc>
            <a:spcBef>
              <a:spcPct val="0"/>
            </a:spcBef>
            <a:spcAft>
              <a:spcPct val="15000"/>
            </a:spcAft>
            <a:buChar char="•"/>
          </a:pPr>
          <a:endParaRPr lang="en-IE" sz="1300" kern="1200" dirty="0"/>
        </a:p>
      </dsp:txBody>
      <dsp:txXfrm>
        <a:off x="6706410" y="5260286"/>
        <a:ext cx="2275082" cy="1549506"/>
      </dsp:txXfrm>
    </dsp:sp>
    <dsp:sp modelId="{B86411F6-3689-4ACA-A8A1-2C4532172889}">
      <dsp:nvSpPr>
        <dsp:cNvPr id="0" name=""/>
        <dsp:cNvSpPr/>
      </dsp:nvSpPr>
      <dsp:spPr>
        <a:xfrm>
          <a:off x="114299" y="4663439"/>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women &amp; men</a:t>
          </a:r>
        </a:p>
        <a:p>
          <a:pPr marL="171450" lvl="1" indent="-171450" algn="l" defTabSz="800100">
            <a:lnSpc>
              <a:spcPct val="90000"/>
            </a:lnSpc>
            <a:spcBef>
              <a:spcPct val="0"/>
            </a:spcBef>
            <a:spcAft>
              <a:spcPct val="15000"/>
            </a:spcAft>
            <a:buChar char="•"/>
          </a:pPr>
          <a:r>
            <a:rPr lang="en-IE" sz="1800" kern="1200" dirty="0"/>
            <a:t>young &amp; old</a:t>
          </a:r>
        </a:p>
        <a:p>
          <a:pPr marL="171450" lvl="1" indent="-171450" algn="l" defTabSz="800100">
            <a:lnSpc>
              <a:spcPct val="90000"/>
            </a:lnSpc>
            <a:spcBef>
              <a:spcPct val="0"/>
            </a:spcBef>
            <a:spcAft>
              <a:spcPct val="15000"/>
            </a:spcAft>
            <a:buChar char="•"/>
          </a:pPr>
          <a:r>
            <a:rPr lang="en-IE" sz="1800" kern="1200" dirty="0"/>
            <a:t>different ethnic groups</a:t>
          </a:r>
        </a:p>
        <a:p>
          <a:pPr marL="171450" lvl="1" indent="-171450" algn="l" defTabSz="800100">
            <a:lnSpc>
              <a:spcPct val="90000"/>
            </a:lnSpc>
            <a:spcBef>
              <a:spcPct val="0"/>
            </a:spcBef>
            <a:spcAft>
              <a:spcPct val="15000"/>
            </a:spcAft>
            <a:buChar char="•"/>
          </a:pPr>
          <a:r>
            <a:rPr lang="en-IE" sz="1800" kern="1200" dirty="0"/>
            <a:t>different SES groups</a:t>
          </a:r>
        </a:p>
      </dsp:txBody>
      <dsp:txXfrm>
        <a:off x="162506" y="5260286"/>
        <a:ext cx="2275082" cy="1549506"/>
      </dsp:txXfrm>
    </dsp:sp>
    <dsp:sp modelId="{AA86983B-6CCA-4391-AFF3-CD6F7A431811}">
      <dsp:nvSpPr>
        <dsp:cNvPr id="0" name=""/>
        <dsp:cNvSpPr/>
      </dsp:nvSpPr>
      <dsp:spPr>
        <a:xfrm>
          <a:off x="5641848"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Multidisciplinary</a:t>
          </a:r>
        </a:p>
        <a:p>
          <a:pPr marL="171450" lvl="1" indent="-171450" algn="l" defTabSz="800100">
            <a:lnSpc>
              <a:spcPct val="90000"/>
            </a:lnSpc>
            <a:spcBef>
              <a:spcPct val="0"/>
            </a:spcBef>
            <a:spcAft>
              <a:spcPct val="15000"/>
            </a:spcAft>
            <a:buChar char="•"/>
          </a:pPr>
          <a:r>
            <a:rPr lang="en-IE" sz="1800" kern="1200" dirty="0"/>
            <a:t>Gender</a:t>
          </a:r>
        </a:p>
        <a:p>
          <a:pPr marL="171450" lvl="1" indent="-171450" algn="l" defTabSz="800100">
            <a:lnSpc>
              <a:spcPct val="90000"/>
            </a:lnSpc>
            <a:spcBef>
              <a:spcPct val="0"/>
            </a:spcBef>
            <a:spcAft>
              <a:spcPct val="15000"/>
            </a:spcAft>
            <a:buChar char="•"/>
          </a:pPr>
          <a:r>
            <a:rPr lang="en-IE" sz="1800" kern="1200" dirty="0"/>
            <a:t>Insiders / Outsiders</a:t>
          </a:r>
        </a:p>
      </dsp:txBody>
      <dsp:txXfrm>
        <a:off x="6706410" y="48207"/>
        <a:ext cx="2275082" cy="1549506"/>
      </dsp:txXfrm>
    </dsp:sp>
    <dsp:sp modelId="{F1090E86-D13E-4643-8770-D031FC9E21C6}">
      <dsp:nvSpPr>
        <dsp:cNvPr id="0" name=""/>
        <dsp:cNvSpPr/>
      </dsp:nvSpPr>
      <dsp:spPr>
        <a:xfrm>
          <a:off x="114299" y="0"/>
          <a:ext cx="3387852" cy="21945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E" sz="1800" kern="1200" dirty="0"/>
            <a:t>From different groups</a:t>
          </a: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Char char="•"/>
          </a:pPr>
          <a:r>
            <a:rPr lang="en-IE" sz="1800" kern="1200" dirty="0"/>
            <a:t>Different locations</a:t>
          </a:r>
        </a:p>
        <a:p>
          <a:pPr marL="171450" lvl="1" indent="-171450" algn="l" defTabSz="800100">
            <a:lnSpc>
              <a:spcPct val="90000"/>
            </a:lnSpc>
            <a:spcBef>
              <a:spcPct val="0"/>
            </a:spcBef>
            <a:spcAft>
              <a:spcPct val="15000"/>
            </a:spcAft>
            <a:buChar char="•"/>
          </a:pPr>
          <a:endParaRPr lang="en-IE" sz="1800" kern="1200" dirty="0"/>
        </a:p>
        <a:p>
          <a:pPr marL="171450" lvl="1" indent="-171450" algn="l" defTabSz="800100">
            <a:lnSpc>
              <a:spcPct val="90000"/>
            </a:lnSpc>
            <a:spcBef>
              <a:spcPct val="0"/>
            </a:spcBef>
            <a:spcAft>
              <a:spcPct val="15000"/>
            </a:spcAft>
            <a:buChar char="•"/>
          </a:pPr>
          <a:r>
            <a:rPr lang="en-IE" sz="1800" kern="1200" dirty="0"/>
            <a:t>Different times</a:t>
          </a:r>
        </a:p>
      </dsp:txBody>
      <dsp:txXfrm>
        <a:off x="162506" y="48207"/>
        <a:ext cx="2275082" cy="1549506"/>
      </dsp:txXfrm>
    </dsp:sp>
    <dsp:sp modelId="{165071DF-EE86-4F46-94AE-C40143065835}">
      <dsp:nvSpPr>
        <dsp:cNvPr id="0" name=""/>
        <dsp:cNvSpPr/>
      </dsp:nvSpPr>
      <dsp:spPr>
        <a:xfrm>
          <a:off x="1533905" y="390905"/>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Data triangulation</a:t>
          </a:r>
        </a:p>
      </dsp:txBody>
      <dsp:txXfrm>
        <a:off x="2403656" y="1260656"/>
        <a:ext cx="2099763" cy="2099763"/>
      </dsp:txXfrm>
    </dsp:sp>
    <dsp:sp modelId="{A2140FE4-0F6D-40E2-B8E2-A16371BD9975}">
      <dsp:nvSpPr>
        <dsp:cNvPr id="0" name=""/>
        <dsp:cNvSpPr/>
      </dsp:nvSpPr>
      <dsp:spPr>
        <a:xfrm rot="5400000">
          <a:off x="4640580" y="390905"/>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Investigator triangulation</a:t>
          </a:r>
        </a:p>
      </dsp:txBody>
      <dsp:txXfrm rot="-5400000">
        <a:off x="4640580" y="1260656"/>
        <a:ext cx="2099763" cy="2099763"/>
      </dsp:txXfrm>
    </dsp:sp>
    <dsp:sp modelId="{07C77CFB-AF6B-4456-8FC6-B3A4F7ED429E}">
      <dsp:nvSpPr>
        <dsp:cNvPr id="0" name=""/>
        <dsp:cNvSpPr/>
      </dsp:nvSpPr>
      <dsp:spPr>
        <a:xfrm rot="10800000">
          <a:off x="4640580" y="3497580"/>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Methodological triangulation</a:t>
          </a:r>
        </a:p>
      </dsp:txBody>
      <dsp:txXfrm rot="10800000">
        <a:off x="4640580" y="3497580"/>
        <a:ext cx="2099763" cy="2099763"/>
      </dsp:txXfrm>
    </dsp:sp>
    <dsp:sp modelId="{A38D54DF-B8D8-42D2-8575-5D8EA4F5EDC3}">
      <dsp:nvSpPr>
        <dsp:cNvPr id="0" name=""/>
        <dsp:cNvSpPr/>
      </dsp:nvSpPr>
      <dsp:spPr>
        <a:xfrm rot="16200000">
          <a:off x="1533905" y="3497580"/>
          <a:ext cx="2969514" cy="2969514"/>
        </a:xfrm>
        <a:prstGeom prst="pieWedg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IE" sz="2200" kern="1200" dirty="0"/>
            <a:t>Types of Informants</a:t>
          </a:r>
        </a:p>
      </dsp:txBody>
      <dsp:txXfrm rot="5400000">
        <a:off x="2403656" y="3497580"/>
        <a:ext cx="2099763" cy="2099763"/>
      </dsp:txXfrm>
    </dsp:sp>
    <dsp:sp modelId="{79099A6B-95F1-4A10-8105-2C8CA30AD6FA}">
      <dsp:nvSpPr>
        <dsp:cNvPr id="0" name=""/>
        <dsp:cNvSpPr/>
      </dsp:nvSpPr>
      <dsp:spPr>
        <a:xfrm>
          <a:off x="4059364" y="2811780"/>
          <a:ext cx="1025271" cy="891539"/>
        </a:xfrm>
        <a:prstGeom prst="circular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 modelId="{2FDE398D-2B91-46F1-9D7E-37454C8CC5EF}">
      <dsp:nvSpPr>
        <dsp:cNvPr id="0" name=""/>
        <dsp:cNvSpPr/>
      </dsp:nvSpPr>
      <dsp:spPr>
        <a:xfrm rot="10800000">
          <a:off x="4059364" y="3154680"/>
          <a:ext cx="1025271" cy="891539"/>
        </a:xfrm>
        <a:prstGeom prst="circularArrow">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17966-B200-4E03-91F5-4EBD48E6B095}" type="datetimeFigureOut">
              <a:rPr lang="en-US" smtClean="0"/>
              <a:t>10/7/2023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D567D-CCCD-4AA8-B4F8-AE088F3FA483}" type="slidenum">
              <a:rPr lang="en-US" smtClean="0"/>
              <a:t>‹#›</a:t>
            </a:fld>
            <a:endParaRPr lang="en-US" dirty="0"/>
          </a:p>
        </p:txBody>
      </p:sp>
    </p:spTree>
    <p:extLst>
      <p:ext uri="{BB962C8B-B14F-4D97-AF65-F5344CB8AC3E}">
        <p14:creationId xmlns:p14="http://schemas.microsoft.com/office/powerpoint/2010/main" val="1118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9222B367-BDD2-4CC6-A2A5-31443A0F1F35}" type="slidenum">
              <a:rPr lang="en-US" smtClean="0"/>
              <a:pPr>
                <a:defRPr/>
              </a:pPr>
              <a:t>16</a:t>
            </a:fld>
            <a:endParaRPr lang="en-US" dirty="0"/>
          </a:p>
        </p:txBody>
      </p:sp>
    </p:spTree>
    <p:extLst>
      <p:ext uri="{BB962C8B-B14F-4D97-AF65-F5344CB8AC3E}">
        <p14:creationId xmlns:p14="http://schemas.microsoft.com/office/powerpoint/2010/main" val="214205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D567D-CCCD-4AA8-B4F8-AE088F3FA483}" type="slidenum">
              <a:rPr lang="en-US" smtClean="0"/>
              <a:t>33</a:t>
            </a:fld>
            <a:endParaRPr lang="en-US" dirty="0"/>
          </a:p>
        </p:txBody>
      </p:sp>
    </p:spTree>
    <p:extLst>
      <p:ext uri="{BB962C8B-B14F-4D97-AF65-F5344CB8AC3E}">
        <p14:creationId xmlns:p14="http://schemas.microsoft.com/office/powerpoint/2010/main" val="162561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F02C9F-F04F-447C-925B-68B54D893214}"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76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12042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11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50134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1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292991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90985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55829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293931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spTree>
    <p:extLst>
      <p:ext uri="{BB962C8B-B14F-4D97-AF65-F5344CB8AC3E}">
        <p14:creationId xmlns:p14="http://schemas.microsoft.com/office/powerpoint/2010/main" val="363430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F02C9F-F04F-447C-925B-68B54D893214}" type="datetimeFigureOut">
              <a:rPr lang="en-US" smtClean="0"/>
              <a:t>10/7/2023</a:t>
            </a:fld>
            <a:endParaRPr lang="en-US"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DDBFD612-3CBC-4C3B-8758-6F7593DE167A}"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70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DF02C9F-F04F-447C-925B-68B54D893214}" type="datetimeFigureOut">
              <a:rPr lang="en-US" smtClean="0"/>
              <a:t>10/7/2023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BFD612-3CBC-4C3B-8758-6F7593DE167A}"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799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www.birmingham.ac.uk/staff/profiles/dubai/elmusharaf-khalifa.asp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mcpregnancychildbirth.biomedcentral.com/articles/10.1186/s12884-016-0973-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51" y="539086"/>
            <a:ext cx="10480935" cy="1499616"/>
          </a:xfrm>
        </p:spPr>
        <p:txBody>
          <a:bodyPr>
            <a:normAutofit/>
          </a:bodyPr>
          <a:lstStyle/>
          <a:p>
            <a:pPr algn="ctr"/>
            <a:r>
              <a:rPr lang="en-US" sz="4500" kern="1400" dirty="0">
                <a:solidFill>
                  <a:schemeClr val="tx1"/>
                </a:solidFill>
                <a:latin typeface="Arial Black" panose="020B0A04020102020204" pitchFamily="34" charset="0"/>
                <a:ea typeface="SimHei"/>
                <a:cs typeface="Times New Roman" panose="02020603050405020304" pitchFamily="18" charset="0"/>
              </a:rPr>
              <a:t>Introduction to Qualitative Research</a:t>
            </a:r>
            <a:endParaRPr lang="en-IE" sz="4500" kern="1400" dirty="0">
              <a:solidFill>
                <a:schemeClr val="tx1"/>
              </a:solidFill>
              <a:latin typeface="Arial Black" panose="020B0A04020102020204" pitchFamily="34" charset="0"/>
              <a:ea typeface="SimHei"/>
              <a:cs typeface="Times New Roman" panose="02020603050405020304" pitchFamily="18" charset="0"/>
            </a:endParaRPr>
          </a:p>
        </p:txBody>
      </p:sp>
      <p:sp>
        <p:nvSpPr>
          <p:cNvPr id="3" name="Content Placeholder 2"/>
          <p:cNvSpPr>
            <a:spLocks noGrp="1"/>
          </p:cNvSpPr>
          <p:nvPr>
            <p:ph idx="1"/>
          </p:nvPr>
        </p:nvSpPr>
        <p:spPr>
          <a:xfrm>
            <a:off x="3276010" y="2387106"/>
            <a:ext cx="5581388" cy="1857348"/>
          </a:xfrm>
        </p:spPr>
        <p:txBody>
          <a:bodyPr>
            <a:normAutofit fontScale="92500" lnSpcReduction="10000"/>
          </a:bodyPr>
          <a:lstStyle/>
          <a:p>
            <a:pPr algn="ctr"/>
            <a:r>
              <a:rPr lang="en-GB" sz="3200" dirty="0"/>
              <a:t>Training course in research methodology, research protocol development and scientific writing</a:t>
            </a:r>
          </a:p>
          <a:p>
            <a:pPr algn="ctr"/>
            <a:r>
              <a:rPr lang="en-GB" sz="3200" dirty="0"/>
              <a:t>Geneva 2023</a:t>
            </a:r>
            <a:endParaRPr lang="en-US" sz="3200" dirty="0"/>
          </a:p>
        </p:txBody>
      </p:sp>
      <p:pic>
        <p:nvPicPr>
          <p:cNvPr id="10242" name="Picture 2" descr="https://globalhealthtrainingcentre.tghn.org/site_media/media/medialibrary/2015/05/Logo_GFMER4_English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023" y="2116140"/>
            <a:ext cx="2457450" cy="24955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087275" y="4960095"/>
            <a:ext cx="8324150" cy="1846659"/>
          </a:xfrm>
          <a:prstGeom prst="rect">
            <a:avLst/>
          </a:prstGeom>
        </p:spPr>
        <p:txBody>
          <a:bodyPr wrap="square">
            <a:spAutoFit/>
          </a:bodyPr>
          <a:lstStyle/>
          <a:p>
            <a:pPr algn="ctr"/>
            <a:r>
              <a:rPr lang="en-IE" sz="2400" b="1" dirty="0"/>
              <a:t>Dr Khalifa Elmusharaf </a:t>
            </a:r>
            <a:br>
              <a:rPr lang="en-IE" sz="2400" b="1" dirty="0"/>
            </a:br>
            <a:r>
              <a:rPr lang="en-IE" dirty="0"/>
              <a:t>MBBS, PgCert, </a:t>
            </a:r>
            <a:r>
              <a:rPr lang="en-IE" dirty="0" err="1"/>
              <a:t>PgDip</a:t>
            </a:r>
            <a:r>
              <a:rPr lang="en-IE" dirty="0"/>
              <a:t>, FRSPH, FFPH, MRSTMH, IPMA®C, PhD</a:t>
            </a:r>
            <a:br>
              <a:rPr lang="en-IE" dirty="0"/>
            </a:br>
            <a:r>
              <a:rPr lang="en-GB" sz="2400" dirty="0"/>
              <a:t>Associate Professor in Public Health</a:t>
            </a:r>
          </a:p>
          <a:p>
            <a:pPr algn="ctr"/>
            <a:r>
              <a:rPr lang="en-GB" sz="2400" dirty="0"/>
              <a:t>Director of Public Health Programme</a:t>
            </a:r>
            <a:br>
              <a:rPr lang="en-IE" sz="2400" dirty="0"/>
            </a:br>
            <a:r>
              <a:rPr lang="en-GB" sz="2400" dirty="0">
                <a:solidFill>
                  <a:schemeClr val="accent1">
                    <a:lumMod val="50000"/>
                  </a:schemeClr>
                </a:solidFill>
                <a:hlinkClick r:id="rId4"/>
              </a:rPr>
              <a:t>University of Birmingham Dubai, United Arab Emirates</a:t>
            </a:r>
            <a:endParaRPr lang="en-GB" sz="2400" dirty="0">
              <a:solidFill>
                <a:schemeClr val="accent1">
                  <a:lumMod val="50000"/>
                </a:schemeClr>
              </a:solidFill>
            </a:endParaRPr>
          </a:p>
        </p:txBody>
      </p:sp>
    </p:spTree>
    <p:custDataLst>
      <p:tags r:id="rId1"/>
    </p:custDataLst>
    <p:extLst>
      <p:ext uri="{BB962C8B-B14F-4D97-AF65-F5344CB8AC3E}">
        <p14:creationId xmlns:p14="http://schemas.microsoft.com/office/powerpoint/2010/main" val="414960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2734746"/>
              </p:ext>
            </p:extLst>
          </p:nvPr>
        </p:nvGraphicFramePr>
        <p:xfrm>
          <a:off x="1399308" y="1738745"/>
          <a:ext cx="8728365" cy="4394200"/>
        </p:xfrm>
        <a:graphic>
          <a:graphicData uri="http://schemas.openxmlformats.org/drawingml/2006/table">
            <a:tbl>
              <a:tblPr firstRow="1" bandRow="1">
                <a:tableStyleId>{5C22544A-7EE6-4342-B048-85BDC9FD1C3A}</a:tableStyleId>
              </a:tblPr>
              <a:tblGrid>
                <a:gridCol w="2909455">
                  <a:extLst>
                    <a:ext uri="{9D8B030D-6E8A-4147-A177-3AD203B41FA5}">
                      <a16:colId xmlns:a16="http://schemas.microsoft.com/office/drawing/2014/main" val="20000"/>
                    </a:ext>
                  </a:extLst>
                </a:gridCol>
                <a:gridCol w="2909455">
                  <a:extLst>
                    <a:ext uri="{9D8B030D-6E8A-4147-A177-3AD203B41FA5}">
                      <a16:colId xmlns:a16="http://schemas.microsoft.com/office/drawing/2014/main" val="20001"/>
                    </a:ext>
                  </a:extLst>
                </a:gridCol>
                <a:gridCol w="2909455">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5. Analysis</a:t>
                      </a:r>
                    </a:p>
                  </a:txBody>
                  <a:tcPr/>
                </a:tc>
                <a:tc>
                  <a:txBody>
                    <a:bodyPr/>
                    <a:lstStyle/>
                    <a:p>
                      <a:pPr marL="342900" indent="-342900">
                        <a:buFont typeface="+mj-lt"/>
                        <a:buAutoNum type="arabicPeriod"/>
                      </a:pPr>
                      <a:r>
                        <a:rPr lang="en-IE" dirty="0"/>
                        <a:t>Thematic, constant comparative analysis</a:t>
                      </a:r>
                    </a:p>
                    <a:p>
                      <a:pPr marL="342900" indent="-342900">
                        <a:buFont typeface="+mj-lt"/>
                        <a:buAutoNum type="arabicPeriod"/>
                      </a:pPr>
                      <a:endParaRPr lang="en-IE" dirty="0"/>
                    </a:p>
                    <a:p>
                      <a:pPr marL="342900" indent="-342900">
                        <a:buFont typeface="+mj-lt"/>
                        <a:buAutoNum type="arabicPeriod"/>
                      </a:pPr>
                      <a:r>
                        <a:rPr lang="en-IE" dirty="0"/>
                        <a:t>Content analysis</a:t>
                      </a:r>
                    </a:p>
                    <a:p>
                      <a:pPr marL="342900" indent="-342900">
                        <a:buFont typeface="+mj-lt"/>
                        <a:buAutoNum type="arabicPeriod"/>
                      </a:pPr>
                      <a:endParaRPr lang="en-IE" dirty="0"/>
                    </a:p>
                    <a:p>
                      <a:pPr marL="342900" indent="-342900">
                        <a:buFont typeface="+mj-lt"/>
                        <a:buAutoNum type="arabicPeriod"/>
                      </a:pPr>
                      <a:r>
                        <a:rPr lang="en-IE" dirty="0"/>
                        <a:t>Grounded theory</a:t>
                      </a:r>
                    </a:p>
                    <a:p>
                      <a:pPr marL="342900" indent="-342900">
                        <a:buFont typeface="+mj-lt"/>
                        <a:buAutoNum type="arabicPeriod"/>
                      </a:pPr>
                      <a:endParaRPr lang="en-IE" dirty="0"/>
                    </a:p>
                    <a:p>
                      <a:pPr marL="342900" indent="-342900">
                        <a:buFont typeface="+mj-lt"/>
                        <a:buAutoNum type="arabicPeriod"/>
                      </a:pPr>
                      <a:r>
                        <a:rPr lang="en-IE" dirty="0"/>
                        <a:t>Ethnographic analysis</a:t>
                      </a:r>
                    </a:p>
                    <a:p>
                      <a:pPr marL="342900" indent="-342900">
                        <a:buFont typeface="+mj-lt"/>
                        <a:buAutoNum type="arabicPeriod"/>
                      </a:pPr>
                      <a:endParaRPr lang="en-IE" dirty="0"/>
                    </a:p>
                  </a:txBody>
                  <a:tcPr/>
                </a:tc>
                <a:tc>
                  <a:txBody>
                    <a:bodyPr/>
                    <a:lstStyle/>
                    <a:p>
                      <a:pPr marL="342900" indent="-342900">
                        <a:buFont typeface="+mj-lt"/>
                        <a:buAutoNum type="arabicPeriod"/>
                      </a:pPr>
                      <a:r>
                        <a:rPr lang="en-IE" dirty="0"/>
                        <a:t>Statistical analysis</a:t>
                      </a:r>
                    </a:p>
                  </a:txBody>
                  <a:tcPr/>
                </a:tc>
                <a:extLst>
                  <a:ext uri="{0D108BD9-81ED-4DB2-BD59-A6C34878D82A}">
                    <a16:rowId xmlns:a16="http://schemas.microsoft.com/office/drawing/2014/main" val="10001"/>
                  </a:ext>
                </a:extLst>
              </a:tr>
              <a:tr h="370840">
                <a:tc>
                  <a:txBody>
                    <a:bodyPr/>
                    <a:lstStyle/>
                    <a:p>
                      <a:r>
                        <a:rPr lang="en-IE" dirty="0"/>
                        <a:t>6. Outcome</a:t>
                      </a:r>
                    </a:p>
                  </a:txBody>
                  <a:tcPr/>
                </a:tc>
                <a:tc>
                  <a:txBody>
                    <a:bodyPr/>
                    <a:lstStyle/>
                    <a:p>
                      <a:pPr marL="342900" indent="-342900">
                        <a:buFont typeface="+mj-lt"/>
                        <a:buAutoNum type="arabicPeriod"/>
                      </a:pPr>
                      <a:r>
                        <a:rPr lang="en-IE" dirty="0"/>
                        <a:t>Story</a:t>
                      </a:r>
                    </a:p>
                    <a:p>
                      <a:pPr marL="342900" indent="-342900">
                        <a:buFont typeface="+mj-lt"/>
                        <a:buAutoNum type="arabicPeriod"/>
                      </a:pPr>
                      <a:endParaRPr lang="en-IE" dirty="0"/>
                    </a:p>
                    <a:p>
                      <a:pPr marL="342900" indent="-342900">
                        <a:buFont typeface="+mj-lt"/>
                        <a:buAutoNum type="arabicPeriod"/>
                      </a:pPr>
                      <a:r>
                        <a:rPr lang="en-IE" dirty="0"/>
                        <a:t>Ethnography</a:t>
                      </a:r>
                    </a:p>
                    <a:p>
                      <a:pPr marL="342900" indent="-342900">
                        <a:buFont typeface="+mj-lt"/>
                        <a:buAutoNum type="arabicPeriod"/>
                      </a:pPr>
                      <a:endParaRPr lang="en-IE" dirty="0"/>
                    </a:p>
                    <a:p>
                      <a:pPr marL="342900" indent="-342900">
                        <a:buFont typeface="+mj-lt"/>
                        <a:buAutoNum type="arabicPeriod"/>
                      </a:pPr>
                      <a:r>
                        <a:rPr lang="en-IE" dirty="0"/>
                        <a:t>Theory</a:t>
                      </a:r>
                    </a:p>
                  </a:txBody>
                  <a:tcPr/>
                </a:tc>
                <a:tc>
                  <a:txBody>
                    <a:bodyPr/>
                    <a:lstStyle/>
                    <a:p>
                      <a:pPr marL="342900" indent="-342900">
                        <a:buFont typeface="+mj-lt"/>
                        <a:buAutoNum type="arabicPeriod"/>
                      </a:pPr>
                      <a:r>
                        <a:rPr lang="en-IE" dirty="0"/>
                        <a:t>Measurable results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73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9624756"/>
              </p:ext>
            </p:extLst>
          </p:nvPr>
        </p:nvGraphicFramePr>
        <p:xfrm>
          <a:off x="1499200" y="1821872"/>
          <a:ext cx="8769927" cy="4394200"/>
        </p:xfrm>
        <a:graphic>
          <a:graphicData uri="http://schemas.openxmlformats.org/drawingml/2006/table">
            <a:tbl>
              <a:tblPr firstRow="1" bandRow="1">
                <a:tableStyleId>{5C22544A-7EE6-4342-B048-85BDC9FD1C3A}</a:tableStyleId>
              </a:tblPr>
              <a:tblGrid>
                <a:gridCol w="2923309">
                  <a:extLst>
                    <a:ext uri="{9D8B030D-6E8A-4147-A177-3AD203B41FA5}">
                      <a16:colId xmlns:a16="http://schemas.microsoft.com/office/drawing/2014/main" val="20000"/>
                    </a:ext>
                  </a:extLst>
                </a:gridCol>
                <a:gridCol w="2923309">
                  <a:extLst>
                    <a:ext uri="{9D8B030D-6E8A-4147-A177-3AD203B41FA5}">
                      <a16:colId xmlns:a16="http://schemas.microsoft.com/office/drawing/2014/main" val="20001"/>
                    </a:ext>
                  </a:extLst>
                </a:gridCol>
                <a:gridCol w="2923309">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7. Relationship</a:t>
                      </a:r>
                    </a:p>
                  </a:txBody>
                  <a:tcPr/>
                </a:tc>
                <a:tc>
                  <a:txBody>
                    <a:bodyPr/>
                    <a:lstStyle/>
                    <a:p>
                      <a:pPr marL="342900" indent="-342900">
                        <a:buFont typeface="+mj-lt"/>
                        <a:buAutoNum type="arabicPeriod"/>
                      </a:pPr>
                      <a:r>
                        <a:rPr lang="en-IE" dirty="0"/>
                        <a:t>Direct involvement of researcher</a:t>
                      </a:r>
                    </a:p>
                    <a:p>
                      <a:pPr marL="342900" indent="-342900">
                        <a:buFont typeface="+mj-lt"/>
                        <a:buAutoNum type="arabicPeriod"/>
                      </a:pPr>
                      <a:endParaRPr lang="en-IE" dirty="0"/>
                    </a:p>
                    <a:p>
                      <a:pPr marL="342900" indent="-342900">
                        <a:buFont typeface="+mj-lt"/>
                        <a:buAutoNum type="arabicPeriod"/>
                      </a:pPr>
                      <a:r>
                        <a:rPr lang="en-IE" dirty="0"/>
                        <a:t>Research relationship close </a:t>
                      </a:r>
                    </a:p>
                    <a:p>
                      <a:pPr marL="342900" indent="-342900">
                        <a:buFont typeface="+mj-lt"/>
                        <a:buAutoNum type="arabicPeriod"/>
                      </a:pPr>
                      <a:endParaRPr lang="en-IE" dirty="0"/>
                    </a:p>
                  </a:txBody>
                  <a:tcPr/>
                </a:tc>
                <a:tc>
                  <a:txBody>
                    <a:bodyPr/>
                    <a:lstStyle/>
                    <a:p>
                      <a:pPr marL="342900" indent="-342900">
                        <a:buFont typeface="+mj-lt"/>
                        <a:buAutoNum type="arabicPeriod"/>
                      </a:pPr>
                      <a:r>
                        <a:rPr lang="en-IE" dirty="0"/>
                        <a:t>Limit involvement of researcher</a:t>
                      </a:r>
                    </a:p>
                    <a:p>
                      <a:pPr marL="342900" indent="-342900">
                        <a:buFont typeface="+mj-lt"/>
                        <a:buAutoNum type="arabicPeriod"/>
                      </a:pPr>
                      <a:endParaRPr lang="en-IE" dirty="0"/>
                    </a:p>
                    <a:p>
                      <a:pPr marL="342900" indent="-342900">
                        <a:buFont typeface="+mj-lt"/>
                        <a:buAutoNum type="arabicPeriod"/>
                      </a:pPr>
                      <a:r>
                        <a:rPr lang="en-IE" dirty="0"/>
                        <a:t>Research relation distant</a:t>
                      </a:r>
                    </a:p>
                  </a:txBody>
                  <a:tcPr/>
                </a:tc>
                <a:extLst>
                  <a:ext uri="{0D108BD9-81ED-4DB2-BD59-A6C34878D82A}">
                    <a16:rowId xmlns:a16="http://schemas.microsoft.com/office/drawing/2014/main" val="10001"/>
                  </a:ext>
                </a:extLst>
              </a:tr>
              <a:tr h="370840">
                <a:tc>
                  <a:txBody>
                    <a:bodyPr/>
                    <a:lstStyle/>
                    <a:p>
                      <a:r>
                        <a:rPr lang="en-IE" dirty="0"/>
                        <a:t>8. Rigour</a:t>
                      </a:r>
                    </a:p>
                  </a:txBody>
                  <a:tcPr/>
                </a:tc>
                <a:tc>
                  <a:txBody>
                    <a:bodyPr/>
                    <a:lstStyle/>
                    <a:p>
                      <a:pPr marL="342900" indent="-342900">
                        <a:buFont typeface="+mj-lt"/>
                        <a:buAutoNum type="arabicPeriod"/>
                      </a:pPr>
                      <a:r>
                        <a:rPr lang="en-IE" dirty="0"/>
                        <a:t>Trustworthiness</a:t>
                      </a:r>
                    </a:p>
                    <a:p>
                      <a:pPr marL="342900" indent="-342900">
                        <a:buFont typeface="+mj-lt"/>
                        <a:buAutoNum type="arabicPeriod"/>
                      </a:pPr>
                      <a:endParaRPr lang="en-IE" dirty="0"/>
                    </a:p>
                    <a:p>
                      <a:pPr marL="342900" indent="-342900">
                        <a:buFont typeface="+mj-lt"/>
                        <a:buAutoNum type="arabicPeriod"/>
                      </a:pPr>
                      <a:r>
                        <a:rPr lang="en-IE" dirty="0"/>
                        <a:t>Authenticity</a:t>
                      </a:r>
                    </a:p>
                    <a:p>
                      <a:pPr marL="342900" indent="-342900">
                        <a:buFont typeface="+mj-lt"/>
                        <a:buAutoNum type="arabicPeriod"/>
                      </a:pPr>
                      <a:endParaRPr lang="en-IE" dirty="0"/>
                    </a:p>
                    <a:p>
                      <a:pPr marL="342900" indent="-342900">
                        <a:buFont typeface="+mj-lt"/>
                        <a:buAutoNum type="arabicPeriod"/>
                      </a:pPr>
                      <a:r>
                        <a:rPr lang="en-IE" dirty="0"/>
                        <a:t>Typicality</a:t>
                      </a:r>
                    </a:p>
                    <a:p>
                      <a:pPr marL="342900" indent="-342900">
                        <a:buFont typeface="+mj-lt"/>
                        <a:buAutoNum type="arabicPeriod"/>
                      </a:pPr>
                      <a:endParaRPr lang="en-IE" dirty="0"/>
                    </a:p>
                    <a:p>
                      <a:pPr marL="342900" indent="-342900">
                        <a:buFont typeface="+mj-lt"/>
                        <a:buAutoNum type="arabicPeriod"/>
                      </a:pPr>
                      <a:r>
                        <a:rPr lang="en-IE" dirty="0"/>
                        <a:t>Transferability</a:t>
                      </a:r>
                    </a:p>
                  </a:txBody>
                  <a:tcPr/>
                </a:tc>
                <a:tc>
                  <a:txBody>
                    <a:bodyPr/>
                    <a:lstStyle/>
                    <a:p>
                      <a:pPr marL="342900" indent="-342900">
                        <a:buFont typeface="+mj-lt"/>
                        <a:buAutoNum type="arabicPeriod"/>
                      </a:pPr>
                      <a:r>
                        <a:rPr lang="en-IE" dirty="0"/>
                        <a:t>Internal</a:t>
                      </a:r>
                      <a:r>
                        <a:rPr lang="en-IE" baseline="0" dirty="0"/>
                        <a:t> validity</a:t>
                      </a:r>
                    </a:p>
                    <a:p>
                      <a:pPr marL="342900" indent="-342900">
                        <a:buFont typeface="+mj-lt"/>
                        <a:buAutoNum type="arabicPeriod"/>
                      </a:pPr>
                      <a:endParaRPr lang="en-IE" baseline="0" dirty="0"/>
                    </a:p>
                    <a:p>
                      <a:pPr marL="342900" indent="-342900">
                        <a:buFont typeface="+mj-lt"/>
                        <a:buAutoNum type="arabicPeriod"/>
                      </a:pPr>
                      <a:r>
                        <a:rPr lang="en-IE" baseline="0" dirty="0"/>
                        <a:t>External validity</a:t>
                      </a:r>
                    </a:p>
                    <a:p>
                      <a:pPr marL="342900" indent="-342900">
                        <a:buFont typeface="+mj-lt"/>
                        <a:buAutoNum type="arabicPeriod"/>
                      </a:pPr>
                      <a:endParaRPr lang="en-IE" baseline="0" dirty="0"/>
                    </a:p>
                    <a:p>
                      <a:pPr marL="342900" indent="-342900">
                        <a:buFont typeface="+mj-lt"/>
                        <a:buAutoNum type="arabicPeriod"/>
                      </a:pPr>
                      <a:r>
                        <a:rPr lang="en-IE" baseline="0" dirty="0"/>
                        <a:t>Reliability</a:t>
                      </a:r>
                    </a:p>
                    <a:p>
                      <a:pPr marL="342900" indent="-342900">
                        <a:buFont typeface="+mj-lt"/>
                        <a:buAutoNum type="arabicPeriod"/>
                      </a:pPr>
                      <a:endParaRPr lang="en-IE" baseline="0" dirty="0"/>
                    </a:p>
                    <a:p>
                      <a:pPr marL="342900" indent="-342900">
                        <a:buFont typeface="+mj-lt"/>
                        <a:buAutoNum type="arabicPeriod"/>
                      </a:pPr>
                      <a:r>
                        <a:rPr lang="en-IE" baseline="0" dirty="0"/>
                        <a:t>Generalisability</a:t>
                      </a:r>
                    </a:p>
                    <a:p>
                      <a:endParaRPr lang="en-I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66873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590800"/>
            <a:ext cx="8229600" cy="1143000"/>
          </a:xfrm>
        </p:spPr>
        <p:txBody>
          <a:bodyPr>
            <a:normAutofit fontScale="90000"/>
          </a:bodyPr>
          <a:lstStyle/>
          <a:p>
            <a:r>
              <a:rPr lang="en-IE" dirty="0">
                <a:latin typeface="Arial Black" pitchFamily="34" charset="0"/>
              </a:rPr>
              <a:t>Basic concepts of Qualitative studies</a:t>
            </a:r>
          </a:p>
        </p:txBody>
      </p:sp>
    </p:spTree>
    <p:extLst>
      <p:ext uri="{BB962C8B-B14F-4D97-AF65-F5344CB8AC3E}">
        <p14:creationId xmlns:p14="http://schemas.microsoft.com/office/powerpoint/2010/main" val="130758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b="1" dirty="0">
                <a:solidFill>
                  <a:schemeClr val="accent1">
                    <a:lumMod val="75000"/>
                  </a:schemeClr>
                </a:solidFill>
              </a:rPr>
              <a:t>Characteristics of qualitative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079485"/>
              </p:ext>
            </p:extLst>
          </p:nvPr>
        </p:nvGraphicFramePr>
        <p:xfrm>
          <a:off x="1524000" y="1600200"/>
          <a:ext cx="8686800" cy="4587240"/>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20000"/>
                    </a:ext>
                  </a:extLst>
                </a:gridCol>
                <a:gridCol w="5549900">
                  <a:extLst>
                    <a:ext uri="{9D8B030D-6E8A-4147-A177-3AD203B41FA5}">
                      <a16:colId xmlns:a16="http://schemas.microsoft.com/office/drawing/2014/main" val="20001"/>
                    </a:ext>
                  </a:extLst>
                </a:gridCol>
              </a:tblGrid>
              <a:tr h="370840">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0"/>
                  </a:ext>
                </a:extLst>
              </a:tr>
              <a:tr h="370840">
                <a:tc>
                  <a:txBody>
                    <a:bodyPr/>
                    <a:lstStyle/>
                    <a:p>
                      <a:r>
                        <a:rPr lang="en-IE" dirty="0"/>
                        <a:t>The primacy of data</a:t>
                      </a:r>
                    </a:p>
                  </a:txBody>
                  <a:tcPr/>
                </a:tc>
                <a:tc>
                  <a:txBody>
                    <a:bodyPr/>
                    <a:lstStyle/>
                    <a:p>
                      <a:r>
                        <a:rPr lang="en-IE" dirty="0"/>
                        <a:t>The theoretical framework is not predetermined but derives directly from the data</a:t>
                      </a:r>
                    </a:p>
                  </a:txBody>
                  <a:tcPr/>
                </a:tc>
                <a:extLst>
                  <a:ext uri="{0D108BD9-81ED-4DB2-BD59-A6C34878D82A}">
                    <a16:rowId xmlns:a16="http://schemas.microsoft.com/office/drawing/2014/main" val="10001"/>
                  </a:ext>
                </a:extLst>
              </a:tr>
              <a:tr h="370840">
                <a:tc>
                  <a:txBody>
                    <a:bodyPr/>
                    <a:lstStyle/>
                    <a:p>
                      <a:r>
                        <a:rPr lang="en-IE" dirty="0"/>
                        <a:t>Contextualisation</a:t>
                      </a:r>
                    </a:p>
                  </a:txBody>
                  <a:tcPr/>
                </a:tc>
                <a:tc>
                  <a:txBody>
                    <a:bodyPr/>
                    <a:lstStyle/>
                    <a:p>
                      <a:r>
                        <a:rPr lang="en-IE" dirty="0"/>
                        <a:t>Qualitative</a:t>
                      </a:r>
                      <a:r>
                        <a:rPr lang="en-IE" baseline="0" dirty="0"/>
                        <a:t> is context bound, and researchers must be context sensitive</a:t>
                      </a:r>
                      <a:endParaRPr lang="en-IE" dirty="0"/>
                    </a:p>
                  </a:txBody>
                  <a:tcPr/>
                </a:tc>
                <a:extLst>
                  <a:ext uri="{0D108BD9-81ED-4DB2-BD59-A6C34878D82A}">
                    <a16:rowId xmlns:a16="http://schemas.microsoft.com/office/drawing/2014/main" val="10002"/>
                  </a:ext>
                </a:extLst>
              </a:tr>
              <a:tr h="370840">
                <a:tc>
                  <a:txBody>
                    <a:bodyPr/>
                    <a:lstStyle/>
                    <a:p>
                      <a:r>
                        <a:rPr lang="en-IE" dirty="0"/>
                        <a:t>Immersion in the settings</a:t>
                      </a:r>
                    </a:p>
                  </a:txBody>
                  <a:tcPr/>
                </a:tc>
                <a:tc>
                  <a:txBody>
                    <a:bodyPr/>
                    <a:lstStyle/>
                    <a:p>
                      <a:r>
                        <a:rPr lang="en-IE" dirty="0"/>
                        <a:t>Researchers</a:t>
                      </a:r>
                      <a:r>
                        <a:rPr lang="en-IE" baseline="0" dirty="0"/>
                        <a:t> immerse themselves in the natural setting of the people whose thoughts and feelings they wish to explore</a:t>
                      </a:r>
                      <a:endParaRPr lang="en-IE" dirty="0"/>
                    </a:p>
                  </a:txBody>
                  <a:tcPr/>
                </a:tc>
                <a:extLst>
                  <a:ext uri="{0D108BD9-81ED-4DB2-BD59-A6C34878D82A}">
                    <a16:rowId xmlns:a16="http://schemas.microsoft.com/office/drawing/2014/main" val="10003"/>
                  </a:ext>
                </a:extLst>
              </a:tr>
              <a:tr h="370840">
                <a:tc>
                  <a:txBody>
                    <a:bodyPr/>
                    <a:lstStyle/>
                    <a:p>
                      <a:r>
                        <a:rPr lang="en-IE" dirty="0"/>
                        <a:t>The ‘emic’ perspective</a:t>
                      </a:r>
                    </a:p>
                  </a:txBody>
                  <a:tcPr/>
                </a:tc>
                <a:tc>
                  <a:txBody>
                    <a:bodyPr/>
                    <a:lstStyle/>
                    <a:p>
                      <a:r>
                        <a:rPr lang="en-IE" dirty="0"/>
                        <a:t>Focus on the views of the people involved in the research and their perceptions, meaning and interpretations</a:t>
                      </a:r>
                      <a:r>
                        <a:rPr lang="en-IE" baseline="0" dirty="0"/>
                        <a:t> </a:t>
                      </a:r>
                      <a:endParaRPr lang="en-IE" dirty="0"/>
                    </a:p>
                  </a:txBody>
                  <a:tcPr/>
                </a:tc>
                <a:extLst>
                  <a:ext uri="{0D108BD9-81ED-4DB2-BD59-A6C34878D82A}">
                    <a16:rowId xmlns:a16="http://schemas.microsoft.com/office/drawing/2014/main" val="10004"/>
                  </a:ext>
                </a:extLst>
              </a:tr>
              <a:tr h="370840">
                <a:tc>
                  <a:txBody>
                    <a:bodyPr/>
                    <a:lstStyle/>
                    <a:p>
                      <a:r>
                        <a:rPr lang="en-IE" dirty="0"/>
                        <a:t>Thick description</a:t>
                      </a:r>
                    </a:p>
                  </a:txBody>
                  <a:tcPr/>
                </a:tc>
                <a:tc>
                  <a:txBody>
                    <a:bodyPr/>
                    <a:lstStyle/>
                    <a:p>
                      <a:r>
                        <a:rPr lang="en-IE" dirty="0"/>
                        <a:t>Describing</a:t>
                      </a:r>
                      <a:r>
                        <a:rPr lang="en-IE" baseline="0" dirty="0"/>
                        <a:t> the location, people within it, visual picture of the setting, events, verbatim, etc</a:t>
                      </a:r>
                      <a:endParaRPr lang="en-IE" dirty="0"/>
                    </a:p>
                  </a:txBody>
                  <a:tcPr/>
                </a:tc>
                <a:extLst>
                  <a:ext uri="{0D108BD9-81ED-4DB2-BD59-A6C34878D82A}">
                    <a16:rowId xmlns:a16="http://schemas.microsoft.com/office/drawing/2014/main" val="10005"/>
                  </a:ext>
                </a:extLst>
              </a:tr>
              <a:tr h="370840">
                <a:tc>
                  <a:txBody>
                    <a:bodyPr/>
                    <a:lstStyle/>
                    <a:p>
                      <a:r>
                        <a:rPr lang="en-IE" dirty="0"/>
                        <a:t>The research relationship</a:t>
                      </a:r>
                    </a:p>
                  </a:txBody>
                  <a:tcPr/>
                </a:tc>
                <a:tc>
                  <a:txBody>
                    <a:bodyPr/>
                    <a:lstStyle/>
                    <a:p>
                      <a:r>
                        <a:rPr lang="en-IE" dirty="0"/>
                        <a:t>Based on the position of equality</a:t>
                      </a:r>
                    </a:p>
                  </a:txBody>
                  <a:tcPr/>
                </a:tc>
                <a:extLst>
                  <a:ext uri="{0D108BD9-81ED-4DB2-BD59-A6C34878D82A}">
                    <a16:rowId xmlns:a16="http://schemas.microsoft.com/office/drawing/2014/main" val="10006"/>
                  </a:ext>
                </a:extLst>
              </a:tr>
              <a:tr h="370840">
                <a:tc>
                  <a:txBody>
                    <a:bodyPr/>
                    <a:lstStyle/>
                    <a:p>
                      <a:r>
                        <a:rPr lang="en-IE" dirty="0"/>
                        <a:t>Triangulation</a:t>
                      </a:r>
                    </a:p>
                  </a:txBody>
                  <a:tcPr/>
                </a:tc>
                <a:tc>
                  <a:txBody>
                    <a:bodyPr/>
                    <a:lstStyle/>
                    <a:p>
                      <a:r>
                        <a:rPr lang="en-IE" dirty="0"/>
                        <a:t>Several methods, data</a:t>
                      </a:r>
                      <a:r>
                        <a:rPr lang="en-IE" baseline="0" dirty="0"/>
                        <a:t> collections, investigators</a:t>
                      </a:r>
                      <a:endParaRPr lang="en-I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3486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solidFill>
                  <a:schemeClr val="accent1">
                    <a:lumMod val="75000"/>
                  </a:schemeClr>
                </a:solidFill>
              </a:rPr>
              <a:t>Aims of qualitative researchers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9850584"/>
              </p:ext>
            </p:extLst>
          </p:nvPr>
        </p:nvGraphicFramePr>
        <p:xfrm>
          <a:off x="1024128" y="1891146"/>
          <a:ext cx="9186672" cy="3851656"/>
        </p:xfrm>
        <a:graphic>
          <a:graphicData uri="http://schemas.openxmlformats.org/drawingml/2006/table">
            <a:tbl>
              <a:tblPr firstRow="1" bandRow="1">
                <a:tableStyleId>{5C22544A-7EE6-4342-B048-85BDC9FD1C3A}</a:tableStyleId>
              </a:tblPr>
              <a:tblGrid>
                <a:gridCol w="3062224">
                  <a:extLst>
                    <a:ext uri="{9D8B030D-6E8A-4147-A177-3AD203B41FA5}">
                      <a16:colId xmlns:a16="http://schemas.microsoft.com/office/drawing/2014/main" val="20000"/>
                    </a:ext>
                  </a:extLst>
                </a:gridCol>
                <a:gridCol w="6124448">
                  <a:extLst>
                    <a:ext uri="{9D8B030D-6E8A-4147-A177-3AD203B41FA5}">
                      <a16:colId xmlns:a16="http://schemas.microsoft.com/office/drawing/2014/main" val="20001"/>
                    </a:ext>
                  </a:extLst>
                </a:gridCol>
              </a:tblGrid>
              <a:tr h="370840">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000"/>
                  </a:ext>
                </a:extLst>
              </a:tr>
              <a:tr h="370840">
                <a:tc>
                  <a:txBody>
                    <a:bodyPr/>
                    <a:lstStyle/>
                    <a:p>
                      <a:r>
                        <a:rPr lang="en-IE" dirty="0"/>
                        <a:t>Qualitative researchers</a:t>
                      </a:r>
                    </a:p>
                  </a:txBody>
                  <a:tcPr/>
                </a:tc>
                <a:tc>
                  <a:txBody>
                    <a:bodyPr/>
                    <a:lstStyle/>
                    <a:p>
                      <a:pPr>
                        <a:lnSpc>
                          <a:spcPct val="150000"/>
                        </a:lnSpc>
                      </a:pPr>
                      <a:r>
                        <a:rPr lang="en-IE" dirty="0"/>
                        <a:t>Explor</a:t>
                      </a:r>
                      <a:r>
                        <a:rPr lang="en-IE" baseline="0" dirty="0"/>
                        <a:t>e the behaviour, perspectives, feelings and experiences of people and what lies at the core of their lives</a:t>
                      </a:r>
                    </a:p>
                    <a:p>
                      <a:pPr>
                        <a:lnSpc>
                          <a:spcPct val="150000"/>
                        </a:lnSpc>
                      </a:pPr>
                      <a:endParaRPr lang="en-IE" dirty="0"/>
                    </a:p>
                  </a:txBody>
                  <a:tcPr/>
                </a:tc>
                <a:extLst>
                  <a:ext uri="{0D108BD9-81ED-4DB2-BD59-A6C34878D82A}">
                    <a16:rowId xmlns:a16="http://schemas.microsoft.com/office/drawing/2014/main" val="10001"/>
                  </a:ext>
                </a:extLst>
              </a:tr>
              <a:tr h="370840">
                <a:tc>
                  <a:txBody>
                    <a:bodyPr/>
                    <a:lstStyle/>
                    <a:p>
                      <a:r>
                        <a:rPr lang="en-IE" dirty="0"/>
                        <a:t>Ethnographers</a:t>
                      </a:r>
                    </a:p>
                  </a:txBody>
                  <a:tcPr/>
                </a:tc>
                <a:tc>
                  <a:txBody>
                    <a:bodyPr/>
                    <a:lstStyle/>
                    <a:p>
                      <a:pPr>
                        <a:lnSpc>
                          <a:spcPct val="150000"/>
                        </a:lnSpc>
                      </a:pPr>
                      <a:r>
                        <a:rPr lang="en-IE" dirty="0"/>
                        <a:t>Focus on culture</a:t>
                      </a:r>
                      <a:r>
                        <a:rPr lang="en-IE" baseline="0" dirty="0"/>
                        <a:t> and customs</a:t>
                      </a:r>
                    </a:p>
                    <a:p>
                      <a:pPr>
                        <a:lnSpc>
                          <a:spcPct val="150000"/>
                        </a:lnSpc>
                      </a:pPr>
                      <a:endParaRPr lang="en-IE" dirty="0"/>
                    </a:p>
                  </a:txBody>
                  <a:tcPr/>
                </a:tc>
                <a:extLst>
                  <a:ext uri="{0D108BD9-81ED-4DB2-BD59-A6C34878D82A}">
                    <a16:rowId xmlns:a16="http://schemas.microsoft.com/office/drawing/2014/main" val="10002"/>
                  </a:ext>
                </a:extLst>
              </a:tr>
              <a:tr h="370840">
                <a:tc>
                  <a:txBody>
                    <a:bodyPr/>
                    <a:lstStyle/>
                    <a:p>
                      <a:r>
                        <a:rPr lang="en-IE" dirty="0"/>
                        <a:t>Grounded theorist</a:t>
                      </a:r>
                    </a:p>
                  </a:txBody>
                  <a:tcPr/>
                </a:tc>
                <a:tc>
                  <a:txBody>
                    <a:bodyPr/>
                    <a:lstStyle/>
                    <a:p>
                      <a:pPr>
                        <a:lnSpc>
                          <a:spcPct val="150000"/>
                        </a:lnSpc>
                      </a:pPr>
                      <a:r>
                        <a:rPr lang="en-IE" dirty="0"/>
                        <a:t>Investigate social processes</a:t>
                      </a:r>
                      <a:r>
                        <a:rPr lang="en-IE" baseline="0" dirty="0"/>
                        <a:t> and interaction</a:t>
                      </a:r>
                    </a:p>
                    <a:p>
                      <a:pPr>
                        <a:lnSpc>
                          <a:spcPct val="150000"/>
                        </a:lnSpc>
                      </a:pPr>
                      <a:endParaRPr lang="en-IE" dirty="0"/>
                    </a:p>
                  </a:txBody>
                  <a:tcPr/>
                </a:tc>
                <a:extLst>
                  <a:ext uri="{0D108BD9-81ED-4DB2-BD59-A6C34878D82A}">
                    <a16:rowId xmlns:a16="http://schemas.microsoft.com/office/drawing/2014/main" val="10003"/>
                  </a:ext>
                </a:extLst>
              </a:tr>
              <a:tr h="370840">
                <a:tc>
                  <a:txBody>
                    <a:bodyPr/>
                    <a:lstStyle/>
                    <a:p>
                      <a:r>
                        <a:rPr lang="en-IE" dirty="0"/>
                        <a:t>Phenomenologist </a:t>
                      </a:r>
                    </a:p>
                  </a:txBody>
                  <a:tcPr/>
                </a:tc>
                <a:tc>
                  <a:txBody>
                    <a:bodyPr/>
                    <a:lstStyle/>
                    <a:p>
                      <a:pPr>
                        <a:lnSpc>
                          <a:spcPct val="150000"/>
                        </a:lnSpc>
                      </a:pPr>
                      <a:r>
                        <a:rPr lang="en-IE" dirty="0"/>
                        <a:t>Consider the meanings of experience and describe the life world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33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rial Black" pitchFamily="34" charset="0"/>
              </a:rPr>
              <a:t>Be Flexible</a:t>
            </a:r>
          </a:p>
        </p:txBody>
      </p:sp>
      <p:sp>
        <p:nvSpPr>
          <p:cNvPr id="3" name="Content Placeholder 2"/>
          <p:cNvSpPr>
            <a:spLocks noGrp="1"/>
          </p:cNvSpPr>
          <p:nvPr>
            <p:ph idx="1"/>
          </p:nvPr>
        </p:nvSpPr>
        <p:spPr/>
        <p:txBody>
          <a:bodyPr>
            <a:normAutofit fontScale="77500" lnSpcReduction="20000"/>
          </a:bodyPr>
          <a:lstStyle/>
          <a:p>
            <a:r>
              <a:rPr lang="en-IE" sz="2600" dirty="0"/>
              <a:t>We need to be FLEXIBLE when carrying out a qualitative study. </a:t>
            </a:r>
          </a:p>
          <a:p>
            <a:endParaRPr lang="en-IE" sz="2600" dirty="0"/>
          </a:p>
          <a:p>
            <a:r>
              <a:rPr lang="en-IE" sz="2600" dirty="0"/>
              <a:t>There are many methods we can use to achieve the same learning objective. </a:t>
            </a:r>
          </a:p>
          <a:p>
            <a:endParaRPr lang="en-IE" sz="2600" dirty="0"/>
          </a:p>
          <a:p>
            <a:r>
              <a:rPr lang="en-IE" sz="2600" dirty="0"/>
              <a:t>Also, we can ask different kinds of questions to learn the same information. </a:t>
            </a:r>
          </a:p>
          <a:p>
            <a:endParaRPr lang="en-IE" sz="2600" dirty="0"/>
          </a:p>
          <a:p>
            <a:r>
              <a:rPr lang="en-IE" sz="2600" dirty="0"/>
              <a:t>So, if we find that a method or question we are using isn’t being understood or isn’t working well, we can change methods or use a different question. </a:t>
            </a:r>
          </a:p>
          <a:p>
            <a:endParaRPr lang="en-IE" sz="2500" dirty="0">
              <a:latin typeface="Baskerville Old Face" pitchFamily="18" charset="0"/>
            </a:endParaRPr>
          </a:p>
          <a:p>
            <a:r>
              <a:rPr lang="en-IE" sz="2800" b="1" dirty="0"/>
              <a:t>This is unlike a household survey where methods and questions are fixed before we start collecting data.</a:t>
            </a:r>
          </a:p>
        </p:txBody>
      </p:sp>
    </p:spTree>
    <p:extLst>
      <p:ext uri="{BB962C8B-B14F-4D97-AF65-F5344CB8AC3E}">
        <p14:creationId xmlns:p14="http://schemas.microsoft.com/office/powerpoint/2010/main" val="235785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latin typeface="Arial Black" pitchFamily="34" charset="0"/>
              </a:rPr>
              <a:t>Bias</a:t>
            </a:r>
          </a:p>
        </p:txBody>
      </p:sp>
      <p:sp>
        <p:nvSpPr>
          <p:cNvPr id="3" name="Content Placeholder 2"/>
          <p:cNvSpPr>
            <a:spLocks noGrp="1"/>
          </p:cNvSpPr>
          <p:nvPr>
            <p:ph idx="1"/>
          </p:nvPr>
        </p:nvSpPr>
        <p:spPr/>
        <p:txBody>
          <a:bodyPr>
            <a:normAutofit/>
          </a:bodyPr>
          <a:lstStyle/>
          <a:p>
            <a:pPr>
              <a:buNone/>
            </a:pPr>
            <a:r>
              <a:rPr lang="en-IE" b="1" i="1" dirty="0"/>
              <a:t>	“Bias means having only part of the truth, but we use the information as if it were the whole truth”</a:t>
            </a:r>
          </a:p>
          <a:p>
            <a:pPr>
              <a:buNone/>
            </a:pPr>
            <a:endParaRPr lang="en-IE" dirty="0"/>
          </a:p>
          <a:p>
            <a:r>
              <a:rPr lang="en-IE" dirty="0"/>
              <a:t>Since bias is having only part of the truth, we reduce bias by getting more information. </a:t>
            </a:r>
          </a:p>
          <a:p>
            <a:endParaRPr lang="en-IE" dirty="0"/>
          </a:p>
          <a:p>
            <a:r>
              <a:rPr lang="en-IE" dirty="0"/>
              <a:t>We get more information by looking at something in different ways. </a:t>
            </a:r>
          </a:p>
          <a:p>
            <a:pPr>
              <a:buNone/>
            </a:pPr>
            <a:endParaRPr lang="en-IE" dirty="0"/>
          </a:p>
        </p:txBody>
      </p:sp>
    </p:spTree>
    <p:extLst>
      <p:ext uri="{BB962C8B-B14F-4D97-AF65-F5344CB8AC3E}">
        <p14:creationId xmlns:p14="http://schemas.microsoft.com/office/powerpoint/2010/main" val="71039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chemeClr val="accent1">
                    <a:lumMod val="75000"/>
                  </a:schemeClr>
                </a:solidFill>
              </a:rPr>
              <a:t>Case study 2</a:t>
            </a:r>
            <a:br>
              <a:rPr lang="en-IE" sz="5400" b="1" dirty="0">
                <a:solidFill>
                  <a:schemeClr val="accent1">
                    <a:lumMod val="75000"/>
                  </a:schemeClr>
                </a:solidFill>
              </a:rPr>
            </a:br>
            <a:r>
              <a:rPr lang="en-IE" dirty="0"/>
              <a:t>The Mountain </a:t>
            </a:r>
          </a:p>
        </p:txBody>
      </p:sp>
      <p:sp>
        <p:nvSpPr>
          <p:cNvPr id="3" name="Content Placeholder 2"/>
          <p:cNvSpPr>
            <a:spLocks noGrp="1"/>
          </p:cNvSpPr>
          <p:nvPr>
            <p:ph idx="1"/>
          </p:nvPr>
        </p:nvSpPr>
        <p:spPr>
          <a:xfrm>
            <a:off x="1024127" y="2272144"/>
            <a:ext cx="9976381" cy="4204855"/>
          </a:xfrm>
        </p:spPr>
        <p:txBody>
          <a:bodyPr>
            <a:normAutofit/>
          </a:bodyPr>
          <a:lstStyle/>
          <a:p>
            <a:r>
              <a:rPr lang="en-IE" b="1" dirty="0"/>
              <a:t>Think of a mountain. </a:t>
            </a:r>
            <a:r>
              <a:rPr lang="en-IE" dirty="0"/>
              <a:t>If you were standing in one place looking at a mountain and tried to describe it, you would only see one side. </a:t>
            </a:r>
          </a:p>
          <a:p>
            <a:endParaRPr lang="en-IE" dirty="0"/>
          </a:p>
          <a:p>
            <a:r>
              <a:rPr lang="en-IE" dirty="0"/>
              <a:t>So, your description would be biased. You would need to stand at different places to be able to see the whole mountain and really describe all of it.</a:t>
            </a:r>
          </a:p>
          <a:p>
            <a:endParaRPr lang="en-IE" dirty="0"/>
          </a:p>
          <a:p>
            <a:r>
              <a:rPr lang="en-IE" dirty="0"/>
              <a:t>But even then, the description would be biased because you may prefer to describe some things and not others. </a:t>
            </a:r>
          </a:p>
          <a:p>
            <a:pPr algn="just"/>
            <a:endParaRPr lang="en-IE" dirty="0"/>
          </a:p>
        </p:txBody>
      </p:sp>
    </p:spTree>
    <p:extLst>
      <p:ext uri="{BB962C8B-B14F-4D97-AF65-F5344CB8AC3E}">
        <p14:creationId xmlns:p14="http://schemas.microsoft.com/office/powerpoint/2010/main" val="54864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Case study 2 </a:t>
            </a:r>
            <a:r>
              <a:rPr lang="en-IE" sz="1600" b="1" dirty="0">
                <a:solidFill>
                  <a:schemeClr val="accent1">
                    <a:lumMod val="75000"/>
                  </a:schemeClr>
                </a:solidFill>
              </a:rPr>
              <a:t>cont’d</a:t>
            </a:r>
            <a:br>
              <a:rPr lang="en-IE" sz="4800" b="1" dirty="0">
                <a:solidFill>
                  <a:schemeClr val="accent1">
                    <a:lumMod val="75000"/>
                  </a:schemeClr>
                </a:solidFill>
              </a:rPr>
            </a:br>
            <a:r>
              <a:rPr lang="en-IE" dirty="0"/>
              <a:t>The Mountain </a:t>
            </a:r>
          </a:p>
        </p:txBody>
      </p:sp>
      <p:sp>
        <p:nvSpPr>
          <p:cNvPr id="3" name="Content Placeholder 2"/>
          <p:cNvSpPr>
            <a:spLocks noGrp="1"/>
          </p:cNvSpPr>
          <p:nvPr>
            <p:ph idx="1"/>
          </p:nvPr>
        </p:nvSpPr>
        <p:spPr/>
        <p:txBody>
          <a:bodyPr>
            <a:normAutofit/>
          </a:bodyPr>
          <a:lstStyle/>
          <a:p>
            <a:pPr algn="just">
              <a:lnSpc>
                <a:spcPct val="90000"/>
              </a:lnSpc>
            </a:pPr>
            <a:endParaRPr lang="en-IE" dirty="0"/>
          </a:p>
          <a:p>
            <a:pPr>
              <a:lnSpc>
                <a:spcPct val="90000"/>
              </a:lnSpc>
            </a:pPr>
            <a:r>
              <a:rPr lang="en-IE" dirty="0"/>
              <a:t>Therefore, we should bring in other people and ask them to describe the mountain also. </a:t>
            </a:r>
          </a:p>
          <a:p>
            <a:pPr>
              <a:lnSpc>
                <a:spcPct val="90000"/>
              </a:lnSpc>
            </a:pPr>
            <a:endParaRPr lang="en-IE" dirty="0"/>
          </a:p>
          <a:p>
            <a:pPr>
              <a:lnSpc>
                <a:spcPct val="90000"/>
              </a:lnSpc>
            </a:pPr>
            <a:r>
              <a:rPr lang="en-IE" dirty="0"/>
              <a:t>But even then, the description is biased because we are all looking at the mountain with the same method, our eyes.</a:t>
            </a:r>
          </a:p>
          <a:p>
            <a:pPr>
              <a:lnSpc>
                <a:spcPct val="90000"/>
              </a:lnSpc>
            </a:pPr>
            <a:endParaRPr lang="en-IE" dirty="0"/>
          </a:p>
          <a:p>
            <a:pPr>
              <a:lnSpc>
                <a:spcPct val="80000"/>
              </a:lnSpc>
            </a:pPr>
            <a:r>
              <a:rPr lang="en-IE" dirty="0"/>
              <a:t>We should use different methods, like using a telescope as well as our own eyes, to get a more complete description.</a:t>
            </a:r>
          </a:p>
        </p:txBody>
      </p:sp>
    </p:spTree>
    <p:extLst>
      <p:ext uri="{BB962C8B-B14F-4D97-AF65-F5344CB8AC3E}">
        <p14:creationId xmlns:p14="http://schemas.microsoft.com/office/powerpoint/2010/main" val="73163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Case study 2 </a:t>
            </a:r>
            <a:r>
              <a:rPr lang="en-IE" sz="1600" b="1" dirty="0">
                <a:solidFill>
                  <a:schemeClr val="accent1">
                    <a:lumMod val="75000"/>
                  </a:schemeClr>
                </a:solidFill>
              </a:rPr>
              <a:t>cont’d</a:t>
            </a:r>
            <a:br>
              <a:rPr lang="en-IE" sz="4800" b="1" dirty="0">
                <a:solidFill>
                  <a:schemeClr val="accent1">
                    <a:lumMod val="75000"/>
                  </a:schemeClr>
                </a:solidFill>
              </a:rPr>
            </a:br>
            <a:r>
              <a:rPr lang="en-IE" dirty="0"/>
              <a:t>The Mountain </a:t>
            </a:r>
          </a:p>
        </p:txBody>
      </p:sp>
      <p:sp>
        <p:nvSpPr>
          <p:cNvPr id="3" name="Content Placeholder 2"/>
          <p:cNvSpPr>
            <a:spLocks noGrp="1"/>
          </p:cNvSpPr>
          <p:nvPr>
            <p:ph idx="1"/>
          </p:nvPr>
        </p:nvSpPr>
        <p:spPr/>
        <p:txBody>
          <a:bodyPr>
            <a:normAutofit/>
          </a:bodyPr>
          <a:lstStyle/>
          <a:p>
            <a:pPr>
              <a:lnSpc>
                <a:spcPct val="80000"/>
              </a:lnSpc>
            </a:pPr>
            <a:r>
              <a:rPr lang="en-IE" dirty="0"/>
              <a:t>But the description is still biased because we are all looking at the mountain at the same time of year. </a:t>
            </a:r>
          </a:p>
          <a:p>
            <a:pPr>
              <a:lnSpc>
                <a:spcPct val="80000"/>
              </a:lnSpc>
            </a:pPr>
            <a:endParaRPr lang="en-IE" dirty="0"/>
          </a:p>
          <a:p>
            <a:pPr>
              <a:lnSpc>
                <a:spcPct val="80000"/>
              </a:lnSpc>
            </a:pPr>
            <a:r>
              <a:rPr lang="en-IE" dirty="0"/>
              <a:t>Some months there may be snow on the mountain but not at other times, so we would want to look at different times of the year.</a:t>
            </a:r>
          </a:p>
          <a:p>
            <a:pPr>
              <a:lnSpc>
                <a:spcPct val="80000"/>
              </a:lnSpc>
            </a:pPr>
            <a:endParaRPr lang="en-IE" dirty="0"/>
          </a:p>
          <a:p>
            <a:r>
              <a:rPr lang="en-IE" b="1" dirty="0"/>
              <a:t>There is a name for reducing bias by using different ways to study the same thing. It is called </a:t>
            </a:r>
            <a:r>
              <a:rPr lang="en-IE" b="1" dirty="0">
                <a:solidFill>
                  <a:srgbClr val="FF0000"/>
                </a:solidFill>
              </a:rPr>
              <a:t>TRIANGULATION</a:t>
            </a:r>
            <a:r>
              <a:rPr lang="en-IE" b="1" dirty="0"/>
              <a:t>. We do this, triangulation, in qualitative studies to describe populations instead of mountains.</a:t>
            </a:r>
          </a:p>
        </p:txBody>
      </p:sp>
    </p:spTree>
    <p:extLst>
      <p:ext uri="{BB962C8B-B14F-4D97-AF65-F5344CB8AC3E}">
        <p14:creationId xmlns:p14="http://schemas.microsoft.com/office/powerpoint/2010/main" val="59225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500" b="1" dirty="0">
                <a:solidFill>
                  <a:schemeClr val="accent1">
                    <a:lumMod val="75000"/>
                  </a:schemeClr>
                </a:solidFill>
              </a:rPr>
              <a:t>Learning outcomes</a:t>
            </a:r>
          </a:p>
        </p:txBody>
      </p:sp>
      <p:sp>
        <p:nvSpPr>
          <p:cNvPr id="3" name="Content Placeholder 2"/>
          <p:cNvSpPr>
            <a:spLocks noGrp="1"/>
          </p:cNvSpPr>
          <p:nvPr>
            <p:ph idx="1"/>
          </p:nvPr>
        </p:nvSpPr>
        <p:spPr/>
        <p:txBody>
          <a:bodyPr>
            <a:normAutofit/>
          </a:bodyPr>
          <a:lstStyle/>
          <a:p>
            <a:r>
              <a:rPr lang="en-IE" b="1" dirty="0"/>
              <a:t>By the end of the presentation, you should be able to:</a:t>
            </a:r>
          </a:p>
          <a:p>
            <a:pPr marL="457200" indent="-457200">
              <a:buFont typeface="+mj-lt"/>
              <a:buAutoNum type="arabicPeriod"/>
            </a:pPr>
            <a:r>
              <a:rPr lang="en-US" dirty="0"/>
              <a:t>Describe what is qualitative research </a:t>
            </a:r>
          </a:p>
          <a:p>
            <a:pPr marL="457200" indent="-457200">
              <a:buFont typeface="+mj-lt"/>
              <a:buAutoNum type="arabicPeriod"/>
            </a:pPr>
            <a:r>
              <a:rPr lang="en-US" dirty="0"/>
              <a:t>Demonstrate the differences between Qualitative &amp; Quantitative research </a:t>
            </a:r>
          </a:p>
          <a:p>
            <a:pPr marL="457200" indent="-457200">
              <a:buFont typeface="+mj-lt"/>
              <a:buAutoNum type="arabicPeriod"/>
            </a:pPr>
            <a:r>
              <a:rPr lang="en-US" dirty="0"/>
              <a:t>Understand the basic concepts of Qualitative studies: </a:t>
            </a:r>
          </a:p>
          <a:p>
            <a:pPr marL="457200" indent="-457200">
              <a:buFont typeface="+mj-lt"/>
              <a:buAutoNum type="arabicPeriod"/>
            </a:pPr>
            <a:r>
              <a:rPr lang="en-US" dirty="0"/>
              <a:t>Characteristics of qualitative research</a:t>
            </a:r>
          </a:p>
          <a:p>
            <a:pPr marL="630936" lvl="1" indent="-457200">
              <a:buFont typeface="+mj-lt"/>
              <a:buAutoNum type="arabicPeriod"/>
            </a:pPr>
            <a:r>
              <a:rPr lang="en-US" dirty="0"/>
              <a:t>Bias</a:t>
            </a:r>
          </a:p>
          <a:p>
            <a:pPr marL="630936" lvl="1" indent="-457200">
              <a:buFont typeface="+mj-lt"/>
              <a:buAutoNum type="arabicPeriod"/>
            </a:pPr>
            <a:r>
              <a:rPr lang="en-US" dirty="0"/>
              <a:t>Triangulation</a:t>
            </a:r>
          </a:p>
          <a:p>
            <a:pPr marL="630936" lvl="1" indent="-457200">
              <a:buFont typeface="+mj-lt"/>
              <a:buAutoNum type="arabicPeriod"/>
            </a:pPr>
            <a:r>
              <a:rPr lang="en-US" dirty="0"/>
              <a:t>Trustworthiness</a:t>
            </a:r>
            <a:r>
              <a:rPr lang="en-IE" dirty="0"/>
              <a:t> </a:t>
            </a:r>
          </a:p>
          <a:p>
            <a:pPr marL="457200" indent="-457200">
              <a:buFont typeface="+mj-lt"/>
              <a:buAutoNum type="arabicPeriod"/>
            </a:pPr>
            <a:endParaRPr lang="en-IE" dirty="0"/>
          </a:p>
          <a:p>
            <a:endParaRPr lang="en-IE" dirty="0"/>
          </a:p>
        </p:txBody>
      </p:sp>
    </p:spTree>
    <p:custDataLst>
      <p:tags r:id="rId1"/>
    </p:custDataLst>
    <p:extLst>
      <p:ext uri="{BB962C8B-B14F-4D97-AF65-F5344CB8AC3E}">
        <p14:creationId xmlns:p14="http://schemas.microsoft.com/office/powerpoint/2010/main" val="5470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Triangulation</a:t>
            </a:r>
          </a:p>
        </p:txBody>
      </p:sp>
      <p:sp>
        <p:nvSpPr>
          <p:cNvPr id="3" name="Content Placeholder 2"/>
          <p:cNvSpPr>
            <a:spLocks noGrp="1"/>
          </p:cNvSpPr>
          <p:nvPr>
            <p:ph idx="1"/>
          </p:nvPr>
        </p:nvSpPr>
        <p:spPr/>
        <p:txBody>
          <a:bodyPr>
            <a:normAutofit/>
          </a:bodyPr>
          <a:lstStyle/>
          <a:p>
            <a:pPr>
              <a:buNone/>
            </a:pPr>
            <a:r>
              <a:rPr lang="en-IE" dirty="0"/>
              <a:t>Reduce bias by using team members with different experiences and perspectives</a:t>
            </a:r>
          </a:p>
          <a:p>
            <a:r>
              <a:rPr lang="en-IE" dirty="0"/>
              <a:t>Continuously cross-checking information using different methods and types of informants</a:t>
            </a:r>
          </a:p>
          <a:p>
            <a:pPr lvl="1"/>
            <a:r>
              <a:rPr lang="en-IE" dirty="0"/>
              <a:t>Actively identify bias at the end of each day</a:t>
            </a:r>
          </a:p>
          <a:p>
            <a:pPr lvl="1"/>
            <a:r>
              <a:rPr lang="en-IE" dirty="0"/>
              <a:t>Decide how to manage bias in days ahead</a:t>
            </a:r>
          </a:p>
          <a:p>
            <a:pPr marL="128016" lvl="1" indent="0">
              <a:buNone/>
            </a:pPr>
            <a:endParaRPr lang="en-IE" dirty="0"/>
          </a:p>
          <a:p>
            <a:pPr marL="128016" lvl="1" indent="0">
              <a:buNone/>
            </a:pPr>
            <a:r>
              <a:rPr lang="en-IE" sz="2200" dirty="0"/>
              <a:t>Levels of triangulation </a:t>
            </a:r>
          </a:p>
          <a:p>
            <a:pPr lvl="1"/>
            <a:r>
              <a:rPr lang="en-IE" dirty="0"/>
              <a:t>Data </a:t>
            </a:r>
          </a:p>
          <a:p>
            <a:pPr lvl="1"/>
            <a:r>
              <a:rPr lang="en-IE" dirty="0"/>
              <a:t>Investigators </a:t>
            </a:r>
          </a:p>
          <a:p>
            <a:pPr lvl="1"/>
            <a:r>
              <a:rPr lang="en-IE" dirty="0"/>
              <a:t>Methods</a:t>
            </a:r>
          </a:p>
          <a:p>
            <a:pPr lvl="1"/>
            <a:r>
              <a:rPr lang="en-IE" dirty="0"/>
              <a:t>Information </a:t>
            </a:r>
          </a:p>
        </p:txBody>
      </p:sp>
    </p:spTree>
    <p:extLst>
      <p:ext uri="{BB962C8B-B14F-4D97-AF65-F5344CB8AC3E}">
        <p14:creationId xmlns:p14="http://schemas.microsoft.com/office/powerpoint/2010/main" val="375015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99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Trustworthiness</a:t>
            </a:r>
          </a:p>
        </p:txBody>
      </p:sp>
      <p:sp>
        <p:nvSpPr>
          <p:cNvPr id="3" name="Content Placeholder 2"/>
          <p:cNvSpPr>
            <a:spLocks noGrp="1"/>
          </p:cNvSpPr>
          <p:nvPr>
            <p:ph idx="1"/>
          </p:nvPr>
        </p:nvSpPr>
        <p:spPr/>
        <p:txBody>
          <a:bodyPr>
            <a:normAutofit/>
          </a:bodyPr>
          <a:lstStyle/>
          <a:p>
            <a:r>
              <a:rPr lang="en-IE" dirty="0"/>
              <a:t>We sometimes say that we trust a person. With this we mean that his behaviour is predictable in that similar behaviour is expressed at different occasions and we believe that the person is not lying. A trustworthy person is someone who tells us the “truth” and dose so consistently.</a:t>
            </a:r>
          </a:p>
          <a:p>
            <a:endParaRPr lang="en-IE" dirty="0"/>
          </a:p>
          <a:p>
            <a:r>
              <a:rPr lang="en-IE" b="1" dirty="0"/>
              <a:t>What then, is trustworthy research?</a:t>
            </a:r>
          </a:p>
          <a:p>
            <a:r>
              <a:rPr lang="en-IE" b="1" dirty="0"/>
              <a:t>How can we judge what findings are worth believing?</a:t>
            </a:r>
          </a:p>
          <a:p>
            <a:endParaRPr lang="en-IE" dirty="0"/>
          </a:p>
          <a:p>
            <a:r>
              <a:rPr lang="en-IE" dirty="0"/>
              <a:t>Several criteria have been established within both quantitative and qualitative research to judge their trustworthiness or rigor:</a:t>
            </a:r>
          </a:p>
          <a:p>
            <a:endParaRPr lang="en-IE" dirty="0"/>
          </a:p>
          <a:p>
            <a:pPr algn="just"/>
            <a:endParaRPr lang="en-IE" dirty="0"/>
          </a:p>
        </p:txBody>
      </p:sp>
    </p:spTree>
    <p:extLst>
      <p:ext uri="{BB962C8B-B14F-4D97-AF65-F5344CB8AC3E}">
        <p14:creationId xmlns:p14="http://schemas.microsoft.com/office/powerpoint/2010/main" val="2730879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4800" b="1" dirty="0">
                <a:solidFill>
                  <a:schemeClr val="accent1">
                    <a:lumMod val="75000"/>
                  </a:schemeClr>
                </a:solidFill>
              </a:rPr>
              <a:t>Four Criteria for assessing trustworthiness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2287476"/>
              </p:ext>
            </p:extLst>
          </p:nvPr>
        </p:nvGraphicFramePr>
        <p:xfrm>
          <a:off x="1024129" y="2084832"/>
          <a:ext cx="10405871" cy="4638040"/>
        </p:xfrm>
        <a:graphic>
          <a:graphicData uri="http://schemas.openxmlformats.org/drawingml/2006/table">
            <a:tbl>
              <a:tblPr firstRow="1" bandRow="1">
                <a:tableStyleId>{5C22544A-7EE6-4342-B048-85BDC9FD1C3A}</a:tableStyleId>
              </a:tblPr>
              <a:tblGrid>
                <a:gridCol w="4916911">
                  <a:extLst>
                    <a:ext uri="{9D8B030D-6E8A-4147-A177-3AD203B41FA5}">
                      <a16:colId xmlns:a16="http://schemas.microsoft.com/office/drawing/2014/main" val="20000"/>
                    </a:ext>
                  </a:extLst>
                </a:gridCol>
                <a:gridCol w="1539088">
                  <a:extLst>
                    <a:ext uri="{9D8B030D-6E8A-4147-A177-3AD203B41FA5}">
                      <a16:colId xmlns:a16="http://schemas.microsoft.com/office/drawing/2014/main" val="20001"/>
                    </a:ext>
                  </a:extLst>
                </a:gridCol>
                <a:gridCol w="1688910">
                  <a:extLst>
                    <a:ext uri="{9D8B030D-6E8A-4147-A177-3AD203B41FA5}">
                      <a16:colId xmlns:a16="http://schemas.microsoft.com/office/drawing/2014/main" val="20002"/>
                    </a:ext>
                  </a:extLst>
                </a:gridCol>
                <a:gridCol w="2260962">
                  <a:extLst>
                    <a:ext uri="{9D8B030D-6E8A-4147-A177-3AD203B41FA5}">
                      <a16:colId xmlns:a16="http://schemas.microsoft.com/office/drawing/2014/main" val="20003"/>
                    </a:ext>
                  </a:extLst>
                </a:gridCol>
              </a:tblGrid>
              <a:tr h="370840">
                <a:tc>
                  <a:txBody>
                    <a:bodyPr/>
                    <a:lstStyle/>
                    <a:p>
                      <a:r>
                        <a:rPr lang="en-IE" dirty="0"/>
                        <a:t>Question asked</a:t>
                      </a:r>
                    </a:p>
                  </a:txBody>
                  <a:tcPr/>
                </a:tc>
                <a:tc>
                  <a:txBody>
                    <a:bodyPr/>
                    <a:lstStyle/>
                    <a:p>
                      <a:r>
                        <a:rPr lang="en-IE" dirty="0"/>
                        <a:t>Issue</a:t>
                      </a:r>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sz="2000" dirty="0"/>
                        <a:t>1. Have we really measured what we</a:t>
                      </a:r>
                      <a:r>
                        <a:rPr lang="en-IE" sz="2000" baseline="0" dirty="0"/>
                        <a:t> set out to measure</a:t>
                      </a:r>
                    </a:p>
                    <a:p>
                      <a:endParaRPr lang="en-IE" baseline="0" dirty="0"/>
                    </a:p>
                  </a:txBody>
                  <a:tcPr/>
                </a:tc>
                <a:tc>
                  <a:txBody>
                    <a:bodyPr/>
                    <a:lstStyle/>
                    <a:p>
                      <a:r>
                        <a:rPr lang="en-IE" dirty="0"/>
                        <a:t>Truth value</a:t>
                      </a:r>
                    </a:p>
                  </a:txBody>
                  <a:tcPr/>
                </a:tc>
                <a:tc>
                  <a:txBody>
                    <a:bodyPr/>
                    <a:lstStyle/>
                    <a:p>
                      <a:r>
                        <a:rPr lang="en-IE" dirty="0"/>
                        <a:t>Credibility</a:t>
                      </a:r>
                    </a:p>
                  </a:txBody>
                  <a:tcPr/>
                </a:tc>
                <a:tc>
                  <a:txBody>
                    <a:bodyPr/>
                    <a:lstStyle/>
                    <a:p>
                      <a:r>
                        <a:rPr lang="en-IE" dirty="0"/>
                        <a:t>Internal validity</a:t>
                      </a:r>
                    </a:p>
                  </a:txBody>
                  <a:tcPr/>
                </a:tc>
                <a:extLst>
                  <a:ext uri="{0D108BD9-81ED-4DB2-BD59-A6C34878D82A}">
                    <a16:rowId xmlns:a16="http://schemas.microsoft.com/office/drawing/2014/main" val="10001"/>
                  </a:ext>
                </a:extLst>
              </a:tr>
              <a:tr h="370840">
                <a:tc>
                  <a:txBody>
                    <a:bodyPr/>
                    <a:lstStyle/>
                    <a:p>
                      <a:r>
                        <a:rPr lang="en-IE" sz="2000" dirty="0"/>
                        <a:t>2. How applicable are our result to other subjects and other context</a:t>
                      </a:r>
                    </a:p>
                    <a:p>
                      <a:endParaRPr lang="en-IE" dirty="0"/>
                    </a:p>
                  </a:txBody>
                  <a:tcPr/>
                </a:tc>
                <a:tc>
                  <a:txBody>
                    <a:bodyPr/>
                    <a:lstStyle/>
                    <a:p>
                      <a:r>
                        <a:rPr lang="en-IE" dirty="0"/>
                        <a:t>Applicability</a:t>
                      </a:r>
                    </a:p>
                  </a:txBody>
                  <a:tcPr/>
                </a:tc>
                <a:tc>
                  <a:txBody>
                    <a:bodyPr/>
                    <a:lstStyle/>
                    <a:p>
                      <a:r>
                        <a:rPr lang="en-IE" dirty="0"/>
                        <a:t>Transferability</a:t>
                      </a:r>
                    </a:p>
                  </a:txBody>
                  <a:tcPr/>
                </a:tc>
                <a:tc>
                  <a:txBody>
                    <a:bodyPr/>
                    <a:lstStyle/>
                    <a:p>
                      <a:r>
                        <a:rPr lang="en-IE" dirty="0"/>
                        <a:t>External validity</a:t>
                      </a:r>
                    </a:p>
                  </a:txBody>
                  <a:tcPr/>
                </a:tc>
                <a:extLst>
                  <a:ext uri="{0D108BD9-81ED-4DB2-BD59-A6C34878D82A}">
                    <a16:rowId xmlns:a16="http://schemas.microsoft.com/office/drawing/2014/main" val="10002"/>
                  </a:ext>
                </a:extLst>
              </a:tr>
              <a:tr h="370840">
                <a:tc>
                  <a:txBody>
                    <a:bodyPr/>
                    <a:lstStyle/>
                    <a:p>
                      <a:r>
                        <a:rPr lang="en-IE" sz="2000" dirty="0"/>
                        <a:t>3. Would</a:t>
                      </a:r>
                      <a:r>
                        <a:rPr lang="en-IE" sz="2000" baseline="0" dirty="0"/>
                        <a:t> our findings be repeated if our research were replicated in the same context with the same subject</a:t>
                      </a:r>
                    </a:p>
                    <a:p>
                      <a:endParaRPr lang="en-IE" sz="2000" baseline="0" dirty="0"/>
                    </a:p>
                  </a:txBody>
                  <a:tcPr/>
                </a:tc>
                <a:tc>
                  <a:txBody>
                    <a:bodyPr/>
                    <a:lstStyle/>
                    <a:p>
                      <a:r>
                        <a:rPr lang="en-IE" dirty="0"/>
                        <a:t>Consistency</a:t>
                      </a:r>
                    </a:p>
                  </a:txBody>
                  <a:tcPr/>
                </a:tc>
                <a:tc>
                  <a:txBody>
                    <a:bodyPr/>
                    <a:lstStyle/>
                    <a:p>
                      <a:r>
                        <a:rPr lang="en-IE" dirty="0"/>
                        <a:t>Dependability</a:t>
                      </a:r>
                    </a:p>
                  </a:txBody>
                  <a:tcPr/>
                </a:tc>
                <a:tc>
                  <a:txBody>
                    <a:bodyPr/>
                    <a:lstStyle/>
                    <a:p>
                      <a:r>
                        <a:rPr lang="en-IE" dirty="0"/>
                        <a:t>Reliability</a:t>
                      </a:r>
                    </a:p>
                  </a:txBody>
                  <a:tcPr/>
                </a:tc>
                <a:extLst>
                  <a:ext uri="{0D108BD9-81ED-4DB2-BD59-A6C34878D82A}">
                    <a16:rowId xmlns:a16="http://schemas.microsoft.com/office/drawing/2014/main" val="10003"/>
                  </a:ext>
                </a:extLst>
              </a:tr>
              <a:tr h="370840">
                <a:tc>
                  <a:txBody>
                    <a:bodyPr/>
                    <a:lstStyle/>
                    <a:p>
                      <a:r>
                        <a:rPr lang="en-IE" sz="2000" dirty="0"/>
                        <a:t>4. To what extend</a:t>
                      </a:r>
                      <a:r>
                        <a:rPr lang="en-IE" sz="2000" baseline="0" dirty="0"/>
                        <a:t> are our findings affected by personal interest and biases</a:t>
                      </a:r>
                    </a:p>
                    <a:p>
                      <a:endParaRPr lang="en-IE" sz="2000" baseline="0" dirty="0"/>
                    </a:p>
                  </a:txBody>
                  <a:tcPr/>
                </a:tc>
                <a:tc>
                  <a:txBody>
                    <a:bodyPr/>
                    <a:lstStyle/>
                    <a:p>
                      <a:r>
                        <a:rPr lang="en-IE" dirty="0"/>
                        <a:t>Neutrality</a:t>
                      </a:r>
                    </a:p>
                  </a:txBody>
                  <a:tcPr/>
                </a:tc>
                <a:tc>
                  <a:txBody>
                    <a:bodyPr/>
                    <a:lstStyle/>
                    <a:p>
                      <a:r>
                        <a:rPr lang="en-IE" dirty="0"/>
                        <a:t>Conformability</a:t>
                      </a:r>
                    </a:p>
                  </a:txBody>
                  <a:tcPr/>
                </a:tc>
                <a:tc>
                  <a:txBody>
                    <a:bodyPr/>
                    <a:lstStyle/>
                    <a:p>
                      <a:r>
                        <a:rPr lang="en-IE" dirty="0"/>
                        <a:t>Objectivity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59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a:solidFill>
                  <a:schemeClr val="accent1">
                    <a:lumMod val="75000"/>
                  </a:schemeClr>
                </a:solidFill>
              </a:rPr>
              <a:t>1) Truth Value: </a:t>
            </a:r>
            <a:r>
              <a:rPr lang="en-US" sz="4800" b="1" dirty="0">
                <a:solidFill>
                  <a:schemeClr val="accent1">
                    <a:lumMod val="75000"/>
                  </a:schemeClr>
                </a:solidFill>
              </a:rPr>
              <a:t>Credibility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lstStyle/>
          <a:p>
            <a:r>
              <a:rPr lang="en-IE" sz="2800" dirty="0"/>
              <a:t>The ability of the study to capture what the research really aimed at studying, meaning that the result are not simply the product of research design errors, misunderstandings, or influence of unknown factors.</a:t>
            </a:r>
          </a:p>
          <a:p>
            <a:endParaRPr lang="en-IE" dirty="0"/>
          </a:p>
          <a:p>
            <a:pPr algn="r"/>
            <a:endParaRPr lang="en-IE" sz="2000" dirty="0"/>
          </a:p>
          <a:p>
            <a:pPr algn="r"/>
            <a:endParaRPr lang="en-IE" sz="2000" dirty="0"/>
          </a:p>
          <a:p>
            <a:pPr algn="r"/>
            <a:r>
              <a:rPr lang="en-IE" sz="2000" dirty="0">
                <a:solidFill>
                  <a:schemeClr val="bg1">
                    <a:lumMod val="95000"/>
                    <a:lumOff val="5000"/>
                  </a:schemeClr>
                </a:solidFill>
              </a:rPr>
              <a:t>= Internal validity in quant</a:t>
            </a:r>
          </a:p>
          <a:p>
            <a:endParaRPr lang="en-IE" dirty="0"/>
          </a:p>
        </p:txBody>
      </p:sp>
    </p:spTree>
    <p:extLst>
      <p:ext uri="{BB962C8B-B14F-4D97-AF65-F5344CB8AC3E}">
        <p14:creationId xmlns:p14="http://schemas.microsoft.com/office/powerpoint/2010/main" val="33524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IE" sz="3600" dirty="0"/>
              <a:t>How can we improve the credibility of a study?</a:t>
            </a:r>
          </a:p>
        </p:txBody>
      </p:sp>
      <p:sp>
        <p:nvSpPr>
          <p:cNvPr id="3" name="Content Placeholder 2"/>
          <p:cNvSpPr>
            <a:spLocks noGrp="1"/>
          </p:cNvSpPr>
          <p:nvPr>
            <p:ph idx="1"/>
          </p:nvPr>
        </p:nvSpPr>
        <p:spPr/>
        <p:txBody>
          <a:bodyPr>
            <a:normAutofit/>
          </a:bodyPr>
          <a:lstStyle/>
          <a:p>
            <a:pPr marL="457200" indent="-457200">
              <a:lnSpc>
                <a:spcPct val="80000"/>
              </a:lnSpc>
              <a:buFont typeface="+mj-lt"/>
              <a:buAutoNum type="arabicPeriod"/>
              <a:defRPr/>
            </a:pPr>
            <a:r>
              <a:rPr lang="en-US" sz="2400" dirty="0"/>
              <a:t>Prolonged Engagement (Stay in the field until data saturation occurs.) </a:t>
            </a:r>
          </a:p>
          <a:p>
            <a:pPr marL="1036637" lvl="1" indent="-457200">
              <a:lnSpc>
                <a:spcPct val="80000"/>
              </a:lnSpc>
              <a:buFont typeface="+mj-lt"/>
              <a:buAutoNum type="arabicPeriod"/>
              <a:defRPr/>
            </a:pPr>
            <a:r>
              <a:rPr lang="en-US" sz="2400" dirty="0"/>
              <a:t>counters distortions from researcher's impact on the context </a:t>
            </a:r>
          </a:p>
          <a:p>
            <a:pPr marL="1036637" lvl="1" indent="-457200">
              <a:lnSpc>
                <a:spcPct val="80000"/>
              </a:lnSpc>
              <a:buFont typeface="+mj-lt"/>
              <a:buAutoNum type="arabicPeriod"/>
              <a:defRPr/>
            </a:pPr>
            <a:r>
              <a:rPr lang="en-US" sz="2400" dirty="0"/>
              <a:t>limits researcher biases </a:t>
            </a:r>
          </a:p>
          <a:p>
            <a:pPr marL="1036637" lvl="1" indent="-457200">
              <a:lnSpc>
                <a:spcPct val="80000"/>
              </a:lnSpc>
              <a:buFont typeface="+mj-lt"/>
              <a:buAutoNum type="arabicPeriod"/>
              <a:defRPr/>
            </a:pPr>
            <a:r>
              <a:rPr lang="en-US" sz="2400" dirty="0"/>
              <a:t>compensates for effects of unusual or seasonal events</a:t>
            </a:r>
          </a:p>
          <a:p>
            <a:pPr marL="1036637" lvl="1" indent="-457200">
              <a:lnSpc>
                <a:spcPct val="80000"/>
              </a:lnSpc>
              <a:buFont typeface="+mj-lt"/>
              <a:buAutoNum type="arabicPeriod"/>
              <a:defRPr/>
            </a:pPr>
            <a:endParaRPr lang="en-US" sz="2400" dirty="0"/>
          </a:p>
          <a:p>
            <a:pPr marL="636587" indent="-457200">
              <a:lnSpc>
                <a:spcPct val="80000"/>
              </a:lnSpc>
              <a:buFont typeface="+mj-lt"/>
              <a:buAutoNum type="arabicPeriod"/>
              <a:defRPr/>
            </a:pPr>
            <a:r>
              <a:rPr lang="en-US" sz="2400" dirty="0"/>
              <a:t>Persistent Observations (Consistently pursue interpretations in different ways in conjunction with a process of constant and tentative analysis. Look for multiple influences. Search for what counts and what doesn't count)</a:t>
            </a:r>
          </a:p>
        </p:txBody>
      </p:sp>
    </p:spTree>
    <p:extLst>
      <p:ext uri="{BB962C8B-B14F-4D97-AF65-F5344CB8AC3E}">
        <p14:creationId xmlns:p14="http://schemas.microsoft.com/office/powerpoint/2010/main" val="268779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lnSpc>
                <a:spcPct val="80000"/>
              </a:lnSpc>
              <a:buNone/>
              <a:defRPr/>
            </a:pPr>
            <a:r>
              <a:rPr lang="en-US" sz="2400" dirty="0"/>
              <a:t> 3. Triangulation (The best way to elicit the various and divergent constructions of reality that exist within the context of a study is to collect information about different events and relationships from different points of view.) </a:t>
            </a:r>
          </a:p>
          <a:p>
            <a:pPr marL="914400" lvl="1" indent="-334963">
              <a:lnSpc>
                <a:spcPct val="80000"/>
              </a:lnSpc>
              <a:buFont typeface="Wingdings" pitchFamily="2" charset="2"/>
              <a:buChar char="Ø"/>
              <a:defRPr/>
            </a:pPr>
            <a:r>
              <a:rPr lang="en-US" sz="2400" dirty="0"/>
              <a:t>ask different questions </a:t>
            </a:r>
          </a:p>
          <a:p>
            <a:pPr marL="914400" lvl="1" indent="-334963">
              <a:lnSpc>
                <a:spcPct val="80000"/>
              </a:lnSpc>
              <a:buFont typeface="Wingdings" pitchFamily="2" charset="2"/>
              <a:buChar char="Ø"/>
              <a:defRPr/>
            </a:pPr>
            <a:r>
              <a:rPr lang="en-US" sz="2400" dirty="0"/>
              <a:t>seek different sources </a:t>
            </a:r>
          </a:p>
          <a:p>
            <a:pPr marL="914400" lvl="1" indent="-334963">
              <a:lnSpc>
                <a:spcPct val="80000"/>
              </a:lnSpc>
              <a:buFont typeface="Wingdings" pitchFamily="2" charset="2"/>
              <a:buChar char="Ø"/>
              <a:defRPr/>
            </a:pPr>
            <a:r>
              <a:rPr lang="en-US" sz="2400" dirty="0"/>
              <a:t>utilize different methods</a:t>
            </a:r>
          </a:p>
          <a:p>
            <a:pPr marL="566420" indent="-334963">
              <a:lnSpc>
                <a:spcPct val="80000"/>
              </a:lnSpc>
              <a:buFont typeface="Wingdings" pitchFamily="2" charset="2"/>
              <a:buChar char="Ø"/>
              <a:defRPr/>
            </a:pPr>
            <a:endParaRPr lang="en-US" sz="3000" dirty="0"/>
          </a:p>
          <a:p>
            <a:pPr marL="566420" indent="-334963">
              <a:lnSpc>
                <a:spcPct val="80000"/>
              </a:lnSpc>
              <a:buNone/>
              <a:defRPr/>
            </a:pPr>
            <a:r>
              <a:rPr lang="en-US" sz="2400" dirty="0"/>
              <a:t>4. Referential adequacy (What materials are available to document your findings? Video tape provides a good record, but it can be obtrusive.) </a:t>
            </a:r>
          </a:p>
          <a:p>
            <a:pPr algn="just"/>
            <a:endParaRPr lang="en-IE" sz="3600" dirty="0"/>
          </a:p>
        </p:txBody>
      </p:sp>
      <p:sp>
        <p:nvSpPr>
          <p:cNvPr id="4" name="Title 1">
            <a:extLst>
              <a:ext uri="{FF2B5EF4-FFF2-40B4-BE49-F238E27FC236}">
                <a16:creationId xmlns:a16="http://schemas.microsoft.com/office/drawing/2014/main" id="{4C24FD05-765F-3F04-B85B-8CD86FC0170A}"/>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1517267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80000"/>
              </a:lnSpc>
              <a:buNone/>
              <a:defRPr/>
            </a:pPr>
            <a:r>
              <a:rPr lang="en-US" sz="2400" dirty="0"/>
              <a:t> 5. Peer Debriefing (This is done with a similar status colleague (not with a junior or senior peer) who is outside the context of the study and who has a general understanding of the nature of the study and with whom you can review perceptions, insights, and analyses.) </a:t>
            </a:r>
          </a:p>
          <a:p>
            <a:pPr lvl="1">
              <a:lnSpc>
                <a:spcPct val="80000"/>
              </a:lnSpc>
              <a:buFont typeface="Wingdings" pitchFamily="2" charset="2"/>
              <a:buChar char="Ø"/>
              <a:defRPr/>
            </a:pPr>
            <a:r>
              <a:rPr lang="en-US" sz="2000" dirty="0"/>
              <a:t>tests working hypotheses </a:t>
            </a:r>
          </a:p>
          <a:p>
            <a:pPr lvl="1">
              <a:lnSpc>
                <a:spcPct val="80000"/>
              </a:lnSpc>
              <a:buFont typeface="Wingdings" pitchFamily="2" charset="2"/>
              <a:buChar char="Ø"/>
              <a:defRPr/>
            </a:pPr>
            <a:r>
              <a:rPr lang="en-US" sz="2000" dirty="0"/>
              <a:t>helps develop next step </a:t>
            </a:r>
          </a:p>
          <a:p>
            <a:pPr>
              <a:buNone/>
            </a:pPr>
            <a:endParaRPr lang="en-IE" sz="2400" dirty="0"/>
          </a:p>
          <a:p>
            <a:pPr>
              <a:buNone/>
            </a:pPr>
            <a:r>
              <a:rPr lang="en-IE" sz="2400" dirty="0"/>
              <a:t> 6. Negative case analysis: involves the conscious search for data that don’t fit the current working hypothesis, within existing data as well as in planned data collection.</a:t>
            </a:r>
          </a:p>
        </p:txBody>
      </p:sp>
      <p:sp>
        <p:nvSpPr>
          <p:cNvPr id="4" name="Title 1">
            <a:extLst>
              <a:ext uri="{FF2B5EF4-FFF2-40B4-BE49-F238E27FC236}">
                <a16:creationId xmlns:a16="http://schemas.microsoft.com/office/drawing/2014/main" id="{D6932541-89D8-1CBE-4DBB-704054DA35BC}"/>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161261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buNone/>
              <a:defRPr/>
            </a:pPr>
            <a:r>
              <a:rPr lang="en-US" sz="2800" dirty="0"/>
              <a:t>7. </a:t>
            </a:r>
            <a:r>
              <a:rPr lang="en-US" sz="2400" dirty="0"/>
              <a:t>Member Checks : is an activity that entails brining back the results to the members of the studied group. At different levels:</a:t>
            </a:r>
          </a:p>
          <a:p>
            <a:pPr lvl="1">
              <a:lnSpc>
                <a:spcPct val="80000"/>
              </a:lnSpc>
              <a:defRPr/>
            </a:pPr>
            <a:r>
              <a:rPr lang="en-US" sz="2200" dirty="0"/>
              <a:t>Transcripts</a:t>
            </a:r>
          </a:p>
          <a:p>
            <a:pPr lvl="1">
              <a:lnSpc>
                <a:spcPct val="80000"/>
              </a:lnSpc>
              <a:defRPr/>
            </a:pPr>
            <a:r>
              <a:rPr lang="en-US" sz="2200" dirty="0"/>
              <a:t>Preliminary report</a:t>
            </a:r>
          </a:p>
          <a:p>
            <a:pPr>
              <a:lnSpc>
                <a:spcPct val="80000"/>
              </a:lnSpc>
              <a:defRPr/>
            </a:pPr>
            <a:endParaRPr lang="en-US" sz="2800" dirty="0"/>
          </a:p>
          <a:p>
            <a:pPr lvl="1">
              <a:lnSpc>
                <a:spcPct val="80000"/>
              </a:lnSpc>
              <a:buFont typeface="Wingdings" pitchFamily="2" charset="2"/>
              <a:buChar char="Ø"/>
              <a:defRPr/>
            </a:pPr>
            <a:r>
              <a:rPr lang="en-US" sz="2400" dirty="0"/>
              <a:t>corrects errors </a:t>
            </a:r>
          </a:p>
          <a:p>
            <a:pPr lvl="1">
              <a:lnSpc>
                <a:spcPct val="80000"/>
              </a:lnSpc>
              <a:buFont typeface="Wingdings" pitchFamily="2" charset="2"/>
              <a:buChar char="Ø"/>
              <a:defRPr/>
            </a:pPr>
            <a:r>
              <a:rPr lang="en-US" sz="2400" dirty="0"/>
              <a:t>provides additional information </a:t>
            </a:r>
          </a:p>
          <a:p>
            <a:pPr lvl="1">
              <a:lnSpc>
                <a:spcPct val="80000"/>
              </a:lnSpc>
              <a:buFont typeface="Wingdings" pitchFamily="2" charset="2"/>
              <a:buChar char="Ø"/>
              <a:defRPr/>
            </a:pPr>
            <a:r>
              <a:rPr lang="en-US" sz="2400" dirty="0"/>
              <a:t>puts respondent on record </a:t>
            </a:r>
          </a:p>
          <a:p>
            <a:pPr lvl="1">
              <a:lnSpc>
                <a:spcPct val="80000"/>
              </a:lnSpc>
              <a:buFont typeface="Wingdings" pitchFamily="2" charset="2"/>
              <a:buChar char="Ø"/>
              <a:defRPr/>
            </a:pPr>
            <a:r>
              <a:rPr lang="en-US" sz="2400" dirty="0"/>
              <a:t>assesses the overall adequacy of the data in addition to individual data points</a:t>
            </a:r>
          </a:p>
          <a:p>
            <a:endParaRPr lang="en-IE" sz="4000" dirty="0"/>
          </a:p>
        </p:txBody>
      </p:sp>
      <p:sp>
        <p:nvSpPr>
          <p:cNvPr id="4" name="Title 1">
            <a:extLst>
              <a:ext uri="{FF2B5EF4-FFF2-40B4-BE49-F238E27FC236}">
                <a16:creationId xmlns:a16="http://schemas.microsoft.com/office/drawing/2014/main" id="{E6EA4DC2-7BBC-2142-D2C0-25690829E673}"/>
              </a:ext>
            </a:extLst>
          </p:cNvPr>
          <p:cNvSpPr>
            <a:spLocks noGrp="1"/>
          </p:cNvSpPr>
          <p:nvPr>
            <p:ph type="title"/>
          </p:nvPr>
        </p:nvSpPr>
        <p:spPr>
          <a:xfrm>
            <a:off x="1024128" y="585216"/>
            <a:ext cx="9720072" cy="1499616"/>
          </a:xfrm>
        </p:spPr>
        <p:txBody>
          <a:bodyPr>
            <a:noAutofit/>
          </a:bodyPr>
          <a:lstStyle/>
          <a:p>
            <a:pPr algn="l"/>
            <a:r>
              <a:rPr lang="en-IE" sz="3600" dirty="0"/>
              <a:t>How can we improve the credibility of a study? </a:t>
            </a:r>
            <a:r>
              <a:rPr lang="en-IE" sz="1600" dirty="0"/>
              <a:t>Cont’d</a:t>
            </a:r>
          </a:p>
        </p:txBody>
      </p:sp>
    </p:spTree>
    <p:extLst>
      <p:ext uri="{BB962C8B-B14F-4D97-AF65-F5344CB8AC3E}">
        <p14:creationId xmlns:p14="http://schemas.microsoft.com/office/powerpoint/2010/main" val="9752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1">
                    <a:lumMod val="75000"/>
                  </a:schemeClr>
                </a:solidFill>
              </a:rPr>
              <a:t>2) Applicability: Transferability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20000"/>
          </a:bodyPr>
          <a:lstStyle/>
          <a:p>
            <a:pPr marL="342900" indent="-342900" fontAlgn="base">
              <a:lnSpc>
                <a:spcPct val="110000"/>
              </a:lnSpc>
              <a:spcBef>
                <a:spcPct val="20000"/>
              </a:spcBef>
              <a:spcAft>
                <a:spcPct val="0"/>
              </a:spcAft>
              <a:buSzPct val="65000"/>
              <a:buFont typeface="Wingdings" pitchFamily="2" charset="2"/>
              <a:buChar char="n"/>
              <a:defRPr/>
            </a:pPr>
            <a:r>
              <a:rPr lang="en-US" sz="2400" b="1" dirty="0"/>
              <a:t>Thick Description </a:t>
            </a:r>
          </a:p>
          <a:p>
            <a:pPr fontAlgn="base">
              <a:lnSpc>
                <a:spcPct val="110000"/>
              </a:lnSpc>
              <a:spcBef>
                <a:spcPct val="20000"/>
              </a:spcBef>
              <a:spcAft>
                <a:spcPct val="0"/>
              </a:spcAft>
              <a:buClr>
                <a:srgbClr val="00CCFF"/>
              </a:buClr>
              <a:buSzPct val="65000"/>
              <a:defRPr/>
            </a:pPr>
            <a:r>
              <a:rPr lang="en-US" sz="2400" dirty="0"/>
              <a:t>Because transferability is a naturalistic study depends on similarities between sending and receiving contexts, the researcher collects sufficiently detailed descriptions of data in context and reports them with sufficient detail and precision to allow judgments about transferability to be made by the reader.</a:t>
            </a:r>
          </a:p>
          <a:p>
            <a:pPr lvl="0" fontAlgn="base">
              <a:lnSpc>
                <a:spcPct val="110000"/>
              </a:lnSpc>
              <a:spcAft>
                <a:spcPct val="0"/>
              </a:spcAft>
              <a:buClr>
                <a:srgbClr val="00CCFF"/>
              </a:buClr>
              <a:buSzPct val="65000"/>
              <a:buFont typeface="Wingdings" pitchFamily="2" charset="2"/>
              <a:buChar char="n"/>
              <a:defRPr/>
            </a:pPr>
            <a:endParaRPr lang="en-US" sz="2400" dirty="0"/>
          </a:p>
          <a:p>
            <a:pPr fontAlgn="base">
              <a:lnSpc>
                <a:spcPct val="110000"/>
              </a:lnSpc>
              <a:spcAft>
                <a:spcPct val="0"/>
              </a:spcAft>
              <a:buSzPct val="65000"/>
              <a:buFont typeface="Wingdings" pitchFamily="2" charset="2"/>
              <a:buChar char="n"/>
              <a:defRPr/>
            </a:pPr>
            <a:r>
              <a:rPr lang="en-US" sz="2400" b="1" dirty="0"/>
              <a:t>Purposive Sampling </a:t>
            </a:r>
          </a:p>
          <a:p>
            <a:pPr lvl="0" fontAlgn="base">
              <a:lnSpc>
                <a:spcPct val="110000"/>
              </a:lnSpc>
              <a:spcAft>
                <a:spcPct val="0"/>
              </a:spcAft>
              <a:buClr>
                <a:srgbClr val="00CCFF"/>
              </a:buClr>
              <a:buSzPct val="65000"/>
              <a:buNone/>
              <a:defRPr/>
            </a:pPr>
            <a:r>
              <a:rPr lang="en-US" sz="2400" dirty="0"/>
              <a:t>	In contrast to random sampling that is usually done in a traditional study to gain a representative picture through aggregated qualities, naturalistic research seeks to maximize the range of specific information that can be obtained from and about that context by purposely selecting locations and informants that differ. </a:t>
            </a:r>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a:p>
            <a:pPr marL="342900" indent="-342900" algn="just" fontAlgn="base">
              <a:lnSpc>
                <a:spcPct val="80000"/>
              </a:lnSpc>
              <a:spcBef>
                <a:spcPct val="20000"/>
              </a:spcBef>
              <a:spcAft>
                <a:spcPct val="0"/>
              </a:spcAft>
              <a:buClr>
                <a:srgbClr val="00CCFF"/>
              </a:buClr>
              <a:buSzPct val="65000"/>
              <a:buNone/>
              <a:defRPr/>
            </a:pPr>
            <a:endParaRPr lang="en-IE" sz="2400" dirty="0"/>
          </a:p>
        </p:txBody>
      </p:sp>
    </p:spTree>
    <p:extLst>
      <p:ext uri="{BB962C8B-B14F-4D97-AF65-F5344CB8AC3E}">
        <p14:creationId xmlns:p14="http://schemas.microsoft.com/office/powerpoint/2010/main" val="7447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500" b="1" dirty="0">
                <a:solidFill>
                  <a:schemeClr val="accent1">
                    <a:lumMod val="75000"/>
                  </a:schemeClr>
                </a:solidFill>
              </a:rPr>
              <a:t>Case study 1</a:t>
            </a:r>
            <a:br>
              <a:rPr lang="en-IE" sz="4500" b="1" dirty="0">
                <a:solidFill>
                  <a:schemeClr val="accent1">
                    <a:lumMod val="75000"/>
                  </a:schemeClr>
                </a:solidFill>
              </a:rPr>
            </a:br>
            <a:r>
              <a:rPr lang="en-IE" dirty="0"/>
              <a:t>Malaria</a:t>
            </a:r>
          </a:p>
        </p:txBody>
      </p:sp>
      <p:sp>
        <p:nvSpPr>
          <p:cNvPr id="3" name="Content Placeholder 2"/>
          <p:cNvSpPr>
            <a:spLocks noGrp="1"/>
          </p:cNvSpPr>
          <p:nvPr>
            <p:ph idx="1"/>
          </p:nvPr>
        </p:nvSpPr>
        <p:spPr/>
        <p:txBody>
          <a:bodyPr>
            <a:noAutofit/>
          </a:bodyPr>
          <a:lstStyle/>
          <a:p>
            <a:r>
              <a:rPr lang="en-IE" dirty="0"/>
              <a:t>A group of researchers from University of Limerick worked in a village in South Sudan. They did a survey of villagers and asked them what were the most serious problems. The villagers said that one of the most serious problems was malaria. </a:t>
            </a:r>
          </a:p>
          <a:p>
            <a:endParaRPr lang="en-IE" dirty="0"/>
          </a:p>
          <a:p>
            <a:r>
              <a:rPr lang="en-IE" dirty="0"/>
              <a:t>The researchers tested the blood of some of the villagers and found that malaria was very common. They gave people in the village bed-nets soaked in insecticide and told them that using the nets would decrease malaria. </a:t>
            </a:r>
          </a:p>
          <a:p>
            <a:endParaRPr lang="en-IE" dirty="0"/>
          </a:p>
          <a:p>
            <a:r>
              <a:rPr lang="en-IE" dirty="0"/>
              <a:t>The people started using the nets. The research team tested the blood of the people and found that there was a big reduction in malaria for those people who used the nets. So they felt the program was successful.</a:t>
            </a:r>
          </a:p>
        </p:txBody>
      </p:sp>
    </p:spTree>
    <p:extLst>
      <p:ext uri="{BB962C8B-B14F-4D97-AF65-F5344CB8AC3E}">
        <p14:creationId xmlns:p14="http://schemas.microsoft.com/office/powerpoint/2010/main" val="348825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1">
                    <a:lumMod val="75000"/>
                  </a:schemeClr>
                </a:solidFill>
              </a:rPr>
              <a:t>3) Consistency: Dependability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400" dirty="0"/>
              <a:t>An inquiry must also provide its audience with evidence that if it were replicated with the same or similar respondents (subjects) in the same (or a similar) context, its finding would be repeated</a:t>
            </a:r>
          </a:p>
          <a:p>
            <a:pPr>
              <a:buNone/>
            </a:pPr>
            <a:endParaRPr lang="en-US" sz="2400" dirty="0"/>
          </a:p>
          <a:p>
            <a:r>
              <a:rPr lang="en-US" b="1" dirty="0"/>
              <a:t>Increasing Dependability</a:t>
            </a:r>
          </a:p>
          <a:p>
            <a:pPr>
              <a:buNone/>
            </a:pPr>
            <a:r>
              <a:rPr lang="en-IE" sz="2400" dirty="0"/>
              <a:t>	To enable readers of the research report to develop a thorough understanding of the methods and their effectiveness, the text should include sections devoted to:</a:t>
            </a:r>
          </a:p>
          <a:p>
            <a:pPr algn="just">
              <a:buNone/>
            </a:pPr>
            <a:endParaRPr lang="en-US" sz="2400" dirty="0"/>
          </a:p>
        </p:txBody>
      </p:sp>
    </p:spTree>
    <p:extLst>
      <p:ext uri="{BB962C8B-B14F-4D97-AF65-F5344CB8AC3E}">
        <p14:creationId xmlns:p14="http://schemas.microsoft.com/office/powerpoint/2010/main" val="427808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514350" indent="-514350"/>
            <a:r>
              <a:rPr lang="en-IE" sz="2400" dirty="0"/>
              <a:t>The research design and its implementation, describing what was planned and executed on a strategic level;</a:t>
            </a:r>
          </a:p>
          <a:p>
            <a:pPr marL="514350" indent="-514350"/>
            <a:endParaRPr lang="en-IE" sz="2400" dirty="0"/>
          </a:p>
          <a:p>
            <a:pPr marL="514350" indent="-514350"/>
            <a:r>
              <a:rPr lang="en-IE" sz="2400" dirty="0"/>
              <a:t>The operational detail of data gathering, addressing the minutiae of what was done in the field;</a:t>
            </a:r>
          </a:p>
          <a:p>
            <a:pPr marL="514350" indent="-514350"/>
            <a:endParaRPr lang="en-IE" sz="2400" dirty="0"/>
          </a:p>
          <a:p>
            <a:pPr marL="514350" indent="-514350"/>
            <a:r>
              <a:rPr lang="en-IE" sz="2400" dirty="0"/>
              <a:t>Reflective appraisal of the project, evaluating the effectiveness of the process of inquiry undertaken.</a:t>
            </a:r>
          </a:p>
        </p:txBody>
      </p:sp>
      <p:sp>
        <p:nvSpPr>
          <p:cNvPr id="4" name="Title 1">
            <a:extLst>
              <a:ext uri="{FF2B5EF4-FFF2-40B4-BE49-F238E27FC236}">
                <a16:creationId xmlns:a16="http://schemas.microsoft.com/office/drawing/2014/main" id="{88A2DC48-03A6-A0C0-C086-EAAF99191089}"/>
              </a:ext>
            </a:extLst>
          </p:cNvPr>
          <p:cNvSpPr>
            <a:spLocks noGrp="1"/>
          </p:cNvSpPr>
          <p:nvPr>
            <p:ph type="title"/>
          </p:nvPr>
        </p:nvSpPr>
        <p:spPr>
          <a:xfrm>
            <a:off x="1024128" y="585216"/>
            <a:ext cx="9720072" cy="1499616"/>
          </a:xfrm>
        </p:spPr>
        <p:txBody>
          <a:bodyPr>
            <a:noAutofit/>
          </a:bodyPr>
          <a:lstStyle/>
          <a:p>
            <a:r>
              <a:rPr lang="en-US" sz="4800" b="1" dirty="0">
                <a:solidFill>
                  <a:schemeClr val="accent1">
                    <a:lumMod val="75000"/>
                  </a:schemeClr>
                </a:solidFill>
              </a:rPr>
              <a:t>3) Consistency: Dependability </a:t>
            </a:r>
            <a:r>
              <a:rPr lang="en-US" sz="2000" b="1" dirty="0">
                <a:solidFill>
                  <a:schemeClr val="accent1">
                    <a:lumMod val="75000"/>
                  </a:schemeClr>
                </a:solidFill>
              </a:rPr>
              <a:t>cont’d</a:t>
            </a:r>
            <a:endParaRPr lang="en-IE" sz="2000" b="1" dirty="0">
              <a:solidFill>
                <a:schemeClr val="accent1">
                  <a:lumMod val="75000"/>
                </a:schemeClr>
              </a:solidFill>
            </a:endParaRPr>
          </a:p>
        </p:txBody>
      </p:sp>
    </p:spTree>
    <p:extLst>
      <p:ext uri="{BB962C8B-B14F-4D97-AF65-F5344CB8AC3E}">
        <p14:creationId xmlns:p14="http://schemas.microsoft.com/office/powerpoint/2010/main" val="263080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solidFill>
                  <a:schemeClr val="accent1">
                    <a:lumMod val="75000"/>
                  </a:schemeClr>
                </a:solidFill>
              </a:rPr>
              <a:t>4) Neutrality: Confirmability</a:t>
            </a:r>
            <a:endParaRPr lang="en-IE" sz="4800" b="1" dirty="0">
              <a:solidFill>
                <a:schemeClr val="accent1">
                  <a:lumMod val="75000"/>
                </a:schemeClr>
              </a:solidFill>
            </a:endParaRPr>
          </a:p>
        </p:txBody>
      </p:sp>
      <p:sp>
        <p:nvSpPr>
          <p:cNvPr id="3" name="Content Placeholder 2"/>
          <p:cNvSpPr>
            <a:spLocks noGrp="1"/>
          </p:cNvSpPr>
          <p:nvPr>
            <p:ph idx="1"/>
          </p:nvPr>
        </p:nvSpPr>
        <p:spPr/>
        <p:txBody>
          <a:bodyPr>
            <a:normAutofit fontScale="92500"/>
          </a:bodyPr>
          <a:lstStyle/>
          <a:p>
            <a:r>
              <a:rPr lang="en-IE" sz="2600" dirty="0"/>
              <a:t>To what extend are our findings affected by personal interest and biases</a:t>
            </a:r>
          </a:p>
          <a:p>
            <a:endParaRPr lang="en-US" sz="2600" dirty="0"/>
          </a:p>
          <a:p>
            <a:r>
              <a:rPr lang="en-US" sz="2600" dirty="0"/>
              <a:t>This is the degree to which the findings are the product of the focus of the inquiry and not of the biases of the researcher.)</a:t>
            </a:r>
          </a:p>
          <a:p>
            <a:endParaRPr lang="en-US" sz="2800" dirty="0"/>
          </a:p>
          <a:p>
            <a:pPr>
              <a:buNone/>
            </a:pPr>
            <a:r>
              <a:rPr lang="en-US" sz="2400" b="1" dirty="0"/>
              <a:t>Confirmability Audit Trail </a:t>
            </a:r>
            <a:endParaRPr lang="en-US" sz="2800" dirty="0"/>
          </a:p>
          <a:p>
            <a:r>
              <a:rPr lang="en-US" sz="2600" dirty="0"/>
              <a:t>An adequate trail should be left to enable the auditor to determine if the conclusions, interpretations, and recommendations can be traced to their sources and if they are supported by the inquiry</a:t>
            </a:r>
            <a:endParaRPr lang="en-IE" sz="2600" dirty="0"/>
          </a:p>
          <a:p>
            <a:pPr algn="just"/>
            <a:endParaRPr lang="en-US" sz="2800" dirty="0"/>
          </a:p>
        </p:txBody>
      </p:sp>
    </p:spTree>
    <p:extLst>
      <p:ext uri="{BB962C8B-B14F-4D97-AF65-F5344CB8AC3E}">
        <p14:creationId xmlns:p14="http://schemas.microsoft.com/office/powerpoint/2010/main" val="1932631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rotWithShape="1">
          <a:blip r:embed="rId4"/>
          <a:srcRect r="2606"/>
          <a:stretch/>
        </p:blipFill>
        <p:spPr>
          <a:xfrm>
            <a:off x="0" y="0"/>
            <a:ext cx="12178145" cy="5444200"/>
          </a:xfrm>
          <a:prstGeom prst="rect">
            <a:avLst/>
          </a:prstGeom>
        </p:spPr>
      </p:pic>
      <p:sp>
        <p:nvSpPr>
          <p:cNvPr id="7" name="Rectangle 6"/>
          <p:cNvSpPr/>
          <p:nvPr/>
        </p:nvSpPr>
        <p:spPr>
          <a:xfrm>
            <a:off x="1011382" y="6195399"/>
            <a:ext cx="9656618" cy="369332"/>
          </a:xfrm>
          <a:prstGeom prst="rect">
            <a:avLst/>
          </a:prstGeom>
        </p:spPr>
        <p:txBody>
          <a:bodyPr wrap="square">
            <a:spAutoFit/>
          </a:bodyPr>
          <a:lstStyle/>
          <a:p>
            <a:r>
              <a:rPr lang="en-US" dirty="0">
                <a:hlinkClick r:id="rId3"/>
              </a:rPr>
              <a:t>http://bmcpregnancychildbirth.biomedcentral.com/articles/10.1186/s12884-016-0973-1</a:t>
            </a:r>
            <a:r>
              <a:rPr lang="en-US" dirty="0"/>
              <a:t> </a:t>
            </a:r>
          </a:p>
        </p:txBody>
      </p:sp>
      <p:sp>
        <p:nvSpPr>
          <p:cNvPr id="8" name="Rectangle 7"/>
          <p:cNvSpPr/>
          <p:nvPr/>
        </p:nvSpPr>
        <p:spPr>
          <a:xfrm>
            <a:off x="1011382" y="5826067"/>
            <a:ext cx="6096000" cy="369332"/>
          </a:xfrm>
          <a:prstGeom prst="rect">
            <a:avLst/>
          </a:prstGeom>
        </p:spPr>
        <p:txBody>
          <a:bodyPr>
            <a:spAutoFit/>
          </a:bodyPr>
          <a:lstStyle/>
          <a:p>
            <a:r>
              <a:rPr lang="en-US" dirty="0"/>
              <a:t>An example of a qualitative study </a:t>
            </a:r>
          </a:p>
        </p:txBody>
      </p:sp>
    </p:spTree>
    <p:extLst>
      <p:ext uri="{BB962C8B-B14F-4D97-AF65-F5344CB8AC3E}">
        <p14:creationId xmlns:p14="http://schemas.microsoft.com/office/powerpoint/2010/main" val="220227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solidFill>
                  <a:schemeClr val="accent1">
                    <a:lumMod val="75000"/>
                  </a:schemeClr>
                </a:solidFill>
              </a:rPr>
              <a:t>Case study 1</a:t>
            </a:r>
            <a:endParaRPr lang="en-IE" dirty="0"/>
          </a:p>
        </p:txBody>
      </p:sp>
      <p:sp>
        <p:nvSpPr>
          <p:cNvPr id="3" name="Content Placeholder 2"/>
          <p:cNvSpPr>
            <a:spLocks noGrp="1"/>
          </p:cNvSpPr>
          <p:nvPr>
            <p:ph idx="1"/>
          </p:nvPr>
        </p:nvSpPr>
        <p:spPr/>
        <p:txBody>
          <a:bodyPr>
            <a:normAutofit/>
          </a:bodyPr>
          <a:lstStyle/>
          <a:p>
            <a:pPr>
              <a:lnSpc>
                <a:spcPct val="80000"/>
              </a:lnSpc>
            </a:pPr>
            <a:r>
              <a:rPr lang="en-IE" dirty="0"/>
              <a:t>Later some other researchers came to the village. They found the people no longer used the nets. They said that they didn’t work. </a:t>
            </a:r>
          </a:p>
          <a:p>
            <a:pPr>
              <a:lnSpc>
                <a:spcPct val="80000"/>
              </a:lnSpc>
            </a:pPr>
            <a:endParaRPr lang="en-IE" dirty="0"/>
          </a:p>
          <a:p>
            <a:pPr>
              <a:lnSpc>
                <a:spcPct val="80000"/>
              </a:lnSpc>
            </a:pPr>
            <a:r>
              <a:rPr lang="en-IE" dirty="0"/>
              <a:t>The villagers were sceptical of outsiders and were less interested in cooperating in programs to reduce malaria.</a:t>
            </a:r>
          </a:p>
          <a:p>
            <a:pPr>
              <a:lnSpc>
                <a:spcPct val="80000"/>
              </a:lnSpc>
            </a:pPr>
            <a:endParaRPr lang="en-IE" dirty="0"/>
          </a:p>
          <a:p>
            <a:pPr>
              <a:buNone/>
            </a:pPr>
            <a:r>
              <a:rPr lang="en-IE" b="1" dirty="0">
                <a:solidFill>
                  <a:srgbClr val="FF0000"/>
                </a:solidFill>
              </a:rPr>
              <a:t>Question:</a:t>
            </a:r>
          </a:p>
          <a:p>
            <a:pPr marL="0" indent="0">
              <a:buNone/>
            </a:pPr>
            <a:r>
              <a:rPr lang="en-IE" b="1" dirty="0">
                <a:solidFill>
                  <a:srgbClr val="FF0000"/>
                </a:solidFill>
              </a:rPr>
              <a:t>What are possible reasons that the people stopped using the nets?</a:t>
            </a:r>
          </a:p>
        </p:txBody>
      </p:sp>
    </p:spTree>
    <p:extLst>
      <p:ext uri="{BB962C8B-B14F-4D97-AF65-F5344CB8AC3E}">
        <p14:creationId xmlns:p14="http://schemas.microsoft.com/office/powerpoint/2010/main" val="117181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b="1" dirty="0">
                <a:solidFill>
                  <a:schemeClr val="accent1">
                    <a:lumMod val="75000"/>
                  </a:schemeClr>
                </a:solidFill>
              </a:rPr>
              <a:t>Case study 1</a:t>
            </a:r>
            <a:br>
              <a:rPr lang="en-IE" sz="5400" b="1" dirty="0">
                <a:solidFill>
                  <a:schemeClr val="accent1">
                    <a:lumMod val="75000"/>
                  </a:schemeClr>
                </a:solidFill>
              </a:rPr>
            </a:br>
            <a:r>
              <a:rPr lang="en-IE" dirty="0"/>
              <a:t>the real reason:</a:t>
            </a:r>
          </a:p>
        </p:txBody>
      </p:sp>
      <p:sp>
        <p:nvSpPr>
          <p:cNvPr id="3" name="Content Placeholder 2"/>
          <p:cNvSpPr>
            <a:spLocks noGrp="1"/>
          </p:cNvSpPr>
          <p:nvPr>
            <p:ph idx="1"/>
          </p:nvPr>
        </p:nvSpPr>
        <p:spPr>
          <a:xfrm>
            <a:off x="1024127" y="2084832"/>
            <a:ext cx="9823981" cy="4315968"/>
          </a:xfrm>
        </p:spPr>
        <p:txBody>
          <a:bodyPr>
            <a:noAutofit/>
          </a:bodyPr>
          <a:lstStyle/>
          <a:p>
            <a:r>
              <a:rPr lang="en-IE" dirty="0"/>
              <a:t>In this case the reason the villagers stopped using the nets was a misunderstanding. By ‘malaria’ the researchers meant infection with the malaria parasite. But the villagers meant all fevers. Therefore, although the number of ‘malaria infections’ decreased, the total number of ‘all fevers’ did not change much in the community’s eyes. </a:t>
            </a:r>
          </a:p>
          <a:p>
            <a:pPr marL="0" indent="0">
              <a:buNone/>
            </a:pPr>
            <a:r>
              <a:rPr lang="en-IE" dirty="0"/>
              <a:t>For this reason, they felt the nets did not work against what the community called ‘malaria’ and abandoned using the nets.</a:t>
            </a:r>
          </a:p>
          <a:p>
            <a:endParaRPr lang="en-IE" dirty="0"/>
          </a:p>
          <a:p>
            <a:pPr>
              <a:buNone/>
            </a:pPr>
            <a:r>
              <a:rPr lang="en-IE" b="1" dirty="0">
                <a:solidFill>
                  <a:srgbClr val="FF0000"/>
                </a:solidFill>
              </a:rPr>
              <a:t>Question:</a:t>
            </a:r>
          </a:p>
          <a:p>
            <a:pPr marL="0" indent="0">
              <a:buNone/>
            </a:pPr>
            <a:r>
              <a:rPr lang="en-IE" b="1" dirty="0">
                <a:solidFill>
                  <a:srgbClr val="FF0000"/>
                </a:solidFill>
              </a:rPr>
              <a:t>Ask yourself: How could we have discovered the real reason?</a:t>
            </a:r>
          </a:p>
        </p:txBody>
      </p:sp>
    </p:spTree>
    <p:extLst>
      <p:ext uri="{BB962C8B-B14F-4D97-AF65-F5344CB8AC3E}">
        <p14:creationId xmlns:p14="http://schemas.microsoft.com/office/powerpoint/2010/main" val="388991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5400" b="1" dirty="0">
                <a:solidFill>
                  <a:schemeClr val="accent1">
                    <a:lumMod val="75000"/>
                  </a:schemeClr>
                </a:solidFill>
              </a:rPr>
              <a:t>Qualitative Research</a:t>
            </a:r>
          </a:p>
        </p:txBody>
      </p:sp>
      <p:sp>
        <p:nvSpPr>
          <p:cNvPr id="3" name="Content Placeholder 2"/>
          <p:cNvSpPr>
            <a:spLocks noGrp="1"/>
          </p:cNvSpPr>
          <p:nvPr>
            <p:ph idx="1"/>
          </p:nvPr>
        </p:nvSpPr>
        <p:spPr/>
        <p:txBody>
          <a:bodyPr>
            <a:noAutofit/>
          </a:bodyPr>
          <a:lstStyle/>
          <a:p>
            <a:r>
              <a:rPr lang="en-IE" dirty="0"/>
              <a:t>Qualitative research is an approach to obtain a lot of in-depth information from people. The aim is to understand WHY people think and behave the way they do. Because we spend a lot of time with people to get this information we usually can only talk with a FEW people.</a:t>
            </a:r>
          </a:p>
          <a:p>
            <a:r>
              <a:rPr lang="en-IE" dirty="0"/>
              <a:t>Qualitative research is a form of social inquiry that focuses on the way people interpret and make sense of their experiences and the world in which they live, and understand the social reality of individuals, groups and cultures.</a:t>
            </a:r>
          </a:p>
          <a:p>
            <a:pPr algn="just"/>
            <a:endParaRPr lang="en-IE" dirty="0"/>
          </a:p>
        </p:txBody>
      </p:sp>
    </p:spTree>
    <p:extLst>
      <p:ext uri="{BB962C8B-B14F-4D97-AF65-F5344CB8AC3E}">
        <p14:creationId xmlns:p14="http://schemas.microsoft.com/office/powerpoint/2010/main" val="86172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a:solidFill>
                  <a:schemeClr val="accent1">
                    <a:lumMod val="75000"/>
                  </a:schemeClr>
                </a:solidFill>
              </a:rPr>
              <a:t>Qualitative Research</a:t>
            </a:r>
            <a:endParaRPr lang="en-IE" dirty="0"/>
          </a:p>
        </p:txBody>
      </p:sp>
      <p:sp>
        <p:nvSpPr>
          <p:cNvPr id="3" name="Content Placeholder 2"/>
          <p:cNvSpPr>
            <a:spLocks noGrp="1"/>
          </p:cNvSpPr>
          <p:nvPr>
            <p:ph idx="1"/>
          </p:nvPr>
        </p:nvSpPr>
        <p:spPr/>
        <p:txBody>
          <a:bodyPr>
            <a:normAutofit/>
          </a:bodyPr>
          <a:lstStyle/>
          <a:p>
            <a:r>
              <a:rPr lang="en-IE" dirty="0"/>
              <a:t>This is different from quantitative methods like surveys and case control studies. In quantitative research we obtain relatively little detailed information from each person. This is because with quantitative methods we are interested in describing WHAT people do (things like how many people have had vaccinations) - without really wanting details about why the situation is like that. Because we need less time with people to get this information, we can interview A LOT OF people.</a:t>
            </a:r>
          </a:p>
          <a:p>
            <a:endParaRPr lang="en-IE" b="1" dirty="0"/>
          </a:p>
          <a:p>
            <a:r>
              <a:rPr lang="en-IE" b="1" dirty="0"/>
              <a:t>Both qualitative and quantitative methods are important, and whether we use one or the other depends on what we are trying to learn.</a:t>
            </a:r>
            <a:endParaRPr lang="en-IE" dirty="0"/>
          </a:p>
          <a:p>
            <a:r>
              <a:rPr lang="en-IE" b="1" dirty="0">
                <a:solidFill>
                  <a:srgbClr val="FF0000"/>
                </a:solidFill>
              </a:rPr>
              <a:t>Quantitative approaches are important and solve many type of research problem. Qualitative research is appropriate for different type of questions.</a:t>
            </a:r>
          </a:p>
        </p:txBody>
      </p:sp>
    </p:spTree>
    <p:extLst>
      <p:ext uri="{BB962C8B-B14F-4D97-AF65-F5344CB8AC3E}">
        <p14:creationId xmlns:p14="http://schemas.microsoft.com/office/powerpoint/2010/main" val="304875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2800" b="1" dirty="0">
                <a:solidFill>
                  <a:schemeClr val="accent1">
                    <a:lumMod val="75000"/>
                  </a:schemeClr>
                </a:solidFill>
              </a:rPr>
              <a:t>Differences between qualitative &amp; Quantitative research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32726"/>
              </p:ext>
            </p:extLst>
          </p:nvPr>
        </p:nvGraphicFramePr>
        <p:xfrm>
          <a:off x="1482437" y="1697182"/>
          <a:ext cx="8797636" cy="4942840"/>
        </p:xfrm>
        <a:graphic>
          <a:graphicData uri="http://schemas.openxmlformats.org/drawingml/2006/table">
            <a:tbl>
              <a:tblPr firstRow="1" bandRow="1">
                <a:tableStyleId>{5C22544A-7EE6-4342-B048-85BDC9FD1C3A}</a:tableStyleId>
              </a:tblPr>
              <a:tblGrid>
                <a:gridCol w="1792111">
                  <a:extLst>
                    <a:ext uri="{9D8B030D-6E8A-4147-A177-3AD203B41FA5}">
                      <a16:colId xmlns:a16="http://schemas.microsoft.com/office/drawing/2014/main" val="20000"/>
                    </a:ext>
                  </a:extLst>
                </a:gridCol>
                <a:gridCol w="4072980">
                  <a:extLst>
                    <a:ext uri="{9D8B030D-6E8A-4147-A177-3AD203B41FA5}">
                      <a16:colId xmlns:a16="http://schemas.microsoft.com/office/drawing/2014/main" val="20001"/>
                    </a:ext>
                  </a:extLst>
                </a:gridCol>
                <a:gridCol w="2932545">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1.</a:t>
                      </a:r>
                      <a:r>
                        <a:rPr lang="en-IE" baseline="0" dirty="0"/>
                        <a:t> </a:t>
                      </a:r>
                      <a:r>
                        <a:rPr lang="en-IE" dirty="0"/>
                        <a:t>Aim</a:t>
                      </a:r>
                    </a:p>
                  </a:txBody>
                  <a:tcPr/>
                </a:tc>
                <a:tc>
                  <a:txBody>
                    <a:bodyPr/>
                    <a:lstStyle/>
                    <a:p>
                      <a:pPr marL="342900" indent="-342900">
                        <a:buFont typeface="+mj-lt"/>
                        <a:buAutoNum type="arabicPeriod"/>
                      </a:pPr>
                      <a:r>
                        <a:rPr lang="en-IE" dirty="0"/>
                        <a:t>Exploration of participants’ experiences and life world</a:t>
                      </a:r>
                    </a:p>
                    <a:p>
                      <a:pPr marL="342900" indent="-342900">
                        <a:buFont typeface="+mj-lt"/>
                        <a:buAutoNum type="arabicPeriod"/>
                      </a:pPr>
                      <a:endParaRPr lang="en-IE" dirty="0"/>
                    </a:p>
                    <a:p>
                      <a:pPr marL="342900" indent="-342900">
                        <a:buFont typeface="+mj-lt"/>
                        <a:buAutoNum type="arabicPeriod"/>
                      </a:pPr>
                      <a:r>
                        <a:rPr lang="en-IE" dirty="0"/>
                        <a:t>Understanding</a:t>
                      </a:r>
                      <a:r>
                        <a:rPr lang="en-IE" baseline="0" dirty="0"/>
                        <a:t>, generating theory from data</a:t>
                      </a:r>
                    </a:p>
                    <a:p>
                      <a:pPr marL="342900" indent="-342900">
                        <a:buFont typeface="+mj-lt"/>
                        <a:buAutoNum type="arabicPeriod"/>
                      </a:pPr>
                      <a:endParaRPr lang="en-IE" baseline="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800" kern="1200" baseline="0" dirty="0">
                          <a:solidFill>
                            <a:schemeClr val="dk1"/>
                          </a:solidFill>
                          <a:latin typeface="+mn-lt"/>
                          <a:ea typeface="+mn-ea"/>
                          <a:cs typeface="+mn-cs"/>
                        </a:rPr>
                        <a:t>Exploratory</a:t>
                      </a:r>
                      <a:endParaRPr lang="en-IE" dirty="0"/>
                    </a:p>
                    <a:p>
                      <a:pPr marL="342900" indent="-342900">
                        <a:buFont typeface="+mj-lt"/>
                        <a:buNone/>
                      </a:pPr>
                      <a:endParaRPr lang="en-IE" dirty="0"/>
                    </a:p>
                  </a:txBody>
                  <a:tcPr/>
                </a:tc>
                <a:tc>
                  <a:txBody>
                    <a:bodyPr/>
                    <a:lstStyle/>
                    <a:p>
                      <a:pPr marL="342900" indent="-342900">
                        <a:buFont typeface="+mj-lt"/>
                        <a:buAutoNum type="arabicPeriod"/>
                      </a:pPr>
                      <a:r>
                        <a:rPr lang="en-IE" dirty="0"/>
                        <a:t>Search for causal explanations</a:t>
                      </a:r>
                    </a:p>
                    <a:p>
                      <a:pPr marL="342900" indent="-342900">
                        <a:buFont typeface="+mj-lt"/>
                        <a:buAutoNum type="arabicPeriod"/>
                      </a:pPr>
                      <a:endParaRPr lang="en-IE" dirty="0"/>
                    </a:p>
                    <a:p>
                      <a:pPr marL="342900" indent="-342900">
                        <a:buFont typeface="+mj-lt"/>
                        <a:buAutoNum type="arabicPeriod"/>
                      </a:pPr>
                      <a:r>
                        <a:rPr lang="en-IE" dirty="0"/>
                        <a:t>Testing</a:t>
                      </a:r>
                      <a:r>
                        <a:rPr lang="en-IE" baseline="0" dirty="0"/>
                        <a:t> hypothesis, prediction</a:t>
                      </a:r>
                    </a:p>
                    <a:p>
                      <a:pPr marL="342900" indent="-342900">
                        <a:buFont typeface="+mj-lt"/>
                        <a:buAutoNum type="arabicPeriod"/>
                      </a:pPr>
                      <a:endParaRPr lang="en-IE" baseline="0" dirty="0"/>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IE" sz="1800" kern="1200" baseline="0" dirty="0">
                          <a:solidFill>
                            <a:schemeClr val="dk1"/>
                          </a:solidFill>
                          <a:latin typeface="+mn-lt"/>
                          <a:ea typeface="+mn-ea"/>
                          <a:cs typeface="+mn-cs"/>
                        </a:rPr>
                        <a:t>Confirmatory</a:t>
                      </a:r>
                      <a:endParaRPr lang="en-IE" dirty="0"/>
                    </a:p>
                    <a:p>
                      <a:pPr marL="342900" indent="-342900">
                        <a:buFont typeface="+mj-lt"/>
                        <a:buAutoNum type="arabicPeriod"/>
                      </a:pPr>
                      <a:endParaRPr lang="en-IE" dirty="0"/>
                    </a:p>
                  </a:txBody>
                  <a:tcPr/>
                </a:tc>
                <a:extLst>
                  <a:ext uri="{0D108BD9-81ED-4DB2-BD59-A6C34878D82A}">
                    <a16:rowId xmlns:a16="http://schemas.microsoft.com/office/drawing/2014/main" val="10001"/>
                  </a:ext>
                </a:extLst>
              </a:tr>
              <a:tr h="370840">
                <a:tc>
                  <a:txBody>
                    <a:bodyPr/>
                    <a:lstStyle/>
                    <a:p>
                      <a:r>
                        <a:rPr lang="en-IE" dirty="0"/>
                        <a:t>2. Approach</a:t>
                      </a:r>
                    </a:p>
                  </a:txBody>
                  <a:tcPr/>
                </a:tc>
                <a:tc>
                  <a:txBody>
                    <a:bodyPr/>
                    <a:lstStyle/>
                    <a:p>
                      <a:pPr marL="342900" indent="-342900">
                        <a:buFont typeface="+mj-lt"/>
                        <a:buAutoNum type="arabicPeriod"/>
                      </a:pPr>
                      <a:r>
                        <a:rPr lang="en-IE" dirty="0"/>
                        <a:t>Broad focus</a:t>
                      </a:r>
                    </a:p>
                    <a:p>
                      <a:pPr marL="342900" indent="-342900">
                        <a:buFont typeface="+mj-lt"/>
                        <a:buAutoNum type="arabicPeriod"/>
                      </a:pPr>
                      <a:endParaRPr lang="en-IE" dirty="0"/>
                    </a:p>
                    <a:p>
                      <a:pPr marL="342900" indent="-342900">
                        <a:buFont typeface="+mj-lt"/>
                        <a:buAutoNum type="arabicPeriod"/>
                      </a:pPr>
                      <a:r>
                        <a:rPr lang="en-IE" dirty="0"/>
                        <a:t>Process oriented</a:t>
                      </a:r>
                    </a:p>
                    <a:p>
                      <a:pPr marL="342900" indent="-342900">
                        <a:buFont typeface="+mj-lt"/>
                        <a:buAutoNum type="arabicPeriod"/>
                      </a:pPr>
                      <a:endParaRPr lang="en-IE" dirty="0"/>
                    </a:p>
                    <a:p>
                      <a:pPr marL="342900" indent="-342900">
                        <a:buFont typeface="+mj-lt"/>
                        <a:buAutoNum type="arabicPeriod"/>
                      </a:pPr>
                      <a:r>
                        <a:rPr lang="en-IE" dirty="0"/>
                        <a:t>Context – bound</a:t>
                      </a:r>
                    </a:p>
                    <a:p>
                      <a:pPr marL="342900" indent="-342900">
                        <a:buFont typeface="+mj-lt"/>
                        <a:buAutoNum type="arabicPeriod"/>
                      </a:pPr>
                      <a:endParaRPr lang="en-IE" dirty="0"/>
                    </a:p>
                    <a:p>
                      <a:pPr marL="342900" indent="-342900">
                        <a:buFont typeface="+mj-lt"/>
                        <a:buAutoNum type="arabicPeriod"/>
                      </a:pPr>
                      <a:r>
                        <a:rPr lang="en-IE" dirty="0"/>
                        <a:t>Getting close to data</a:t>
                      </a:r>
                    </a:p>
                  </a:txBody>
                  <a:tcPr/>
                </a:tc>
                <a:tc>
                  <a:txBody>
                    <a:bodyPr/>
                    <a:lstStyle/>
                    <a:p>
                      <a:pPr marL="342900" indent="-342900">
                        <a:buFont typeface="+mj-lt"/>
                        <a:buAutoNum type="arabicPeriod"/>
                      </a:pPr>
                      <a:r>
                        <a:rPr lang="en-IE" dirty="0"/>
                        <a:t>Narrow focus</a:t>
                      </a:r>
                    </a:p>
                    <a:p>
                      <a:pPr marL="342900" indent="-342900">
                        <a:buFont typeface="+mj-lt"/>
                        <a:buAutoNum type="arabicPeriod"/>
                      </a:pPr>
                      <a:endParaRPr lang="en-IE" dirty="0"/>
                    </a:p>
                    <a:p>
                      <a:pPr marL="342900" indent="-342900">
                        <a:buFont typeface="+mj-lt"/>
                        <a:buAutoNum type="arabicPeriod"/>
                      </a:pPr>
                      <a:r>
                        <a:rPr lang="en-IE" dirty="0"/>
                        <a:t>Product oriented</a:t>
                      </a:r>
                    </a:p>
                    <a:p>
                      <a:pPr marL="342900" indent="-342900">
                        <a:buFont typeface="+mj-lt"/>
                        <a:buAutoNum type="arabicPeriod"/>
                      </a:pPr>
                      <a:endParaRPr lang="en-IE" dirty="0"/>
                    </a:p>
                    <a:p>
                      <a:pPr marL="342900" indent="-342900">
                        <a:buFont typeface="+mj-lt"/>
                        <a:buAutoNum type="arabicPeriod"/>
                      </a:pPr>
                      <a:r>
                        <a:rPr lang="en-IE" dirty="0"/>
                        <a:t>Context free </a:t>
                      </a:r>
                    </a:p>
                    <a:p>
                      <a:pPr marL="342900" indent="-342900">
                        <a:buFont typeface="+mj-lt"/>
                        <a:buAutoNum type="arabicPeriod"/>
                      </a:pPr>
                      <a:endParaRPr lang="en-IE" dirty="0"/>
                    </a:p>
                    <a:p>
                      <a:pPr marL="342900" indent="-342900">
                        <a:buFont typeface="+mj-lt"/>
                        <a:buAutoNum type="arabicPeriod"/>
                      </a:pPr>
                      <a:r>
                        <a:rPr lang="en-IE" dirty="0"/>
                        <a:t>In artificial or laboratory setting</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953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2800" b="1" dirty="0">
                <a:solidFill>
                  <a:schemeClr val="accent1">
                    <a:lumMod val="75000"/>
                  </a:schemeClr>
                </a:solidFill>
              </a:rPr>
              <a:t>Differences between qualitative &amp; Quantitative research </a:t>
            </a:r>
            <a:r>
              <a:rPr lang="en-IE" sz="1600" b="1" dirty="0">
                <a:solidFill>
                  <a:schemeClr val="accent1">
                    <a:lumMod val="75000"/>
                  </a:schemeClr>
                </a:solidFill>
              </a:rPr>
              <a:t>cont’d</a:t>
            </a:r>
            <a:r>
              <a:rPr lang="en-IE" sz="2800" b="1" dirty="0">
                <a:solidFill>
                  <a:schemeClr val="accent1">
                    <a:lumMod val="75000"/>
                  </a:schemeClr>
                </a:solidFill>
              </a:rPr>
              <a:t> </a:t>
            </a:r>
            <a:endParaRPr lang="en-I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481065"/>
              </p:ext>
            </p:extLst>
          </p:nvPr>
        </p:nvGraphicFramePr>
        <p:xfrm>
          <a:off x="1537854" y="1974272"/>
          <a:ext cx="8783781" cy="3845560"/>
        </p:xfrm>
        <a:graphic>
          <a:graphicData uri="http://schemas.openxmlformats.org/drawingml/2006/table">
            <a:tbl>
              <a:tblPr firstRow="1" bandRow="1">
                <a:tableStyleId>{5C22544A-7EE6-4342-B048-85BDC9FD1C3A}</a:tableStyleId>
              </a:tblPr>
              <a:tblGrid>
                <a:gridCol w="1626626">
                  <a:extLst>
                    <a:ext uri="{9D8B030D-6E8A-4147-A177-3AD203B41FA5}">
                      <a16:colId xmlns:a16="http://schemas.microsoft.com/office/drawing/2014/main" val="20000"/>
                    </a:ext>
                  </a:extLst>
                </a:gridCol>
                <a:gridCol w="4229228">
                  <a:extLst>
                    <a:ext uri="{9D8B030D-6E8A-4147-A177-3AD203B41FA5}">
                      <a16:colId xmlns:a16="http://schemas.microsoft.com/office/drawing/2014/main" val="20001"/>
                    </a:ext>
                  </a:extLst>
                </a:gridCol>
                <a:gridCol w="2927927">
                  <a:extLst>
                    <a:ext uri="{9D8B030D-6E8A-4147-A177-3AD203B41FA5}">
                      <a16:colId xmlns:a16="http://schemas.microsoft.com/office/drawing/2014/main" val="20002"/>
                    </a:ext>
                  </a:extLst>
                </a:gridCol>
              </a:tblGrid>
              <a:tr h="370840">
                <a:tc>
                  <a:txBody>
                    <a:bodyPr/>
                    <a:lstStyle/>
                    <a:p>
                      <a:endParaRPr lang="en-IE" dirty="0"/>
                    </a:p>
                  </a:txBody>
                  <a:tcPr/>
                </a:tc>
                <a:tc>
                  <a:txBody>
                    <a:bodyPr/>
                    <a:lstStyle/>
                    <a:p>
                      <a:r>
                        <a:rPr lang="en-IE" dirty="0"/>
                        <a:t>Qualitative</a:t>
                      </a:r>
                    </a:p>
                  </a:txBody>
                  <a:tcPr/>
                </a:tc>
                <a:tc>
                  <a:txBody>
                    <a:bodyPr/>
                    <a:lstStyle/>
                    <a:p>
                      <a:r>
                        <a:rPr lang="en-IE" dirty="0"/>
                        <a:t>Quantitative</a:t>
                      </a:r>
                    </a:p>
                  </a:txBody>
                  <a:tcPr/>
                </a:tc>
                <a:extLst>
                  <a:ext uri="{0D108BD9-81ED-4DB2-BD59-A6C34878D82A}">
                    <a16:rowId xmlns:a16="http://schemas.microsoft.com/office/drawing/2014/main" val="10000"/>
                  </a:ext>
                </a:extLst>
              </a:tr>
              <a:tr h="370840">
                <a:tc>
                  <a:txBody>
                    <a:bodyPr/>
                    <a:lstStyle/>
                    <a:p>
                      <a:r>
                        <a:rPr lang="en-IE" dirty="0"/>
                        <a:t>3. Sample</a:t>
                      </a:r>
                    </a:p>
                  </a:txBody>
                  <a:tcPr/>
                </a:tc>
                <a:tc>
                  <a:txBody>
                    <a:bodyPr/>
                    <a:lstStyle/>
                    <a:p>
                      <a:pPr marL="342900" indent="-342900">
                        <a:buFont typeface="+mj-lt"/>
                        <a:buAutoNum type="arabicPeriod"/>
                      </a:pPr>
                      <a:r>
                        <a:rPr lang="en-IE" dirty="0"/>
                        <a:t>Participants</a:t>
                      </a:r>
                      <a:r>
                        <a:rPr lang="en-IE" baseline="0" dirty="0"/>
                        <a:t> &amp; </a:t>
                      </a:r>
                      <a:r>
                        <a:rPr lang="en-IE" dirty="0"/>
                        <a:t>Informants</a:t>
                      </a:r>
                    </a:p>
                    <a:p>
                      <a:pPr marL="342900" indent="-342900">
                        <a:buFont typeface="+mj-lt"/>
                        <a:buAutoNum type="arabicPeriod"/>
                      </a:pPr>
                      <a:endParaRPr lang="en-IE" dirty="0"/>
                    </a:p>
                    <a:p>
                      <a:pPr marL="342900" indent="-342900">
                        <a:buFont typeface="+mj-lt"/>
                        <a:buAutoNum type="arabicPeriod"/>
                      </a:pPr>
                      <a:r>
                        <a:rPr lang="en-IE" dirty="0"/>
                        <a:t>Purposive and theoretical sampling</a:t>
                      </a:r>
                    </a:p>
                    <a:p>
                      <a:pPr marL="342900" indent="-342900">
                        <a:buFont typeface="+mj-lt"/>
                        <a:buAutoNum type="arabicPeriod"/>
                      </a:pPr>
                      <a:endParaRPr lang="en-IE" dirty="0"/>
                    </a:p>
                    <a:p>
                      <a:pPr marL="342900" indent="-342900">
                        <a:buFont typeface="+mj-lt"/>
                        <a:buAutoNum type="arabicPeriod"/>
                      </a:pPr>
                      <a:r>
                        <a:rPr lang="en-IE" dirty="0"/>
                        <a:t>Flexible sampling that develops during research</a:t>
                      </a:r>
                    </a:p>
                    <a:p>
                      <a:endParaRPr lang="en-IE" dirty="0"/>
                    </a:p>
                  </a:txBody>
                  <a:tcPr/>
                </a:tc>
                <a:tc>
                  <a:txBody>
                    <a:bodyPr/>
                    <a:lstStyle/>
                    <a:p>
                      <a:pPr marL="342900" indent="-342900">
                        <a:buFont typeface="+mj-lt"/>
                        <a:buAutoNum type="arabicPeriod"/>
                      </a:pPr>
                      <a:r>
                        <a:rPr lang="en-IE" dirty="0"/>
                        <a:t>Respondents </a:t>
                      </a:r>
                    </a:p>
                    <a:p>
                      <a:pPr marL="342900" indent="-342900">
                        <a:buFont typeface="+mj-lt"/>
                        <a:buAutoNum type="arabicPeriod"/>
                      </a:pPr>
                      <a:endParaRPr lang="en-IE" dirty="0"/>
                    </a:p>
                    <a:p>
                      <a:pPr marL="342900" indent="-342900">
                        <a:buFont typeface="+mj-lt"/>
                        <a:buAutoNum type="arabicPeriod"/>
                      </a:pPr>
                      <a:r>
                        <a:rPr lang="en-IE" dirty="0"/>
                        <a:t>Randomised sampling</a:t>
                      </a:r>
                    </a:p>
                    <a:p>
                      <a:pPr marL="342900" indent="-342900">
                        <a:buFont typeface="+mj-lt"/>
                        <a:buAutoNum type="arabicPeriod"/>
                      </a:pPr>
                      <a:endParaRPr lang="en-IE" dirty="0"/>
                    </a:p>
                    <a:p>
                      <a:pPr marL="342900" indent="-342900">
                        <a:buFont typeface="+mj-lt"/>
                        <a:buAutoNum type="arabicPeriod"/>
                      </a:pPr>
                      <a:r>
                        <a:rPr lang="en-IE" dirty="0"/>
                        <a:t>Sample frame fixed before research starts</a:t>
                      </a:r>
                    </a:p>
                  </a:txBody>
                  <a:tcPr/>
                </a:tc>
                <a:extLst>
                  <a:ext uri="{0D108BD9-81ED-4DB2-BD59-A6C34878D82A}">
                    <a16:rowId xmlns:a16="http://schemas.microsoft.com/office/drawing/2014/main" val="10001"/>
                  </a:ext>
                </a:extLst>
              </a:tr>
              <a:tr h="370840">
                <a:tc>
                  <a:txBody>
                    <a:bodyPr/>
                    <a:lstStyle/>
                    <a:p>
                      <a:r>
                        <a:rPr lang="en-IE" dirty="0"/>
                        <a:t>4. Data collection</a:t>
                      </a:r>
                    </a:p>
                  </a:txBody>
                  <a:tcPr/>
                </a:tc>
                <a:tc>
                  <a:txBody>
                    <a:bodyPr/>
                    <a:lstStyle/>
                    <a:p>
                      <a:pPr marL="342900" indent="-342900">
                        <a:buFont typeface="+mj-lt"/>
                        <a:buAutoNum type="arabicPeriod"/>
                      </a:pPr>
                      <a:r>
                        <a:rPr lang="en-IE" dirty="0"/>
                        <a:t>In-depth non-standardised interviews</a:t>
                      </a:r>
                    </a:p>
                    <a:p>
                      <a:pPr marL="342900" indent="-342900">
                        <a:buFont typeface="+mj-lt"/>
                        <a:buAutoNum type="arabicPeriod"/>
                      </a:pPr>
                      <a:endParaRPr lang="en-IE" dirty="0"/>
                    </a:p>
                    <a:p>
                      <a:pPr marL="342900" indent="-342900">
                        <a:buFont typeface="+mj-lt"/>
                        <a:buAutoNum type="arabicPeriod"/>
                      </a:pPr>
                      <a:r>
                        <a:rPr lang="en-IE" dirty="0"/>
                        <a:t>Participant observation / fieldwork</a:t>
                      </a:r>
                    </a:p>
                    <a:p>
                      <a:pPr marL="342900" indent="-342900">
                        <a:buFont typeface="+mj-lt"/>
                        <a:buAutoNum type="arabicPeriod"/>
                      </a:pPr>
                      <a:endParaRPr lang="en-IE" dirty="0"/>
                    </a:p>
                    <a:p>
                      <a:pPr marL="342900" indent="-342900">
                        <a:buFont typeface="+mj-lt"/>
                        <a:buAutoNum type="arabicPeriod"/>
                      </a:pPr>
                      <a:r>
                        <a:rPr lang="en-IE" dirty="0"/>
                        <a:t>Documents, photographs, videos</a:t>
                      </a:r>
                    </a:p>
                  </a:txBody>
                  <a:tcPr/>
                </a:tc>
                <a:tc>
                  <a:txBody>
                    <a:bodyPr/>
                    <a:lstStyle/>
                    <a:p>
                      <a:pPr marL="342900" indent="-342900">
                        <a:buFont typeface="+mj-lt"/>
                        <a:buAutoNum type="arabicPeriod"/>
                      </a:pPr>
                      <a:r>
                        <a:rPr lang="en-IE" dirty="0"/>
                        <a:t>Questionnaire,  Standardised interviews</a:t>
                      </a:r>
                    </a:p>
                    <a:p>
                      <a:pPr marL="342900" indent="-342900">
                        <a:buFont typeface="+mj-lt"/>
                        <a:buAutoNum type="arabicPeriod"/>
                      </a:pPr>
                      <a:endParaRPr lang="en-IE" dirty="0"/>
                    </a:p>
                    <a:p>
                      <a:pPr marL="342900" indent="-342900">
                        <a:buFont typeface="+mj-lt"/>
                        <a:buAutoNum type="arabicPeriod"/>
                      </a:pPr>
                      <a:r>
                        <a:rPr lang="en-IE" dirty="0"/>
                        <a:t>Tightly structured observation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2980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39">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5B74"/>
      </a:hlink>
      <a:folHlink>
        <a:srgbClr val="335B74"/>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2375</Words>
  <Application>Microsoft Office PowerPoint</Application>
  <PresentationFormat>Widescreen</PresentationFormat>
  <Paragraphs>317</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Black</vt:lpstr>
      <vt:lpstr>Baskerville Old Face</vt:lpstr>
      <vt:lpstr>Calibri</vt:lpstr>
      <vt:lpstr>Tw Cen MT</vt:lpstr>
      <vt:lpstr>Tw Cen MT Condensed</vt:lpstr>
      <vt:lpstr>Wingdings</vt:lpstr>
      <vt:lpstr>Wingdings 3</vt:lpstr>
      <vt:lpstr>Integral</vt:lpstr>
      <vt:lpstr>Introduction to Qualitative Research</vt:lpstr>
      <vt:lpstr>Learning outcomes</vt:lpstr>
      <vt:lpstr>Case study 1 Malaria</vt:lpstr>
      <vt:lpstr>Case study 1</vt:lpstr>
      <vt:lpstr>Case study 1 the real reason:</vt:lpstr>
      <vt:lpstr>Qualitative Research</vt:lpstr>
      <vt:lpstr>Qualitative Research</vt:lpstr>
      <vt:lpstr>Differences between qualitative &amp; Quantitative research </vt:lpstr>
      <vt:lpstr>Differences between qualitative &amp; Quantitative research cont’d </vt:lpstr>
      <vt:lpstr>Differences between qualitative &amp; Quantitative research cont’d </vt:lpstr>
      <vt:lpstr>Differences between qualitative &amp; Quantitative research cont’d </vt:lpstr>
      <vt:lpstr>Basic concepts of Qualitative studies</vt:lpstr>
      <vt:lpstr>Characteristics of qualitative research</vt:lpstr>
      <vt:lpstr>Aims of qualitative researchers</vt:lpstr>
      <vt:lpstr>Be Flexible</vt:lpstr>
      <vt:lpstr>Bias</vt:lpstr>
      <vt:lpstr>Case study 2 The Mountain </vt:lpstr>
      <vt:lpstr>Case study 2 cont’d The Mountain </vt:lpstr>
      <vt:lpstr>Case study 2 cont’d The Mountain </vt:lpstr>
      <vt:lpstr>Triangulation</vt:lpstr>
      <vt:lpstr>PowerPoint Presentation</vt:lpstr>
      <vt:lpstr>Trustworthiness</vt:lpstr>
      <vt:lpstr>Four Criteria for assessing trustworthiness</vt:lpstr>
      <vt:lpstr>1) Truth Value: Credibility</vt:lpstr>
      <vt:lpstr>How can we improve the credibility of a study?</vt:lpstr>
      <vt:lpstr>How can we improve the credibility of a study? Cont’d</vt:lpstr>
      <vt:lpstr>How can we improve the credibility of a study? Cont’d</vt:lpstr>
      <vt:lpstr>How can we improve the credibility of a study? Cont’d</vt:lpstr>
      <vt:lpstr>2) Applicability: Transferability</vt:lpstr>
      <vt:lpstr>3) Consistency: Dependability</vt:lpstr>
      <vt:lpstr>3) Consistency: Dependability cont’d</vt:lpstr>
      <vt:lpstr>4) Neutrality: Confirmability</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qualitative research - Khalifa Elmusharaf</dc:title>
  <dc:creator>Khalifa Elmusharaf</dc:creator>
  <cp:lastModifiedBy>Aldo Campana</cp:lastModifiedBy>
  <cp:revision>189</cp:revision>
  <dcterms:created xsi:type="dcterms:W3CDTF">2016-04-06T22:37:52Z</dcterms:created>
  <dcterms:modified xsi:type="dcterms:W3CDTF">2023-10-07T13:30:12Z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0911C96D-F4CF-45D8-8EBC-6E49FACC8EEA</vt:lpwstr>
  </property>
  <property fmtid="{D5CDD505-2E9C-101B-9397-08002B2CF9AE}" pid="3" name="ArticulatePath">
    <vt:lpwstr>Presentation MOM</vt:lpwstr>
  </property>
</Properties>
</file>