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93" r:id="rId2"/>
    <p:sldId id="266" r:id="rId3"/>
    <p:sldId id="276" r:id="rId4"/>
    <p:sldId id="277" r:id="rId5"/>
    <p:sldId id="278" r:id="rId6"/>
    <p:sldId id="279" r:id="rId7"/>
    <p:sldId id="280" r:id="rId8"/>
    <p:sldId id="283" r:id="rId9"/>
    <p:sldId id="267" r:id="rId10"/>
    <p:sldId id="281" r:id="rId11"/>
    <p:sldId id="282" r:id="rId12"/>
    <p:sldId id="284" r:id="rId13"/>
    <p:sldId id="285" r:id="rId14"/>
    <p:sldId id="286" r:id="rId15"/>
    <p:sldId id="287" r:id="rId16"/>
    <p:sldId id="294" r:id="rId17"/>
    <p:sldId id="296" r:id="rId18"/>
    <p:sldId id="275" r:id="rId19"/>
  </p:sldIdLst>
  <p:sldSz cx="9144000" cy="6858000" type="screen4x3"/>
  <p:notesSz cx="6858000" cy="9144000"/>
  <p:defaultTextStyle>
    <a:defPPr>
      <a:defRPr lang="fr-FR"/>
    </a:defPPr>
    <a:lvl1pPr algn="l" rtl="0" fontAlgn="base">
      <a:spcBef>
        <a:spcPct val="0"/>
      </a:spcBef>
      <a:spcAft>
        <a:spcPct val="0"/>
      </a:spcAft>
      <a:buFont typeface="Arial" charset="0"/>
      <a:defRPr kern="1200">
        <a:solidFill>
          <a:schemeClr val="tx1"/>
        </a:solidFill>
        <a:latin typeface="Arial" charset="0"/>
        <a:ea typeface="MS PGothic" charset="-128"/>
        <a:cs typeface="+mn-cs"/>
      </a:defRPr>
    </a:lvl1pPr>
    <a:lvl2pPr marL="457200" algn="l" rtl="0" fontAlgn="base">
      <a:spcBef>
        <a:spcPct val="0"/>
      </a:spcBef>
      <a:spcAft>
        <a:spcPct val="0"/>
      </a:spcAft>
      <a:buFont typeface="Arial" charset="0"/>
      <a:defRPr kern="1200">
        <a:solidFill>
          <a:schemeClr val="tx1"/>
        </a:solidFill>
        <a:latin typeface="Arial" charset="0"/>
        <a:ea typeface="MS PGothic" charset="-128"/>
        <a:cs typeface="+mn-cs"/>
      </a:defRPr>
    </a:lvl2pPr>
    <a:lvl3pPr marL="914400" algn="l" rtl="0" fontAlgn="base">
      <a:spcBef>
        <a:spcPct val="0"/>
      </a:spcBef>
      <a:spcAft>
        <a:spcPct val="0"/>
      </a:spcAft>
      <a:buFont typeface="Arial" charset="0"/>
      <a:defRPr kern="1200">
        <a:solidFill>
          <a:schemeClr val="tx1"/>
        </a:solidFill>
        <a:latin typeface="Arial" charset="0"/>
        <a:ea typeface="MS PGothic" charset="-128"/>
        <a:cs typeface="+mn-cs"/>
      </a:defRPr>
    </a:lvl3pPr>
    <a:lvl4pPr marL="1371600" algn="l" rtl="0" fontAlgn="base">
      <a:spcBef>
        <a:spcPct val="0"/>
      </a:spcBef>
      <a:spcAft>
        <a:spcPct val="0"/>
      </a:spcAft>
      <a:buFont typeface="Arial" charset="0"/>
      <a:defRPr kern="1200">
        <a:solidFill>
          <a:schemeClr val="tx1"/>
        </a:solidFill>
        <a:latin typeface="Arial" charset="0"/>
        <a:ea typeface="MS PGothic" charset="-128"/>
        <a:cs typeface="+mn-cs"/>
      </a:defRPr>
    </a:lvl4pPr>
    <a:lvl5pPr marL="1828800" algn="l" rtl="0" fontAlgn="base">
      <a:spcBef>
        <a:spcPct val="0"/>
      </a:spcBef>
      <a:spcAft>
        <a:spcPct val="0"/>
      </a:spcAft>
      <a:buFont typeface="Arial" charset="0"/>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Cottler"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6850" autoAdjust="0"/>
  </p:normalViewPr>
  <p:slideViewPr>
    <p:cSldViewPr>
      <p:cViewPr varScale="1">
        <p:scale>
          <a:sx n="118" d="100"/>
          <a:sy n="118" d="100"/>
        </p:scale>
        <p:origin x="12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ea typeface="MS PGothic" charset="0"/>
                <a:cs typeface="MS PGothic" charset="0"/>
              </a:defRPr>
            </a:lvl1pPr>
          </a:lstStyle>
          <a:p>
            <a:pPr>
              <a:defRPr/>
            </a:pPr>
            <a:endParaRPr lang="fr-CH" altLang="zh-TW"/>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MS PGothic" charset="0"/>
                <a:cs typeface="MS PGothic" charset="0"/>
              </a:defRPr>
            </a:lvl1pPr>
          </a:lstStyle>
          <a:p>
            <a:pPr>
              <a:defRPr/>
            </a:pPr>
            <a:endParaRPr lang="fr-CH" altLang="zh-TW"/>
          </a:p>
        </p:txBody>
      </p:sp>
      <p:sp>
        <p:nvSpPr>
          <p:cNvPr id="13316" name="Espace réservé de l'image des diapositives 3"/>
          <p:cNvSpPr>
            <a:spLocks noGrp="1" noRot="1" noChangeAspect="1" noChangeArrowheads="1"/>
          </p:cNvSpPr>
          <p:nvPr>
            <p:ph type="sldImg" idx="4294967295"/>
          </p:nvPr>
        </p:nvSpPr>
        <p:spPr bwMode="auto">
          <a:xfrm>
            <a:off x="1143000" y="685800"/>
            <a:ext cx="4572000" cy="3429000"/>
          </a:xfrm>
          <a:prstGeom prst="rect">
            <a:avLst/>
          </a:pr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Espace réservé des commentaires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zh-TW"/>
              <a:t>Cliquez pour modifier les styles du texte du masque</a:t>
            </a:r>
          </a:p>
          <a:p>
            <a:pPr lvl="1"/>
            <a:r>
              <a:rPr lang="fr-FR" altLang="zh-TW"/>
              <a:t>Deuxième niveau</a:t>
            </a:r>
          </a:p>
          <a:p>
            <a:pPr lvl="2"/>
            <a:r>
              <a:rPr lang="fr-FR" altLang="zh-TW"/>
              <a:t>Troisième niveau</a:t>
            </a:r>
          </a:p>
          <a:p>
            <a:pPr lvl="3"/>
            <a:r>
              <a:rPr lang="fr-FR" altLang="zh-TW"/>
              <a:t>Quatrième niveau</a:t>
            </a:r>
          </a:p>
          <a:p>
            <a:pPr lvl="4"/>
            <a:r>
              <a:rPr lang="fr-FR" altLang="zh-TW"/>
              <a:t>Cinquième niveau</a:t>
            </a:r>
            <a:endParaRPr lang="fr-CH" altLang="zh-TW"/>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ea typeface="MS PGothic" charset="0"/>
                <a:cs typeface="MS PGothic" charset="0"/>
              </a:defRPr>
            </a:lvl1pPr>
          </a:lstStyle>
          <a:p>
            <a:pPr>
              <a:defRPr/>
            </a:pPr>
            <a:endParaRPr lang="fr-CH" altLang="zh-TW"/>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F9ED82-144C-F740-B7D4-3D71DE1F168E}" type="slidenum">
              <a:rPr lang="fr-CH" altLang="zh-TW"/>
              <a:pPr/>
              <a:t>‹#›</a:t>
            </a:fld>
            <a:endParaRPr lang="fr-CH" altLang="zh-TW"/>
          </a:p>
        </p:txBody>
      </p:sp>
    </p:spTree>
    <p:extLst>
      <p:ext uri="{BB962C8B-B14F-4D97-AF65-F5344CB8AC3E}">
        <p14:creationId xmlns:p14="http://schemas.microsoft.com/office/powerpoint/2010/main" val="123508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F9ED82-144C-F740-B7D4-3D71DE1F168E}" type="slidenum">
              <a:rPr lang="fr-CH" altLang="zh-TW" smtClean="0"/>
              <a:pPr/>
              <a:t>1</a:t>
            </a:fld>
            <a:endParaRPr lang="fr-CH" altLang="zh-TW"/>
          </a:p>
        </p:txBody>
      </p:sp>
    </p:spTree>
    <p:extLst>
      <p:ext uri="{BB962C8B-B14F-4D97-AF65-F5344CB8AC3E}">
        <p14:creationId xmlns:p14="http://schemas.microsoft.com/office/powerpoint/2010/main" val="152390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noProof="1"/>
              <a:t>Click to edit Master title style</a:t>
            </a:r>
            <a:endParaRPr lang="fr-CH" noProof="1"/>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1EF3B7A8-05DE-974E-BD7D-0305523C0169}" type="slidenum">
              <a:rPr lang="fr-CH" altLang="zh-TW"/>
              <a:pPr/>
              <a:t>‹#›</a:t>
            </a:fld>
            <a:endParaRPr lang="fr-CH" altLang="zh-TW"/>
          </a:p>
        </p:txBody>
      </p:sp>
    </p:spTree>
    <p:extLst>
      <p:ext uri="{BB962C8B-B14F-4D97-AF65-F5344CB8AC3E}">
        <p14:creationId xmlns:p14="http://schemas.microsoft.com/office/powerpoint/2010/main" val="54202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texte vertical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77A39C18-B3C3-7C40-8FA0-460F43758216}" type="slidenum">
              <a:rPr lang="fr-CH" altLang="zh-TW"/>
              <a:pPr/>
              <a:t>‹#›</a:t>
            </a:fld>
            <a:endParaRPr lang="fr-CH" altLang="zh-TW"/>
          </a:p>
        </p:txBody>
      </p:sp>
    </p:spTree>
    <p:extLst>
      <p:ext uri="{BB962C8B-B14F-4D97-AF65-F5344CB8AC3E}">
        <p14:creationId xmlns:p14="http://schemas.microsoft.com/office/powerpoint/2010/main" val="176890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noProof="1"/>
              <a:t>Click to edit Master title style</a:t>
            </a:r>
            <a:endParaRPr lang="fr-CH" noProof="1"/>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FE1FE3C9-4E68-3040-8A13-4B8E8B57DEDE}" type="slidenum">
              <a:rPr lang="fr-CH" altLang="zh-TW"/>
              <a:pPr/>
              <a:t>‹#›</a:t>
            </a:fld>
            <a:endParaRPr lang="fr-CH" altLang="zh-TW"/>
          </a:p>
        </p:txBody>
      </p:sp>
    </p:spTree>
    <p:extLst>
      <p:ext uri="{BB962C8B-B14F-4D97-AF65-F5344CB8AC3E}">
        <p14:creationId xmlns:p14="http://schemas.microsoft.com/office/powerpoint/2010/main" val="25598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6" descr="Logo_GFM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5738" y="42863"/>
            <a:ext cx="863600" cy="87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a:off x="0" y="981075"/>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Box 3"/>
          <p:cNvSpPr txBox="1">
            <a:spLocks noChangeArrowheads="1"/>
          </p:cNvSpPr>
          <p:nvPr/>
        </p:nvSpPr>
        <p:spPr bwMode="auto">
          <a:xfrm>
            <a:off x="217488" y="442913"/>
            <a:ext cx="19527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eaLnBrk="0" hangingPunct="0">
              <a:defRPr>
                <a:solidFill>
                  <a:schemeClr val="tx1"/>
                </a:solidFill>
                <a:latin typeface="Arial" charset="0"/>
                <a:ea typeface="MS PGothic" charset="0"/>
                <a:cs typeface="MS PGothic" charset="0"/>
              </a:defRPr>
            </a:lvl2pPr>
            <a:lvl3pPr eaLnBrk="0" hangingPunct="0">
              <a:defRPr>
                <a:solidFill>
                  <a:schemeClr val="tx1"/>
                </a:solidFill>
                <a:latin typeface="Arial" charset="0"/>
                <a:ea typeface="MS PGothic" charset="0"/>
                <a:cs typeface="MS PGothic" charset="0"/>
              </a:defRPr>
            </a:lvl3pPr>
            <a:lvl4pPr eaLnBrk="0" hangingPunct="0">
              <a:defRPr>
                <a:solidFill>
                  <a:schemeClr val="tx1"/>
                </a:solidFill>
                <a:latin typeface="Arial" charset="0"/>
                <a:ea typeface="MS PGothic" charset="0"/>
                <a:cs typeface="MS PGothic" charset="0"/>
              </a:defRPr>
            </a:lvl4pPr>
            <a:lvl5pPr eaLnBrk="0" hangingPunct="0">
              <a:defRPr>
                <a:solidFill>
                  <a:schemeClr val="tx1"/>
                </a:solidFill>
                <a:latin typeface="Arial" charset="0"/>
                <a:ea typeface="MS PGothic" charset="0"/>
                <a:cs typeface="MS PGothic" charset="0"/>
              </a:defRPr>
            </a:lvl5pPr>
            <a:lvl6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6pPr>
            <a:lvl7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7pPr>
            <a:lvl8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8pPr>
            <a:lvl9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9pPr>
          </a:lstStyle>
          <a:p>
            <a:pPr>
              <a:defRPr/>
            </a:pPr>
            <a:r>
              <a:rPr lang="fr-CH" altLang="zh-TW" sz="1400" b="1" dirty="0">
                <a:cs typeface="Arial" charset="0"/>
              </a:rPr>
              <a:t>Case-control studies</a:t>
            </a:r>
          </a:p>
        </p:txBody>
      </p:sp>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contenu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7" name="Espace réservé de la date 3"/>
          <p:cNvSpPr>
            <a:spLocks noGrp="1"/>
          </p:cNvSpPr>
          <p:nvPr>
            <p:ph type="dt" sz="half" idx="10"/>
          </p:nvPr>
        </p:nvSpPr>
        <p:spPr/>
        <p:txBody>
          <a:bodyPr/>
          <a:lstStyle>
            <a:lvl1pPr>
              <a:defRPr smtClean="0"/>
            </a:lvl1pPr>
          </a:lstStyle>
          <a:p>
            <a:pPr>
              <a:defRPr/>
            </a:pPr>
            <a:endParaRPr lang="fr-CH" altLang="zh-TW"/>
          </a:p>
        </p:txBody>
      </p:sp>
      <p:sp>
        <p:nvSpPr>
          <p:cNvPr id="8" name="Espace réservé du pied de page 4"/>
          <p:cNvSpPr>
            <a:spLocks noGrp="1"/>
          </p:cNvSpPr>
          <p:nvPr>
            <p:ph type="ftr" sz="quarter" idx="11"/>
          </p:nvPr>
        </p:nvSpPr>
        <p:spPr/>
        <p:txBody>
          <a:bodyPr/>
          <a:lstStyle>
            <a:lvl1pPr>
              <a:defRPr smtClean="0"/>
            </a:lvl1pPr>
          </a:lstStyle>
          <a:p>
            <a:pPr>
              <a:defRPr/>
            </a:pPr>
            <a:endParaRPr lang="fr-CH" altLang="zh-TW"/>
          </a:p>
        </p:txBody>
      </p:sp>
      <p:sp>
        <p:nvSpPr>
          <p:cNvPr id="9" name="Espace réservé du numéro de diapositive 5"/>
          <p:cNvSpPr>
            <a:spLocks noGrp="1"/>
          </p:cNvSpPr>
          <p:nvPr>
            <p:ph type="sldNum" sz="quarter" idx="12"/>
          </p:nvPr>
        </p:nvSpPr>
        <p:spPr/>
        <p:txBody>
          <a:bodyPr/>
          <a:lstStyle>
            <a:lvl1pPr>
              <a:defRPr/>
            </a:lvl1pPr>
          </a:lstStyle>
          <a:p>
            <a:fld id="{59DEF551-E806-8448-B5AD-6C5AE3B8E4EE}" type="slidenum">
              <a:rPr lang="fr-CH" altLang="zh-TW"/>
              <a:pPr/>
              <a:t>‹#›</a:t>
            </a:fld>
            <a:endParaRPr lang="fr-CH" altLang="zh-TW"/>
          </a:p>
        </p:txBody>
      </p:sp>
    </p:spTree>
    <p:extLst>
      <p:ext uri="{BB962C8B-B14F-4D97-AF65-F5344CB8AC3E}">
        <p14:creationId xmlns:p14="http://schemas.microsoft.com/office/powerpoint/2010/main" val="96351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fr-CH" noProof="1"/>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Edit Master text styles</a:t>
            </a:r>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0ADB53B4-E4E8-C542-8A70-2298838DF020}" type="slidenum">
              <a:rPr lang="fr-CH" altLang="zh-TW"/>
              <a:pPr/>
              <a:t>‹#›</a:t>
            </a:fld>
            <a:endParaRPr lang="fr-CH" altLang="zh-TW"/>
          </a:p>
        </p:txBody>
      </p:sp>
    </p:spTree>
    <p:extLst>
      <p:ext uri="{BB962C8B-B14F-4D97-AF65-F5344CB8AC3E}">
        <p14:creationId xmlns:p14="http://schemas.microsoft.com/office/powerpoint/2010/main" val="19175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BCA15D0A-0E8B-F347-BB9F-ED0C3CE4BDF6}" type="slidenum">
              <a:rPr lang="fr-CH" altLang="zh-TW"/>
              <a:pPr/>
              <a:t>‹#›</a:t>
            </a:fld>
            <a:endParaRPr lang="fr-CH" altLang="zh-TW"/>
          </a:p>
        </p:txBody>
      </p:sp>
    </p:spTree>
    <p:extLst>
      <p:ext uri="{BB962C8B-B14F-4D97-AF65-F5344CB8AC3E}">
        <p14:creationId xmlns:p14="http://schemas.microsoft.com/office/powerpoint/2010/main" val="159346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noProof="1"/>
              <a:t>Click to edit Master title style</a:t>
            </a:r>
            <a:endParaRPr lang="fr-CH" noProof="1"/>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7" name="Espace réservé de la date 3"/>
          <p:cNvSpPr>
            <a:spLocks noGrp="1"/>
          </p:cNvSpPr>
          <p:nvPr>
            <p:ph type="dt" sz="half" idx="10"/>
          </p:nvPr>
        </p:nvSpPr>
        <p:spPr/>
        <p:txBody>
          <a:bodyPr/>
          <a:lstStyle>
            <a:lvl1pPr>
              <a:defRPr/>
            </a:lvl1pPr>
          </a:lstStyle>
          <a:p>
            <a:pPr>
              <a:defRPr/>
            </a:pPr>
            <a:endParaRPr lang="fr-CH" altLang="zh-TW"/>
          </a:p>
        </p:txBody>
      </p:sp>
      <p:sp>
        <p:nvSpPr>
          <p:cNvPr id="8"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9" name="Espace réservé du numéro de diapositive 5"/>
          <p:cNvSpPr>
            <a:spLocks noGrp="1"/>
          </p:cNvSpPr>
          <p:nvPr>
            <p:ph type="sldNum" sz="quarter" idx="12"/>
          </p:nvPr>
        </p:nvSpPr>
        <p:spPr/>
        <p:txBody>
          <a:bodyPr/>
          <a:lstStyle>
            <a:lvl1pPr>
              <a:defRPr/>
            </a:lvl1pPr>
          </a:lstStyle>
          <a:p>
            <a:fld id="{299873B7-4A32-9043-AC93-4EBEF6DD7554}" type="slidenum">
              <a:rPr lang="fr-CH" altLang="zh-TW"/>
              <a:pPr/>
              <a:t>‹#›</a:t>
            </a:fld>
            <a:endParaRPr lang="fr-CH" altLang="zh-TW"/>
          </a:p>
        </p:txBody>
      </p:sp>
    </p:spTree>
    <p:extLst>
      <p:ext uri="{BB962C8B-B14F-4D97-AF65-F5344CB8AC3E}">
        <p14:creationId xmlns:p14="http://schemas.microsoft.com/office/powerpoint/2010/main" val="17905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e la date 3"/>
          <p:cNvSpPr>
            <a:spLocks noGrp="1"/>
          </p:cNvSpPr>
          <p:nvPr>
            <p:ph type="dt" sz="half" idx="10"/>
          </p:nvPr>
        </p:nvSpPr>
        <p:spPr/>
        <p:txBody>
          <a:bodyPr/>
          <a:lstStyle>
            <a:lvl1pPr>
              <a:defRPr/>
            </a:lvl1pPr>
          </a:lstStyle>
          <a:p>
            <a:pPr>
              <a:defRPr/>
            </a:pPr>
            <a:endParaRPr lang="fr-CH" altLang="zh-TW"/>
          </a:p>
        </p:txBody>
      </p:sp>
      <p:sp>
        <p:nvSpPr>
          <p:cNvPr id="4"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5" name="Espace réservé du numéro de diapositive 5"/>
          <p:cNvSpPr>
            <a:spLocks noGrp="1"/>
          </p:cNvSpPr>
          <p:nvPr>
            <p:ph type="sldNum" sz="quarter" idx="12"/>
          </p:nvPr>
        </p:nvSpPr>
        <p:spPr/>
        <p:txBody>
          <a:bodyPr/>
          <a:lstStyle>
            <a:lvl1pPr>
              <a:defRPr/>
            </a:lvl1pPr>
          </a:lstStyle>
          <a:p>
            <a:fld id="{9821FC4E-6184-8D44-9A70-59AB2004F92C}" type="slidenum">
              <a:rPr lang="fr-CH" altLang="zh-TW"/>
              <a:pPr/>
              <a:t>‹#›</a:t>
            </a:fld>
            <a:endParaRPr lang="fr-CH" altLang="zh-TW"/>
          </a:p>
        </p:txBody>
      </p:sp>
    </p:spTree>
    <p:extLst>
      <p:ext uri="{BB962C8B-B14F-4D97-AF65-F5344CB8AC3E}">
        <p14:creationId xmlns:p14="http://schemas.microsoft.com/office/powerpoint/2010/main" val="76876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CH" altLang="zh-TW"/>
          </a:p>
        </p:txBody>
      </p:sp>
      <p:sp>
        <p:nvSpPr>
          <p:cNvPr id="3"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4" name="Espace réservé du numéro de diapositive 5"/>
          <p:cNvSpPr>
            <a:spLocks noGrp="1"/>
          </p:cNvSpPr>
          <p:nvPr>
            <p:ph type="sldNum" sz="quarter" idx="12"/>
          </p:nvPr>
        </p:nvSpPr>
        <p:spPr/>
        <p:txBody>
          <a:bodyPr/>
          <a:lstStyle>
            <a:lvl1pPr>
              <a:defRPr/>
            </a:lvl1pPr>
          </a:lstStyle>
          <a:p>
            <a:fld id="{72E35156-8C7D-3E41-8E7D-6172698024AD}" type="slidenum">
              <a:rPr lang="fr-CH" altLang="zh-TW"/>
              <a:pPr/>
              <a:t>‹#›</a:t>
            </a:fld>
            <a:endParaRPr lang="fr-CH" altLang="zh-TW"/>
          </a:p>
        </p:txBody>
      </p:sp>
    </p:spTree>
    <p:extLst>
      <p:ext uri="{BB962C8B-B14F-4D97-AF65-F5344CB8AC3E}">
        <p14:creationId xmlns:p14="http://schemas.microsoft.com/office/powerpoint/2010/main" val="132472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fr-CH" noProof="1"/>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Edit Master text styles</a:t>
            </a:r>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13E2FFE0-06E4-274E-9995-4C75C631D1A0}" type="slidenum">
              <a:rPr lang="fr-CH" altLang="zh-TW"/>
              <a:pPr/>
              <a:t>‹#›</a:t>
            </a:fld>
            <a:endParaRPr lang="fr-CH" altLang="zh-TW"/>
          </a:p>
        </p:txBody>
      </p:sp>
    </p:spTree>
    <p:extLst>
      <p:ext uri="{BB962C8B-B14F-4D97-AF65-F5344CB8AC3E}">
        <p14:creationId xmlns:p14="http://schemas.microsoft.com/office/powerpoint/2010/main" val="169798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fr-CH" noProof="1"/>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Edit Master text styles</a:t>
            </a:r>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5C3C298F-7778-DA4C-B26F-720394B60780}" type="slidenum">
              <a:rPr lang="fr-CH" altLang="zh-TW"/>
              <a:pPr/>
              <a:t>‹#›</a:t>
            </a:fld>
            <a:endParaRPr lang="fr-CH" altLang="zh-TW"/>
          </a:p>
        </p:txBody>
      </p:sp>
    </p:spTree>
    <p:extLst>
      <p:ext uri="{BB962C8B-B14F-4D97-AF65-F5344CB8AC3E}">
        <p14:creationId xmlns:p14="http://schemas.microsoft.com/office/powerpoint/2010/main" val="19150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zh-TW"/>
              <a:t>Cliquez pour modifier le style du titre</a:t>
            </a:r>
            <a:endParaRPr lang="fr-CH" altLang="zh-TW"/>
          </a:p>
        </p:txBody>
      </p:sp>
      <p:sp>
        <p:nvSpPr>
          <p:cNvPr id="1027" name="Espace réservé du texte 2"/>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zh-TW"/>
              <a:t>Cliquez pour modifier les styles du texte du masque</a:t>
            </a:r>
          </a:p>
          <a:p>
            <a:pPr lvl="1"/>
            <a:r>
              <a:rPr lang="fr-FR" altLang="zh-TW"/>
              <a:t>Deuxième niveau</a:t>
            </a:r>
          </a:p>
          <a:p>
            <a:pPr lvl="2"/>
            <a:r>
              <a:rPr lang="fr-FR" altLang="zh-TW"/>
              <a:t>Troisième niveau</a:t>
            </a:r>
          </a:p>
          <a:p>
            <a:pPr lvl="3"/>
            <a:r>
              <a:rPr lang="fr-FR" altLang="zh-TW"/>
              <a:t>Quatrième niveau</a:t>
            </a:r>
          </a:p>
          <a:p>
            <a:pPr lvl="4"/>
            <a:r>
              <a:rPr lang="fr-FR" altLang="zh-TW"/>
              <a:t>Cinquième niveau</a:t>
            </a:r>
            <a:endParaRPr lang="fr-CH" altLang="zh-TW"/>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MS PGothic" charset="0"/>
                <a:cs typeface="MS PGothic" charset="0"/>
              </a:defRPr>
            </a:lvl1pPr>
          </a:lstStyle>
          <a:p>
            <a:pPr>
              <a:defRPr/>
            </a:pPr>
            <a:endParaRPr lang="fr-CH"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ea typeface="PMingLiU" charset="0"/>
                <a:cs typeface="PMingLiU" charset="0"/>
              </a:defRPr>
            </a:lvl1pPr>
          </a:lstStyle>
          <a:p>
            <a:pPr>
              <a:defRPr/>
            </a:pPr>
            <a:endParaRPr lang="fr-CH" altLang="zh-TW"/>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DB335915-BD01-1342-9D14-AE25888BCB05}" type="slidenum">
              <a:rPr lang="fr-CH" altLang="zh-TW"/>
              <a:pPr/>
              <a:t>‹#›</a:t>
            </a:fld>
            <a:endParaRPr lang="fr-CH" altLang="zh-TW"/>
          </a:p>
        </p:txBody>
      </p:sp>
    </p:spTree>
  </p:cSld>
  <p:clrMap bg1="lt1" tx1="dk1" bg2="lt2" tx2="dk2" accent1="accent1" accent2="accent2" accent3="accent3" accent4="accent4" accent5="accent5" accent6="accent6" hlink="hlink" folHlink="folHlink"/>
  <p:sldLayoutIdLst>
    <p:sldLayoutId id="2147483663" r:id="rId1"/>
    <p:sldLayoutId id="214748367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rtl="0" eaLnBrk="1" fontAlgn="base" hangingPunct="1">
        <a:spcBef>
          <a:spcPct val="0"/>
        </a:spcBef>
        <a:spcAft>
          <a:spcPct val="0"/>
        </a:spcAft>
        <a:defRPr sz="4400">
          <a:solidFill>
            <a:schemeClr val="tx1"/>
          </a:solidFill>
          <a:latin typeface="Calibri" panose="020F0502020204030204" charset="0"/>
        </a:defRPr>
      </a:lvl6pPr>
      <a:lvl7pPr marL="914400" algn="ctr" rtl="0" eaLnBrk="1" fontAlgn="base" hangingPunct="1">
        <a:spcBef>
          <a:spcPct val="0"/>
        </a:spcBef>
        <a:spcAft>
          <a:spcPct val="0"/>
        </a:spcAft>
        <a:defRPr sz="4400">
          <a:solidFill>
            <a:schemeClr val="tx1"/>
          </a:solidFill>
          <a:latin typeface="Calibri" panose="020F0502020204030204" charset="0"/>
        </a:defRPr>
      </a:lvl7pPr>
      <a:lvl8pPr marL="1371600" algn="ctr" rtl="0" eaLnBrk="1" fontAlgn="base" hangingPunct="1">
        <a:spcBef>
          <a:spcPct val="0"/>
        </a:spcBef>
        <a:spcAft>
          <a:spcPct val="0"/>
        </a:spcAft>
        <a:defRPr sz="4400">
          <a:solidFill>
            <a:schemeClr val="tx1"/>
          </a:solidFill>
          <a:latin typeface="Calibri" panose="020F0502020204030204" charset="0"/>
        </a:defRPr>
      </a:lvl8pPr>
      <a:lvl9pPr marL="1828800" algn="ctr" rtl="0" eaLnBrk="1" fontAlgn="base" hangingPunct="1">
        <a:spcBef>
          <a:spcPct val="0"/>
        </a:spcBef>
        <a:spcAft>
          <a:spcPct val="0"/>
        </a:spcAft>
        <a:defRPr sz="4400">
          <a:solidFill>
            <a:schemeClr val="tx1"/>
          </a:solidFill>
          <a:latin typeface="Calibri" panose="020F050202020403020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jamanetwork.com/journals/jamainternalmedicine/fullarticle/485266" TargetMode="External"/><Relationship Id="rId2" Type="http://schemas.openxmlformats.org/officeDocument/2006/relationships/hyperlink" Target="https://dx.doi.org/10.1001/archinte.160.6.809"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BQI2NjzPU6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bm.med.ualberta.ca/Glossary.html" TargetMode="External"/><Relationship Id="rId2" Type="http://schemas.openxmlformats.org/officeDocument/2006/relationships/hyperlink" Target="https://www.cdc.gov/reproductivehealth/data_stats/glossar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contenu 2"/>
          <p:cNvSpPr>
            <a:spLocks noGrp="1" noChangeArrowheads="1"/>
          </p:cNvSpPr>
          <p:nvPr/>
        </p:nvSpPr>
        <p:spPr bwMode="auto">
          <a:xfrm>
            <a:off x="457200" y="1528763"/>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MS PGothic"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MS PGothic"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MS PGothic"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MS PGothic" charset="-128"/>
              </a:defRPr>
            </a:lvl9pPr>
          </a:lstStyle>
          <a:p>
            <a:pPr algn="ctr" eaLnBrk="1" hangingPunct="1">
              <a:spcBef>
                <a:spcPct val="20000"/>
              </a:spcBef>
              <a:buFont typeface="Arial" charset="0"/>
              <a:buChar char="•"/>
            </a:pPr>
            <a:endParaRPr lang="fr-CH" altLang="zh-TW" sz="3200" b="1" dirty="0"/>
          </a:p>
          <a:p>
            <a:pPr algn="ctr" eaLnBrk="1" hangingPunct="1">
              <a:spcBef>
                <a:spcPct val="20000"/>
              </a:spcBef>
            </a:pPr>
            <a:endParaRPr lang="fr-CH" altLang="zh-TW" sz="4000" b="1" dirty="0"/>
          </a:p>
          <a:p>
            <a:pPr algn="ctr" eaLnBrk="1" hangingPunct="1">
              <a:spcBef>
                <a:spcPct val="20000"/>
              </a:spcBef>
            </a:pPr>
            <a:r>
              <a:rPr lang="fr-CH" altLang="zh-TW" sz="4000" b="1" dirty="0"/>
              <a:t>Case-control studies</a:t>
            </a:r>
          </a:p>
          <a:p>
            <a:pPr algn="ctr" eaLnBrk="1" hangingPunct="1">
              <a:spcBef>
                <a:spcPct val="20000"/>
              </a:spcBef>
            </a:pPr>
            <a:endParaRPr lang="en-US" altLang="zh-TW" dirty="0">
              <a:solidFill>
                <a:srgbClr val="898989"/>
              </a:solidFill>
            </a:endParaRPr>
          </a:p>
          <a:p>
            <a:pPr algn="ctr" eaLnBrk="1" hangingPunct="1">
              <a:lnSpc>
                <a:spcPct val="90000"/>
              </a:lnSpc>
              <a:spcBef>
                <a:spcPct val="20000"/>
              </a:spcBef>
            </a:pPr>
            <a:r>
              <a:rPr lang="en-US" altLang="zh-TW" b="1" dirty="0"/>
              <a:t>Dr. Karim Abawi</a:t>
            </a:r>
          </a:p>
          <a:p>
            <a:pPr algn="ctr" eaLnBrk="1" hangingPunct="1">
              <a:lnSpc>
                <a:spcPct val="90000"/>
              </a:lnSpc>
              <a:spcBef>
                <a:spcPct val="20000"/>
              </a:spcBef>
            </a:pPr>
            <a:r>
              <a:rPr lang="en-GB" altLang="zh-TW" sz="1800" b="1" dirty="0">
                <a:solidFill>
                  <a:srgbClr val="C00000"/>
                </a:solidFill>
              </a:rPr>
              <a:t>Geneva Foundation for Medical Education and Research</a:t>
            </a:r>
            <a:endParaRPr lang="en-US" altLang="zh-TW" sz="1800" b="1" dirty="0">
              <a:solidFill>
                <a:srgbClr val="C00000"/>
              </a:solidFill>
            </a:endParaRPr>
          </a:p>
          <a:p>
            <a:pPr algn="ctr" eaLnBrk="1" hangingPunct="1">
              <a:spcBef>
                <a:spcPct val="20000"/>
              </a:spcBef>
            </a:pPr>
            <a:endParaRPr lang="en-US" altLang="zh-TW" sz="1800" dirty="0"/>
          </a:p>
          <a:p>
            <a:pPr algn="ctr" eaLnBrk="1" hangingPunct="1">
              <a:spcBef>
                <a:spcPct val="20000"/>
              </a:spcBef>
            </a:pPr>
            <a:r>
              <a:rPr lang="en-GB" altLang="zh-TW" sz="1600" dirty="0"/>
              <a:t>Training course in research methodology, </a:t>
            </a:r>
          </a:p>
          <a:p>
            <a:pPr algn="ctr" eaLnBrk="1" hangingPunct="1">
              <a:spcBef>
                <a:spcPct val="20000"/>
              </a:spcBef>
            </a:pPr>
            <a:r>
              <a:rPr lang="en-GB" altLang="zh-TW" sz="1600" dirty="0"/>
              <a:t>research protocol development and scientific writing</a:t>
            </a:r>
          </a:p>
          <a:p>
            <a:pPr algn="ctr" eaLnBrk="1" hangingPunct="1">
              <a:spcBef>
                <a:spcPct val="20000"/>
              </a:spcBef>
            </a:pPr>
            <a:r>
              <a:rPr lang="en-GB" altLang="zh-TW" sz="1600" dirty="0"/>
              <a:t>Geneva, 2023</a:t>
            </a:r>
            <a:endParaRPr lang="fr-CH" altLang="zh-TW" sz="1800" dirty="0"/>
          </a:p>
        </p:txBody>
      </p:sp>
      <p:pic>
        <p:nvPicPr>
          <p:cNvPr id="14338" name="Picture 1" descr="Logo_GF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775" y="1000125"/>
            <a:ext cx="1568450" cy="159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u contenu 2"/>
          <p:cNvSpPr>
            <a:spLocks noGrp="1"/>
          </p:cNvSpPr>
          <p:nvPr>
            <p:ph idx="1"/>
          </p:nvPr>
        </p:nvSpPr>
        <p:spPr>
          <a:xfrm>
            <a:off x="314325" y="1169988"/>
            <a:ext cx="8229600" cy="4525962"/>
          </a:xfrm>
        </p:spPr>
        <p:txBody>
          <a:bodyPr/>
          <a:lstStyle/>
          <a:p>
            <a:pPr marL="0" indent="0">
              <a:buFont typeface="Arial" charset="0"/>
              <a:buNone/>
            </a:pPr>
            <a:r>
              <a:rPr lang="en-US" altLang="en-US" sz="2000" b="1" noProof="0" dirty="0">
                <a:latin typeface="Arial" charset="0"/>
                <a:ea typeface="MS PGothic" charset="-128"/>
              </a:rPr>
              <a:t>Schema of how case-control is conducted</a:t>
            </a:r>
            <a:r>
              <a:rPr lang="en-US" altLang="en-US" sz="2000" noProof="0" dirty="0">
                <a:latin typeface="Arial" charset="0"/>
                <a:ea typeface="MS PGothic" charset="-128"/>
              </a:rPr>
              <a:t>:</a:t>
            </a:r>
          </a:p>
          <a:p>
            <a:pPr marL="0" indent="0"/>
            <a:endParaRPr lang="en-US" altLang="en-US" sz="2000" noProof="0" dirty="0">
              <a:latin typeface="Arial" charset="0"/>
              <a:ea typeface="MS PGothic" charset="-128"/>
            </a:endParaRPr>
          </a:p>
          <a:p>
            <a:pPr marL="0" indent="0"/>
            <a:endParaRPr lang="en-US" altLang="en-US" sz="2000" noProof="0" dirty="0">
              <a:latin typeface="Arial" charset="0"/>
              <a:ea typeface="MS PGothic" charset="-128"/>
            </a:endParaRPr>
          </a:p>
        </p:txBody>
      </p:sp>
      <p:graphicFrame>
        <p:nvGraphicFramePr>
          <p:cNvPr id="23554" name="Objet 4"/>
          <p:cNvGraphicFramePr>
            <a:graphicFrameLocks noChangeAspect="1"/>
          </p:cNvGraphicFramePr>
          <p:nvPr>
            <p:extLst>
              <p:ext uri="{D42A27DB-BD31-4B8C-83A1-F6EECF244321}">
                <p14:modId xmlns:p14="http://schemas.microsoft.com/office/powerpoint/2010/main" val="1685083319"/>
              </p:ext>
            </p:extLst>
          </p:nvPr>
        </p:nvGraphicFramePr>
        <p:xfrm>
          <a:off x="685800" y="1758950"/>
          <a:ext cx="7129462" cy="3340100"/>
        </p:xfrm>
        <a:graphic>
          <a:graphicData uri="http://schemas.openxmlformats.org/presentationml/2006/ole">
            <mc:AlternateContent xmlns:mc="http://schemas.openxmlformats.org/markup-compatibility/2006">
              <mc:Choice xmlns:v="urn:schemas-microsoft-com:vml" Requires="v">
                <p:oleObj r:id="rId2" imgW="5854485" imgH="3339977" progId="Word.Document.12">
                  <p:embed/>
                </p:oleObj>
              </mc:Choice>
              <mc:Fallback>
                <p:oleObj r:id="rId2" imgW="5854485" imgH="3339977" progId="Word.Document.12">
                  <p:embed/>
                  <p:pic>
                    <p:nvPicPr>
                      <p:cNvPr id="0" name="Obje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8950"/>
                        <a:ext cx="7129462" cy="334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2"/>
          <p:cNvSpPr>
            <a:spLocks noGrp="1" noChangeArrowheads="1"/>
          </p:cNvSpPr>
          <p:nvPr>
            <p:ph idx="1"/>
          </p:nvPr>
        </p:nvSpPr>
        <p:spPr>
          <a:xfrm>
            <a:off x="323850" y="1198563"/>
            <a:ext cx="8229600" cy="4525962"/>
          </a:xfrm>
        </p:spPr>
        <p:txBody>
          <a:bodyPr/>
          <a:lstStyle/>
          <a:p>
            <a:pPr marL="0" indent="0">
              <a:buFont typeface="Arial" charset="0"/>
              <a:buNone/>
            </a:pPr>
            <a:r>
              <a:rPr lang="en-US" altLang="en-US" sz="2000" b="1" noProof="0" dirty="0">
                <a:latin typeface="Arial" charset="0"/>
                <a:ea typeface="MS PGothic" charset="-128"/>
              </a:rPr>
              <a:t>Measure of association in case-control studies</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In case-control studies the odds ratio is used as a measure of association between exposure and outcome.</a:t>
            </a:r>
          </a:p>
          <a:p>
            <a:pPr marL="0" indent="0">
              <a:buFont typeface="Arial" charset="0"/>
              <a:buNone/>
            </a:pPr>
            <a:r>
              <a:rPr lang="en-US" altLang="en-US" sz="1800" noProof="0" dirty="0">
                <a:latin typeface="Arial" charset="0"/>
                <a:ea typeface="MS PGothic" charset="-128"/>
              </a:rPr>
              <a:t>Odds ratio is the ratio of odds of exposure in cases to the odds of exposure in controls. In other words, it is a measure of association between an exposure and an outcome. It is calculated as follow:</a:t>
            </a:r>
          </a:p>
          <a:p>
            <a:pPr marL="0" indent="0">
              <a:buFont typeface="Arial" charset="0"/>
              <a:buNone/>
            </a:pPr>
            <a:r>
              <a:rPr lang="en-US" altLang="en-US" sz="1800" noProof="0" dirty="0">
                <a:latin typeface="Arial" charset="0"/>
                <a:ea typeface="MS PGothic" charset="-128"/>
              </a:rPr>
              <a:t> 	         </a:t>
            </a: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ODDS of EXPOSURE in cases = a/c</a:t>
            </a:r>
          </a:p>
          <a:p>
            <a:pPr marL="0" indent="0">
              <a:buFont typeface="Arial" charset="0"/>
              <a:buNone/>
            </a:pPr>
            <a:r>
              <a:rPr lang="en-US" altLang="en-US" sz="1800" noProof="0" dirty="0">
                <a:latin typeface="Arial" charset="0"/>
                <a:ea typeface="MS PGothic" charset="-128"/>
              </a:rPr>
              <a:t>ODDS of EXPOSURE in controls = b/d</a:t>
            </a:r>
          </a:p>
          <a:p>
            <a:pPr marL="0" indent="0">
              <a:buFont typeface="Arial" charset="0"/>
              <a:buNone/>
            </a:pPr>
            <a:r>
              <a:rPr lang="en-US" altLang="en-US" sz="1800" noProof="0" dirty="0">
                <a:latin typeface="Arial" charset="0"/>
                <a:ea typeface="MS PGothic" charset="-128"/>
              </a:rPr>
              <a:t>ODDS RATIO = ratio of odds of exposure = (a/c)/(b/d) = ad/bc</a:t>
            </a: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p:txBody>
      </p:sp>
      <p:graphicFrame>
        <p:nvGraphicFramePr>
          <p:cNvPr id="24578" name="Objet 9"/>
          <p:cNvGraphicFramePr>
            <a:graphicFrameLocks noChangeAspect="1"/>
          </p:cNvGraphicFramePr>
          <p:nvPr/>
        </p:nvGraphicFramePr>
        <p:xfrm>
          <a:off x="468313" y="3716338"/>
          <a:ext cx="7200900" cy="1447800"/>
        </p:xfrm>
        <a:graphic>
          <a:graphicData uri="http://schemas.openxmlformats.org/presentationml/2006/ole">
            <mc:AlternateContent xmlns:mc="http://schemas.openxmlformats.org/markup-compatibility/2006">
              <mc:Choice xmlns:v="urn:schemas-microsoft-com:vml" Requires="v">
                <p:oleObj r:id="rId2" imgW="5905283" imgH="1130258" progId="Word.Document.12">
                  <p:embed/>
                </p:oleObj>
              </mc:Choice>
              <mc:Fallback>
                <p:oleObj r:id="rId2" imgW="5905283" imgH="1130258" progId="Word.Document.12">
                  <p:embed/>
                  <p:pic>
                    <p:nvPicPr>
                      <p:cNvPr id="0" name="Obje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16338"/>
                        <a:ext cx="72009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2"/>
          <p:cNvSpPr>
            <a:spLocks noGrp="1" noChangeArrowheads="1"/>
          </p:cNvSpPr>
          <p:nvPr>
            <p:ph idx="1"/>
          </p:nvPr>
        </p:nvSpPr>
        <p:spPr>
          <a:xfrm>
            <a:off x="314325" y="1241425"/>
            <a:ext cx="8229600" cy="4525963"/>
          </a:xfrm>
        </p:spPr>
        <p:txBody>
          <a:bodyPr/>
          <a:lstStyle/>
          <a:p>
            <a:pPr marL="0" indent="0">
              <a:buFont typeface="Arial" charset="0"/>
              <a:buNone/>
            </a:pPr>
            <a:r>
              <a:rPr lang="en-US" altLang="en-US" sz="2000" b="1" noProof="0" dirty="0">
                <a:latin typeface="Arial" charset="0"/>
                <a:ea typeface="MS PGothic" charset="-128"/>
              </a:rPr>
              <a:t>Example: Association between IUD use and PID</a:t>
            </a: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ODDS RATIO = (a/c)/(b/d) = ad/bc= 841 x 967 /724x 518 =2.2</a:t>
            </a:r>
          </a:p>
        </p:txBody>
      </p:sp>
      <p:graphicFrame>
        <p:nvGraphicFramePr>
          <p:cNvPr id="25602" name="Objet 4"/>
          <p:cNvGraphicFramePr>
            <a:graphicFrameLocks noChangeAspect="1"/>
          </p:cNvGraphicFramePr>
          <p:nvPr/>
        </p:nvGraphicFramePr>
        <p:xfrm>
          <a:off x="755650" y="1990725"/>
          <a:ext cx="7410450" cy="2303463"/>
        </p:xfrm>
        <a:graphic>
          <a:graphicData uri="http://schemas.openxmlformats.org/presentationml/2006/ole">
            <mc:AlternateContent xmlns:mc="http://schemas.openxmlformats.org/markup-compatibility/2006">
              <mc:Choice xmlns:v="urn:schemas-microsoft-com:vml" Requires="v">
                <p:oleObj r:id="rId2" imgW="5905283" imgH="1130258" progId="Word.Document.12">
                  <p:embed/>
                </p:oleObj>
              </mc:Choice>
              <mc:Fallback>
                <p:oleObj r:id="rId2" imgW="5905283" imgH="1130258" progId="Word.Document.12">
                  <p:embed/>
                  <p:pic>
                    <p:nvPicPr>
                      <p:cNvPr id="0" name="Obje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90725"/>
                        <a:ext cx="7410450" cy="230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contenu 2"/>
          <p:cNvSpPr>
            <a:spLocks noGrp="1"/>
          </p:cNvSpPr>
          <p:nvPr>
            <p:ph idx="1"/>
          </p:nvPr>
        </p:nvSpPr>
        <p:spPr>
          <a:xfrm>
            <a:off x="385763" y="1241425"/>
            <a:ext cx="8229600" cy="4525963"/>
          </a:xfrm>
        </p:spPr>
        <p:txBody>
          <a:bodyPr/>
          <a:lstStyle/>
          <a:p>
            <a:pPr marL="0" indent="0">
              <a:buFont typeface="Arial" charset="0"/>
              <a:buNone/>
            </a:pPr>
            <a:r>
              <a:rPr lang="en-US" altLang="en-US" sz="2000" b="1" noProof="0" dirty="0">
                <a:latin typeface="Arial" charset="0"/>
                <a:ea typeface="MS PGothic" charset="-128"/>
              </a:rPr>
              <a:t>Interpretation of ODDS ratio</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An odds ratio of :</a:t>
            </a:r>
          </a:p>
          <a:p>
            <a:pPr marL="0" indent="0"/>
            <a:r>
              <a:rPr lang="en-US" altLang="en-US" sz="1800" b="1" noProof="0" dirty="0">
                <a:latin typeface="Arial" charset="0"/>
                <a:ea typeface="MS PGothic" charset="-128"/>
              </a:rPr>
              <a:t>1.0 (or close to 1.0): </a:t>
            </a:r>
            <a:r>
              <a:rPr lang="en-US" altLang="en-US" sz="1800" noProof="0" dirty="0">
                <a:latin typeface="Arial" charset="0"/>
                <a:ea typeface="MS PGothic" charset="-128"/>
              </a:rPr>
              <a:t>There is no association between exposure and the disease. </a:t>
            </a:r>
          </a:p>
          <a:p>
            <a:pPr marL="0" indent="0"/>
            <a:r>
              <a:rPr lang="en-US" altLang="en-US" sz="1800" b="1" noProof="0" dirty="0">
                <a:latin typeface="Arial" charset="0"/>
                <a:ea typeface="MS PGothic" charset="-128"/>
              </a:rPr>
              <a:t>Greater than 1.0: </a:t>
            </a:r>
            <a:r>
              <a:rPr lang="en-US" altLang="en-US" sz="1800" noProof="0" dirty="0">
                <a:latin typeface="Arial" charset="0"/>
                <a:ea typeface="MS PGothic" charset="-128"/>
              </a:rPr>
              <a:t>The exposure might be a </a:t>
            </a:r>
            <a:r>
              <a:rPr lang="en-US" altLang="en-US" sz="1800" b="1" noProof="0" dirty="0">
                <a:latin typeface="Arial" charset="0"/>
                <a:ea typeface="MS PGothic" charset="-128"/>
              </a:rPr>
              <a:t>risk factor </a:t>
            </a:r>
            <a:r>
              <a:rPr lang="en-US" altLang="en-US" sz="1800" noProof="0" dirty="0">
                <a:latin typeface="Arial" charset="0"/>
                <a:ea typeface="MS PGothic" charset="-128"/>
              </a:rPr>
              <a:t>for the disease. </a:t>
            </a:r>
          </a:p>
          <a:p>
            <a:pPr marL="0" indent="0"/>
            <a:r>
              <a:rPr lang="en-US" altLang="en-US" sz="1800" b="1" noProof="0" dirty="0">
                <a:latin typeface="Arial" charset="0"/>
                <a:ea typeface="MS PGothic" charset="-128"/>
              </a:rPr>
              <a:t>Less than 1.0</a:t>
            </a:r>
            <a:r>
              <a:rPr lang="en-US" altLang="en-US" sz="1800" noProof="0" dirty="0">
                <a:latin typeface="Arial" charset="0"/>
                <a:ea typeface="MS PGothic" charset="-128"/>
              </a:rPr>
              <a:t>: The exposure might have a </a:t>
            </a:r>
            <a:r>
              <a:rPr lang="en-US" altLang="en-US" sz="1800" b="1" noProof="0" dirty="0">
                <a:latin typeface="Arial" charset="0"/>
                <a:ea typeface="MS PGothic" charset="-128"/>
              </a:rPr>
              <a:t>protective effect on</a:t>
            </a:r>
            <a:r>
              <a:rPr lang="en-US" altLang="en-US" sz="1800" noProof="0" dirty="0">
                <a:latin typeface="Arial" charset="0"/>
                <a:ea typeface="MS PGothic" charset="-128"/>
              </a:rPr>
              <a:t> the disease. </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The magnitude of the odds ratio indicates the strength of association between exposure and the outcome (disease).</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contenu 2"/>
          <p:cNvSpPr>
            <a:spLocks noGrp="1"/>
          </p:cNvSpPr>
          <p:nvPr>
            <p:ph idx="1"/>
          </p:nvPr>
        </p:nvSpPr>
        <p:spPr>
          <a:xfrm>
            <a:off x="385763" y="1098550"/>
            <a:ext cx="8229600" cy="4781550"/>
          </a:xfrm>
        </p:spPr>
        <p:txBody>
          <a:bodyPr/>
          <a:lstStyle/>
          <a:p>
            <a:pPr marL="0" indent="0">
              <a:buFont typeface="Arial" charset="0"/>
              <a:buNone/>
            </a:pPr>
            <a:r>
              <a:rPr lang="en-US" altLang="en-US" sz="2000" b="1" noProof="0" dirty="0">
                <a:latin typeface="Arial" charset="0"/>
                <a:ea typeface="MS PGothic" charset="-128"/>
              </a:rPr>
              <a:t>Biases in case-control studies</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Selection bias</a:t>
            </a:r>
          </a:p>
          <a:p>
            <a:pPr marL="0" indent="0">
              <a:buFont typeface="Arial" charset="0"/>
              <a:buNone/>
            </a:pPr>
            <a:r>
              <a:rPr lang="en-US" altLang="en-US" sz="1600" noProof="0" dirty="0">
                <a:latin typeface="Arial" charset="0"/>
                <a:ea typeface="MS PGothic" charset="-128"/>
              </a:rPr>
              <a:t>Selection bias occurs when the subjects in one group are different, or the cases and controls are not comparable (other than disease). In order to prevent this bias, precise selection criteria should be defined for both cases and controls.</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Ascertainment bias</a:t>
            </a:r>
          </a:p>
          <a:p>
            <a:pPr marL="0" indent="0">
              <a:buFont typeface="Arial" charset="0"/>
              <a:buNone/>
            </a:pPr>
            <a:r>
              <a:rPr lang="en-US" altLang="en-US" sz="1600" noProof="0" dirty="0">
                <a:latin typeface="Arial" charset="0"/>
                <a:ea typeface="MS PGothic" charset="-128"/>
              </a:rPr>
              <a:t>It may happen because:</a:t>
            </a:r>
          </a:p>
          <a:p>
            <a:pPr marL="0" indent="0"/>
            <a:r>
              <a:rPr lang="en-US" altLang="en-US" sz="1600" noProof="0" dirty="0">
                <a:latin typeface="Arial" charset="0"/>
                <a:ea typeface="MS PGothic" charset="-128"/>
              </a:rPr>
              <a:t>Cases may recall exposure better than the controls</a:t>
            </a:r>
          </a:p>
          <a:p>
            <a:pPr marL="0" indent="0"/>
            <a:r>
              <a:rPr lang="en-US" altLang="en-US" sz="1600" noProof="0" dirty="0">
                <a:latin typeface="Arial" charset="0"/>
                <a:ea typeface="MS PGothic" charset="-128"/>
              </a:rPr>
              <a:t>Investigators may search for exposure better in cases than in control.</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Limitations for recalling past events</a:t>
            </a:r>
            <a:endParaRPr lang="en-US" altLang="en-US" sz="1600" noProof="0" dirty="0">
              <a:latin typeface="Arial" charset="0"/>
              <a:ea typeface="MS PGothic" charset="-128"/>
            </a:endParaRPr>
          </a:p>
          <a:p>
            <a:pPr marL="0" indent="0">
              <a:buFont typeface="Arial" charset="0"/>
              <a:buNone/>
            </a:pPr>
            <a:r>
              <a:rPr lang="en-US" altLang="en-US" sz="1600" noProof="0" dirty="0">
                <a:latin typeface="Arial" charset="0"/>
                <a:ea typeface="MS PGothic" charset="-128"/>
              </a:rPr>
              <a:t>In case-control studies much data is collected from interviews. Human beings differ in their capacity to recall information. As mentioned above, cases may have better recall than controls. It is also possible that the person may not have the information requested.</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Confounding</a:t>
            </a:r>
          </a:p>
          <a:p>
            <a:pPr marL="0" indent="0">
              <a:buFont typeface="Arial" charset="0"/>
              <a:buNone/>
            </a:pPr>
            <a:r>
              <a:rPr lang="en-US" altLang="en-US" sz="1600" noProof="0" dirty="0">
                <a:latin typeface="Arial" charset="0"/>
                <a:ea typeface="MS PGothic" charset="-128"/>
              </a:rPr>
              <a:t>It occurs when the observed result between exposure and disease is distorted because of the influence of the third variable. </a:t>
            </a: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contenu 2"/>
          <p:cNvSpPr>
            <a:spLocks noGrp="1"/>
          </p:cNvSpPr>
          <p:nvPr>
            <p:ph idx="1"/>
          </p:nvPr>
        </p:nvSpPr>
        <p:spPr>
          <a:xfrm>
            <a:off x="385763" y="1098550"/>
            <a:ext cx="8229600" cy="4525963"/>
          </a:xfrm>
        </p:spPr>
        <p:txBody>
          <a:bodyPr/>
          <a:lstStyle/>
          <a:p>
            <a:pPr marL="0" indent="0">
              <a:buFont typeface="Arial" charset="0"/>
              <a:buNone/>
            </a:pPr>
            <a:r>
              <a:rPr lang="en-US" altLang="en-US" sz="2000" b="1" noProof="0" dirty="0">
                <a:latin typeface="Arial" charset="0"/>
                <a:ea typeface="MS PGothic" charset="-128"/>
              </a:rPr>
              <a:t>Strengths and weaknesses of case-control studies</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b="1" noProof="0" dirty="0">
                <a:latin typeface="Arial" charset="0"/>
                <a:ea typeface="MS PGothic" charset="-128"/>
              </a:rPr>
              <a:t>Strengths</a:t>
            </a:r>
          </a:p>
          <a:p>
            <a:r>
              <a:rPr lang="en-US" altLang="en-US" sz="1800" noProof="0" dirty="0">
                <a:latin typeface="Arial" charset="0"/>
                <a:ea typeface="MS PGothic" charset="-128"/>
              </a:rPr>
              <a:t>Case-control studies cost less than other studies, e.g. cohort studies.</a:t>
            </a:r>
          </a:p>
          <a:p>
            <a:r>
              <a:rPr lang="en-US" altLang="en-US" sz="1800" noProof="0" dirty="0">
                <a:latin typeface="Arial" charset="0"/>
                <a:ea typeface="MS PGothic" charset="-128"/>
              </a:rPr>
              <a:t>Case-control studies are mostly retrospective; cases are identified at the beginning. There is no need to follow cases over a period of time, unlike cohort studies.</a:t>
            </a:r>
          </a:p>
          <a:p>
            <a:r>
              <a:rPr lang="en-US" altLang="en-US" sz="1800" noProof="0" dirty="0">
                <a:latin typeface="Arial" charset="0"/>
                <a:ea typeface="MS PGothic" charset="-128"/>
              </a:rPr>
              <a:t>Case-control studies are more appropriate for rare diseases. </a:t>
            </a:r>
          </a:p>
          <a:p>
            <a:r>
              <a:rPr lang="en-US" altLang="en-US" sz="1800" noProof="0" dirty="0">
                <a:latin typeface="Arial" charset="0"/>
                <a:ea typeface="MS PGothic" charset="-128"/>
              </a:rPr>
              <a:t>The association between diseases and multiple exposures can be studied at the same time.</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b="1" noProof="0" dirty="0">
                <a:latin typeface="Arial" charset="0"/>
                <a:ea typeface="MS PGothic" charset="-128"/>
              </a:rPr>
              <a:t>Weaknesses</a:t>
            </a:r>
          </a:p>
          <a:p>
            <a:r>
              <a:rPr lang="en-US" altLang="en-US" sz="1800" noProof="0" dirty="0">
                <a:latin typeface="Arial" charset="0"/>
                <a:ea typeface="MS PGothic" charset="-128"/>
              </a:rPr>
              <a:t>Case-controls are subject to multiple biases (especially selection and recall biases). </a:t>
            </a:r>
          </a:p>
          <a:p>
            <a:r>
              <a:rPr lang="en-US" altLang="en-US" sz="1800" noProof="0" dirty="0">
                <a:latin typeface="Arial" charset="0"/>
                <a:ea typeface="MS PGothic" charset="-128"/>
              </a:rPr>
              <a:t>Case-control studies cannot estimate the incidence rate unless the rates are population based. </a:t>
            </a:r>
          </a:p>
          <a:p>
            <a:r>
              <a:rPr lang="en-US" altLang="en-US" sz="1800" noProof="0" dirty="0">
                <a:latin typeface="Arial" charset="0"/>
                <a:ea typeface="MS PGothic" charset="-128"/>
              </a:rPr>
              <a:t>Case-control studies are difficult for determining the time period between the exposure and disease.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u contenu 2"/>
          <p:cNvSpPr>
            <a:spLocks noGrp="1"/>
          </p:cNvSpPr>
          <p:nvPr>
            <p:ph idx="1"/>
          </p:nvPr>
        </p:nvSpPr>
        <p:spPr>
          <a:xfrm>
            <a:off x="251520" y="1098550"/>
            <a:ext cx="8712967" cy="4525963"/>
          </a:xfrm>
        </p:spPr>
        <p:txBody>
          <a:bodyPr/>
          <a:lstStyle/>
          <a:p>
            <a:pPr marL="0" indent="0">
              <a:buFont typeface="Arial" charset="0"/>
              <a:buNone/>
            </a:pPr>
            <a:r>
              <a:rPr lang="en-US" altLang="zh-TW" sz="2000" b="1" noProof="0" dirty="0">
                <a:latin typeface="Arial" charset="0"/>
                <a:ea typeface="MS PGothic" charset="-128"/>
              </a:rPr>
              <a:t>The link below provides access to an example of a case-control </a:t>
            </a:r>
            <a:r>
              <a:rPr lang="en-US" altLang="en-US" sz="2000" b="1" noProof="0" dirty="0">
                <a:latin typeface="Arial" charset="0"/>
                <a:ea typeface="MS PGothic" charset="-128"/>
              </a:rPr>
              <a:t>s</a:t>
            </a:r>
            <a:r>
              <a:rPr lang="en-US" altLang="zh-TW" sz="2000" b="1" noProof="0" dirty="0">
                <a:latin typeface="Arial" charset="0"/>
                <a:ea typeface="MS PGothic" charset="-128"/>
              </a:rPr>
              <a:t>tudy</a:t>
            </a:r>
          </a:p>
          <a:p>
            <a:pPr marL="0" indent="0" eaLnBrk="1" hangingPunct="1">
              <a:buFont typeface="Arial" charset="0"/>
              <a:buNone/>
            </a:pPr>
            <a:endParaRPr lang="en-US" altLang="zh-TW" sz="1800" b="1" noProof="0" dirty="0">
              <a:latin typeface="Arial" charset="0"/>
              <a:ea typeface="MS PGothic" charset="-128"/>
            </a:endParaRPr>
          </a:p>
          <a:p>
            <a:pPr marL="0" indent="0" eaLnBrk="1" hangingPunct="1">
              <a:buFont typeface="Arial" charset="0"/>
              <a:buNone/>
            </a:pPr>
            <a:r>
              <a:rPr lang="en-US" altLang="zh-TW" sz="1800" b="1" noProof="0" dirty="0">
                <a:latin typeface="Arial" charset="0"/>
                <a:ea typeface="MS PGothic" charset="-128"/>
              </a:rPr>
              <a:t>Article</a:t>
            </a:r>
          </a:p>
          <a:p>
            <a:pPr marL="0" indent="0" eaLnBrk="1" hangingPunct="1">
              <a:buFont typeface="Arial" charset="0"/>
              <a:buNone/>
            </a:pPr>
            <a:r>
              <a:rPr lang="en-US" altLang="zh-TW" sz="1800" noProof="0" dirty="0">
                <a:latin typeface="Arial" charset="0"/>
                <a:ea typeface="MS PGothic" charset="-128"/>
              </a:rPr>
              <a:t>Heit JA, Silverstein MD, Mohr DN, Petterson TM, O’Fallon WM, Melton LJ. Risk Factors for Deep Vein Thrombosis and Pulmonary Embolism: A Population-Based Case-Control Study. Arch Intern Med. 2000 Mar 27;160(6):809-15. </a:t>
            </a:r>
            <a:r>
              <a:rPr lang="en-US" altLang="zh-TW" sz="1800" noProof="0" dirty="0">
                <a:latin typeface="Arial" charset="0"/>
                <a:ea typeface="MS PGothic" charset="-128"/>
                <a:hlinkClick r:id="rId2"/>
              </a:rPr>
              <a:t>https://dx.doi.org/10.1001/archinte.160.6.809</a:t>
            </a:r>
            <a:r>
              <a:rPr lang="en-US" altLang="zh-TW" sz="1800" noProof="0" dirty="0">
                <a:latin typeface="Arial" charset="0"/>
                <a:ea typeface="MS PGothic" charset="-128"/>
              </a:rPr>
              <a:t>  </a:t>
            </a:r>
          </a:p>
          <a:p>
            <a:pPr marL="0" indent="0" eaLnBrk="1" hangingPunct="1"/>
            <a:endParaRPr lang="en-US" altLang="en-US" sz="1800" noProof="0" dirty="0">
              <a:latin typeface="Arial" charset="0"/>
              <a:ea typeface="MS PGothic" charset="-128"/>
            </a:endParaRPr>
          </a:p>
        </p:txBody>
      </p:sp>
      <p:pic>
        <p:nvPicPr>
          <p:cNvPr id="29698" name="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55276"/>
            <a:ext cx="4405312" cy="303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contenu 2"/>
          <p:cNvSpPr>
            <a:spLocks noGrp="1"/>
          </p:cNvSpPr>
          <p:nvPr>
            <p:ph idx="1"/>
          </p:nvPr>
        </p:nvSpPr>
        <p:spPr>
          <a:xfrm>
            <a:off x="385763" y="1098550"/>
            <a:ext cx="8477250" cy="4525963"/>
          </a:xfrm>
        </p:spPr>
        <p:txBody>
          <a:bodyPr/>
          <a:lstStyle/>
          <a:p>
            <a:pPr marL="0" indent="0">
              <a:buFont typeface="Arial" charset="0"/>
              <a:buNone/>
            </a:pPr>
            <a:r>
              <a:rPr lang="en-US" altLang="zh-TW" sz="2000" b="1" noProof="0" dirty="0">
                <a:latin typeface="Arial" charset="0"/>
                <a:ea typeface="MS PGothic" charset="-128"/>
                <a:sym typeface="PMingLiU" charset="-120"/>
              </a:rPr>
              <a:t>The link below provides access to a teaching session on case- control </a:t>
            </a:r>
            <a:r>
              <a:rPr lang="en-US" altLang="en-US" sz="2000" b="1" noProof="0" dirty="0">
                <a:latin typeface="Arial" charset="0"/>
                <a:ea typeface="MS PGothic" charset="-128"/>
              </a:rPr>
              <a:t>s</a:t>
            </a:r>
            <a:r>
              <a:rPr lang="en-US" altLang="zh-TW" sz="2000" b="1" noProof="0" dirty="0">
                <a:latin typeface="Arial" charset="0"/>
                <a:ea typeface="MS PGothic" charset="-128"/>
                <a:sym typeface="PMingLiU" charset="-120"/>
              </a:rPr>
              <a:t>tudies</a:t>
            </a:r>
          </a:p>
          <a:p>
            <a:pPr marL="0" indent="0" eaLnBrk="1" hangingPunct="1">
              <a:buFont typeface="Arial" charset="0"/>
              <a:buNone/>
            </a:pPr>
            <a:endParaRPr lang="en-US" altLang="zh-TW" sz="1800" b="1" noProof="0" dirty="0">
              <a:latin typeface="Arial" charset="0"/>
              <a:ea typeface="MS PGothic" charset="-128"/>
              <a:sym typeface="PMingLiU" charset="-120"/>
            </a:endParaRPr>
          </a:p>
          <a:p>
            <a:pPr marL="0" indent="0" eaLnBrk="1" hangingPunct="1">
              <a:buFont typeface="Arial" charset="0"/>
              <a:buNone/>
            </a:pPr>
            <a:r>
              <a:rPr lang="en-US" altLang="zh-TW" sz="1800" b="1" noProof="0" dirty="0">
                <a:latin typeface="Arial" charset="0"/>
                <a:ea typeface="MS PGothic" charset="-128"/>
                <a:sym typeface="PMingLiU" charset="-120"/>
              </a:rPr>
              <a:t>Video</a:t>
            </a:r>
            <a:endParaRPr lang="en-US" altLang="zh-TW" sz="1800" noProof="0" dirty="0">
              <a:latin typeface="Arial" charset="0"/>
              <a:ea typeface="MS PGothic" charset="-128"/>
              <a:sym typeface="PMingLiU" charset="-120"/>
            </a:endParaRPr>
          </a:p>
          <a:p>
            <a:pPr marL="0" indent="0" eaLnBrk="1" hangingPunct="1">
              <a:buFont typeface="Arial" charset="0"/>
              <a:buNone/>
            </a:pPr>
            <a:r>
              <a:rPr lang="en-US" altLang="zh-TW" sz="1800" noProof="0" dirty="0">
                <a:latin typeface="Arial" charset="0"/>
                <a:ea typeface="MS PGothic" charset="-128"/>
                <a:sym typeface="PMingLiU" charset="-120"/>
                <a:hlinkClick r:id="rId2"/>
              </a:rPr>
              <a:t>https://www.youtube.com/watch?v=BQI2NjzPU68</a:t>
            </a:r>
            <a:endParaRPr lang="en-US" altLang="zh-TW" sz="1800" noProof="0" dirty="0">
              <a:latin typeface="Arial" charset="0"/>
              <a:ea typeface="MS PGothic" charset="-128"/>
            </a:endParaRPr>
          </a:p>
          <a:p>
            <a:pPr marL="0" indent="0" eaLnBrk="1" hangingPunct="1">
              <a:buFont typeface="Arial" charset="0"/>
              <a:buNone/>
            </a:pPr>
            <a:r>
              <a:rPr lang="en-US" altLang="zh-TW" sz="1800" noProof="0" dirty="0">
                <a:latin typeface="Arial" charset="0"/>
                <a:ea typeface="MS PGothic" charset="-128"/>
                <a:sym typeface="PMingLiU" charset="-120"/>
              </a:rPr>
              <a:t>  </a:t>
            </a:r>
            <a:endParaRPr lang="en-US" altLang="zh-TW" sz="1800" noProof="0" dirty="0">
              <a:latin typeface="Arial" charset="0"/>
              <a:ea typeface="MS PGothic" charset="-128"/>
            </a:endParaRPr>
          </a:p>
          <a:p>
            <a:pPr marL="0" indent="0" eaLnBrk="1" hangingPunct="1"/>
            <a:endParaRPr lang="en-US" altLang="en-US" sz="1800" noProof="0" dirty="0">
              <a:latin typeface="Arial" charset="0"/>
              <a:ea typeface="MS PGothic" charset="-128"/>
            </a:endParaRPr>
          </a:p>
        </p:txBody>
      </p:sp>
      <p:pic>
        <p:nvPicPr>
          <p:cNvPr id="30722" name="Content Placeholder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68488" y="2843213"/>
            <a:ext cx="5173662" cy="27813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noChangeArrowheads="1"/>
          </p:cNvSpPr>
          <p:nvPr>
            <p:ph type="title"/>
          </p:nvPr>
        </p:nvSpPr>
        <p:spPr>
          <a:xfrm>
            <a:off x="457200" y="933450"/>
            <a:ext cx="8229600" cy="1143000"/>
          </a:xfrm>
        </p:spPr>
        <p:txBody>
          <a:bodyPr/>
          <a:lstStyle/>
          <a:p>
            <a:pPr algn="l"/>
            <a:r>
              <a:rPr lang="en-US" altLang="zh-TW" sz="2000" b="1" noProof="0" dirty="0">
                <a:latin typeface="Arial" charset="0"/>
                <a:ea typeface="MS PGothic" charset="-128"/>
              </a:rPr>
              <a:t>References</a:t>
            </a:r>
            <a:br>
              <a:rPr lang="en-US" altLang="zh-TW" sz="2000" b="1" noProof="0" dirty="0">
                <a:latin typeface="Arial" charset="0"/>
                <a:ea typeface="MS PGothic" charset="-128"/>
              </a:rPr>
            </a:br>
            <a:endParaRPr lang="en-US" altLang="zh-TW" sz="2000" b="1" noProof="0" dirty="0">
              <a:latin typeface="Arial" charset="0"/>
              <a:ea typeface="MS PGothic" charset="-128"/>
            </a:endParaRPr>
          </a:p>
        </p:txBody>
      </p:sp>
      <p:sp>
        <p:nvSpPr>
          <p:cNvPr id="31746" name="Espace réservé du contenu 2"/>
          <p:cNvSpPr>
            <a:spLocks noGrp="1" noChangeArrowheads="1"/>
          </p:cNvSpPr>
          <p:nvPr>
            <p:ph idx="1"/>
          </p:nvPr>
        </p:nvSpPr>
        <p:spPr>
          <a:xfrm>
            <a:off x="446088" y="1855788"/>
            <a:ext cx="8229600" cy="4525962"/>
          </a:xfrm>
        </p:spPr>
        <p:txBody>
          <a:bodyPr/>
          <a:lstStyle/>
          <a:p>
            <a:r>
              <a:rPr lang="en-US" altLang="zh-TW" sz="1800" noProof="0" dirty="0">
                <a:latin typeface="Arial" charset="0"/>
                <a:ea typeface="MS PGothic" charset="-128"/>
              </a:rPr>
              <a:t>Aschengrau A, Seage GR. Essentials of epidemiology in public health. Jones &amp; Bartlett Publishers; 2008.</a:t>
            </a:r>
          </a:p>
          <a:p>
            <a:r>
              <a:rPr lang="en-US" altLang="zh-TW" sz="1800" noProof="0" dirty="0">
                <a:latin typeface="Arial" charset="0"/>
                <a:ea typeface="MS PGothic" charset="-128"/>
              </a:rPr>
              <a:t>CDC. Reproductive Health- Data and Statistics: Epidemiology Glossary [Internet]. CDC. 2015- [cited 2017 May ]. Available from: </a:t>
            </a:r>
            <a:r>
              <a:rPr lang="en-US" altLang="zh-TW" sz="1800" noProof="0" dirty="0">
                <a:latin typeface="Arial" charset="0"/>
                <a:ea typeface="MS PGothic" charset="-128"/>
                <a:hlinkClick r:id="rId2"/>
              </a:rPr>
              <a:t>https://www.cdc.gov/reproductivehealth/data_stats/glossary.html</a:t>
            </a:r>
            <a:r>
              <a:rPr lang="en-US" altLang="zh-TW" sz="1800" noProof="0" dirty="0">
                <a:latin typeface="Arial" charset="0"/>
                <a:ea typeface="MS PGothic" charset="-128"/>
              </a:rPr>
              <a:t>  </a:t>
            </a:r>
          </a:p>
          <a:p>
            <a:r>
              <a:rPr lang="en-US" altLang="zh-TW" sz="1800" noProof="0" dirty="0">
                <a:latin typeface="Arial" charset="0"/>
                <a:ea typeface="MS PGothic" charset="-128"/>
              </a:rPr>
              <a:t>Evidence Based Medicine Toolkit: Clinical Epidemiology Glossary [Internet]. Buckingham Jeanette, Fisher Bruce, Saunders Duncan. c2008- [cited 2017 May ]. Available from: </a:t>
            </a:r>
            <a:r>
              <a:rPr lang="en-US" altLang="zh-TW" sz="1800" noProof="0" dirty="0">
                <a:latin typeface="Arial" charset="0"/>
                <a:ea typeface="MS PGothic" charset="-128"/>
                <a:hlinkClick r:id="rId3"/>
              </a:rPr>
              <a:t>http://www.ebm.med.ualberta.ca/Glossary.html</a:t>
            </a:r>
            <a:endParaRPr lang="en-US" altLang="zh-TW" sz="1800" noProof="0" dirty="0">
              <a:latin typeface="Arial" charset="0"/>
              <a:ea typeface="MS PGothic" charset="-128"/>
            </a:endParaRPr>
          </a:p>
          <a:p>
            <a:r>
              <a:rPr lang="en-US" altLang="en-US" sz="1800" noProof="0" dirty="0">
                <a:latin typeface="Arial" charset="0"/>
                <a:ea typeface="MS PGothic" charset="-128"/>
              </a:rPr>
              <a:t>Gordis L. Epidemiology. 4th ed. Saunders; 2008.</a:t>
            </a:r>
            <a:endParaRPr lang="en-US" altLang="zh-TW" sz="1800" noProof="0" dirty="0">
              <a:latin typeface="Arial" charset="0"/>
              <a:ea typeface="MS PGothic" charset="-128"/>
            </a:endParaRPr>
          </a:p>
          <a:p>
            <a:endParaRPr lang="en-US" altLang="zh-TW" sz="1800" noProof="0" dirty="0">
              <a:latin typeface="Arial" charset="0"/>
              <a:ea typeface="MS PGothic" charset="-128"/>
            </a:endParaRPr>
          </a:p>
          <a:p>
            <a:endParaRPr lang="en-US" altLang="zh-TW" sz="1800" noProof="0" dirty="0">
              <a:latin typeface="Arial" charset="0"/>
              <a:ea typeface="MS PGothic" charset="-128"/>
            </a:endParaRPr>
          </a:p>
          <a:p>
            <a:endParaRPr lang="en-US" altLang="zh-TW" sz="1800" noProof="0" dirty="0">
              <a:latin typeface="Arial" charset="0"/>
              <a:ea typeface="MS PGothic"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noChangeArrowheads="1"/>
          </p:cNvSpPr>
          <p:nvPr>
            <p:ph type="title"/>
          </p:nvPr>
        </p:nvSpPr>
        <p:spPr>
          <a:xfrm>
            <a:off x="395288" y="731838"/>
            <a:ext cx="8229600" cy="1143000"/>
          </a:xfrm>
        </p:spPr>
        <p:txBody>
          <a:bodyPr/>
          <a:lstStyle/>
          <a:p>
            <a:pPr algn="l" eaLnBrk="1" hangingPunct="1"/>
            <a:r>
              <a:rPr lang="en-US" altLang="zh-TW" sz="2000" b="1" noProof="0" dirty="0">
                <a:latin typeface="Arial" charset="0"/>
                <a:ea typeface="MS PGothic" charset="-128"/>
              </a:rPr>
              <a:t>Case-control studies</a:t>
            </a:r>
          </a:p>
        </p:txBody>
      </p:sp>
      <p:sp>
        <p:nvSpPr>
          <p:cNvPr id="15362" name="Espace réservé du contenu 2"/>
          <p:cNvSpPr>
            <a:spLocks noGrp="1" noChangeArrowheads="1"/>
          </p:cNvSpPr>
          <p:nvPr>
            <p:ph idx="1"/>
          </p:nvPr>
        </p:nvSpPr>
        <p:spPr>
          <a:xfrm>
            <a:off x="395288" y="1628775"/>
            <a:ext cx="8229600" cy="3600450"/>
          </a:xfrm>
        </p:spPr>
        <p:txBody>
          <a:bodyPr/>
          <a:lstStyle/>
          <a:p>
            <a:pPr eaLnBrk="1" hangingPunct="1"/>
            <a:r>
              <a:rPr lang="en-US" altLang="zh-TW" sz="1800" noProof="0" dirty="0">
                <a:latin typeface="Arial" charset="0"/>
                <a:ea typeface="MS PGothic" charset="-128"/>
              </a:rPr>
              <a:t>Case-control studies are observational studies, where two groups determine the level of exposure to a risk or a disease, by identifying a group of individuals with disease and for purpose of comparison, a group of people without the disease. </a:t>
            </a:r>
          </a:p>
          <a:p>
            <a:pPr eaLnBrk="1" hangingPunct="1"/>
            <a:r>
              <a:rPr lang="en-US" altLang="zh-TW" sz="1800" noProof="0" dirty="0">
                <a:latin typeface="Arial" charset="0"/>
                <a:ea typeface="MS PGothic" charset="-128"/>
              </a:rPr>
              <a:t>The investigator collects retrospective information about exposure to the risk factor from both groups.</a:t>
            </a:r>
          </a:p>
          <a:p>
            <a:pPr eaLnBrk="1" hangingPunct="1"/>
            <a:r>
              <a:rPr lang="en-US" altLang="zh-TW" sz="1800" noProof="0" dirty="0">
                <a:latin typeface="Arial" charset="0"/>
                <a:ea typeface="MS PGothic" charset="-128"/>
              </a:rPr>
              <a:t>Case-control studies identify subjects by outcome.</a:t>
            </a:r>
          </a:p>
          <a:p>
            <a:pPr eaLnBrk="1" hangingPunct="1"/>
            <a:r>
              <a:rPr lang="en-US" altLang="zh-TW" sz="1800" noProof="0" dirty="0">
                <a:latin typeface="Arial" charset="0"/>
                <a:ea typeface="MS PGothic" charset="-128"/>
              </a:rPr>
              <a:t>Subjects with disease (or outcome) are called </a:t>
            </a:r>
            <a:r>
              <a:rPr lang="en-US" altLang="zh-TW" sz="1800" b="1" noProof="0" dirty="0">
                <a:latin typeface="Arial" charset="0"/>
                <a:ea typeface="MS PGothic" charset="-128"/>
              </a:rPr>
              <a:t>cases</a:t>
            </a:r>
            <a:r>
              <a:rPr lang="en-US" altLang="zh-TW" sz="1800" noProof="0" dirty="0">
                <a:latin typeface="Arial" charset="0"/>
                <a:ea typeface="MS PGothic" charset="-128"/>
              </a:rPr>
              <a:t> and subjects without disease (or outcome) are called </a:t>
            </a:r>
            <a:r>
              <a:rPr lang="en-US" altLang="zh-TW" sz="1800" b="1" noProof="0" dirty="0">
                <a:latin typeface="Arial" charset="0"/>
                <a:ea typeface="MS PGothic" charset="-128"/>
              </a:rPr>
              <a:t>controls</a:t>
            </a:r>
            <a:r>
              <a:rPr lang="en-US" altLang="zh-TW" sz="1800" noProof="0" dirty="0">
                <a:latin typeface="Arial" charset="0"/>
                <a:ea typeface="MS PGothic" charset="-128"/>
              </a:rPr>
              <a:t>. </a:t>
            </a:r>
          </a:p>
          <a:p>
            <a:pPr eaLnBrk="1" hangingPunct="1"/>
            <a:endParaRPr lang="en-US" altLang="zh-TW" sz="1800" noProof="0" dirty="0">
              <a:latin typeface="Arial" charset="0"/>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contenu 2"/>
          <p:cNvSpPr>
            <a:spLocks noGrp="1" noChangeArrowheads="1"/>
          </p:cNvSpPr>
          <p:nvPr>
            <p:ph idx="1"/>
          </p:nvPr>
        </p:nvSpPr>
        <p:spPr>
          <a:xfrm>
            <a:off x="395288" y="1660525"/>
            <a:ext cx="8229600" cy="4133850"/>
          </a:xfrm>
        </p:spPr>
        <p:txBody>
          <a:bodyPr/>
          <a:lstStyle/>
          <a:p>
            <a:pPr marL="0" indent="0">
              <a:buFont typeface="Arial" charset="0"/>
              <a:buNone/>
            </a:pPr>
            <a:r>
              <a:rPr lang="en-US" altLang="en-US" sz="1800" b="1" noProof="0" dirty="0">
                <a:latin typeface="Arial" charset="0"/>
                <a:ea typeface="MS PGothic" charset="-128"/>
              </a:rPr>
              <a:t>Study hypothesis</a:t>
            </a:r>
          </a:p>
          <a:p>
            <a:pPr marL="0" indent="0">
              <a:buFont typeface="Arial" charset="0"/>
              <a:buNone/>
            </a:pPr>
            <a:r>
              <a:rPr lang="en-US" altLang="en-US" sz="1800" noProof="0" dirty="0">
                <a:latin typeface="Arial" charset="0"/>
                <a:ea typeface="MS PGothic" charset="-128"/>
              </a:rPr>
              <a:t>A specific hypothesis is the first and the most important step in an epidemiologic study design.  </a:t>
            </a:r>
          </a:p>
          <a:p>
            <a:pPr marL="0" indent="0">
              <a:buFont typeface="Arial" charset="0"/>
              <a:buNone/>
            </a:pPr>
            <a:r>
              <a:rPr lang="en-US" altLang="en-US" sz="1800" noProof="0" dirty="0">
                <a:latin typeface="Arial" charset="0"/>
                <a:ea typeface="MS PGothic" charset="-128"/>
              </a:rPr>
              <a:t>It must be clearly stated prior to the design of the case–control study. </a:t>
            </a:r>
          </a:p>
          <a:p>
            <a:pPr marL="0" indent="0">
              <a:buFont typeface="Arial" charset="0"/>
              <a:buNone/>
            </a:pPr>
            <a:r>
              <a:rPr lang="en-US" altLang="en-US" sz="1800" noProof="0" dirty="0">
                <a:latin typeface="Arial" charset="0"/>
                <a:ea typeface="MS PGothic" charset="-128"/>
              </a:rPr>
              <a:t>Poor hypotheses lead to poor study design and problems in interpretation of results.</a:t>
            </a:r>
          </a:p>
          <a:p>
            <a:pPr marL="0" indent="0">
              <a:buFont typeface="Arial" charset="0"/>
              <a:buNone/>
            </a:pPr>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p:txBody>
      </p:sp>
      <p:sp>
        <p:nvSpPr>
          <p:cNvPr id="16386" name="Titre 1"/>
          <p:cNvSpPr>
            <a:spLocks noGrp="1" noChangeArrowheads="1"/>
          </p:cNvSpPr>
          <p:nvPr>
            <p:ph type="title"/>
          </p:nvPr>
        </p:nvSpPr>
        <p:spPr>
          <a:xfrm>
            <a:off x="395288" y="731838"/>
            <a:ext cx="8229600" cy="1143000"/>
          </a:xfrm>
        </p:spPr>
        <p:txBody>
          <a:bodyPr/>
          <a:lstStyle/>
          <a:p>
            <a:pPr algn="l" eaLnBrk="1" hangingPunct="1"/>
            <a:r>
              <a:rPr lang="en-US" altLang="en-US" sz="2000" b="1" noProof="0" dirty="0">
                <a:latin typeface="Arial" charset="0"/>
                <a:ea typeface="MS PGothic" charset="-128"/>
              </a:rPr>
              <a:t>Design of a c</a:t>
            </a:r>
            <a:r>
              <a:rPr lang="en-US" altLang="zh-TW" sz="2000" b="1" noProof="0" dirty="0">
                <a:latin typeface="Arial" charset="0"/>
                <a:ea typeface="MS PGothic" charset="-128"/>
              </a:rPr>
              <a:t>ase</a:t>
            </a:r>
            <a:r>
              <a:rPr lang="en-US" altLang="en-US" sz="2000" b="1" noProof="0" dirty="0">
                <a:latin typeface="Arial" charset="0"/>
                <a:ea typeface="MS PGothic" charset="-128"/>
              </a:rPr>
              <a:t>-c</a:t>
            </a:r>
            <a:r>
              <a:rPr lang="en-US" altLang="zh-TW" sz="2000" b="1" noProof="0" dirty="0">
                <a:latin typeface="Arial" charset="0"/>
                <a:ea typeface="MS PGothic" charset="-128"/>
              </a:rPr>
              <a:t>ontrol </a:t>
            </a:r>
            <a:r>
              <a:rPr lang="en-US" altLang="en-US" sz="2000" b="1" noProof="0" dirty="0">
                <a:latin typeface="Arial" charset="0"/>
                <a:ea typeface="MS PGothic" charset="-128"/>
              </a:rPr>
              <a:t>s</a:t>
            </a:r>
            <a:r>
              <a:rPr lang="en-US" altLang="zh-TW" sz="2000" b="1" noProof="0" dirty="0">
                <a:latin typeface="Arial" charset="0"/>
                <a:ea typeface="MS PGothic" charset="-128"/>
              </a:rPr>
              <a:t>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contenu 2"/>
          <p:cNvSpPr>
            <a:spLocks noGrp="1"/>
          </p:cNvSpPr>
          <p:nvPr>
            <p:ph idx="1"/>
          </p:nvPr>
        </p:nvSpPr>
        <p:spPr>
          <a:xfrm>
            <a:off x="395288" y="1125538"/>
            <a:ext cx="8229600" cy="4525962"/>
          </a:xfrm>
        </p:spPr>
        <p:txBody>
          <a:bodyPr/>
          <a:lstStyle/>
          <a:p>
            <a:pPr marL="0" indent="0">
              <a:buFont typeface="Arial" charset="0"/>
              <a:buNone/>
            </a:pPr>
            <a:r>
              <a:rPr lang="en-US" altLang="en-US" sz="2000" b="1" noProof="0" dirty="0">
                <a:latin typeface="Arial" charset="0"/>
                <a:ea typeface="MS PGothic" charset="-128"/>
              </a:rPr>
              <a:t>Definition and selection of cases </a:t>
            </a:r>
            <a:endParaRPr lang="en-US" altLang="en-US" sz="2000" noProof="0" dirty="0">
              <a:latin typeface="Arial" charset="0"/>
              <a:ea typeface="MS PGothic" charset="-128"/>
            </a:endParaRPr>
          </a:p>
          <a:p>
            <a:pPr marL="0" indent="0"/>
            <a:endParaRPr lang="en-US" altLang="en-US" sz="1800" noProof="0" dirty="0">
              <a:latin typeface="Arial" charset="0"/>
              <a:ea typeface="MS PGothic" charset="-128"/>
            </a:endParaRPr>
          </a:p>
          <a:p>
            <a:r>
              <a:rPr lang="en-US" altLang="en-US" sz="1800" noProof="0" dirty="0">
                <a:latin typeface="Arial" charset="0"/>
                <a:ea typeface="MS PGothic" charset="-128"/>
              </a:rPr>
              <a:t>Case definition, based on precise and objective criteria is essential. For example, a histologically confirmed diagnosis should be required for most cancers. </a:t>
            </a:r>
          </a:p>
          <a:p>
            <a:r>
              <a:rPr lang="en-US" altLang="en-US" sz="1800" noProof="0" dirty="0">
                <a:latin typeface="Arial" charset="0"/>
                <a:ea typeface="MS PGothic" charset="-128"/>
              </a:rPr>
              <a:t>With precise case definitions, the investigator avoids ambiguity about types of cases and stages of disease to be included or excluded from the study. </a:t>
            </a:r>
          </a:p>
          <a:p>
            <a:r>
              <a:rPr lang="en-US" altLang="en-US" sz="1800" noProof="0" dirty="0">
                <a:latin typeface="Arial" charset="0"/>
                <a:ea typeface="MS PGothic" charset="-128"/>
              </a:rPr>
              <a:t>In case-control studies, the investigator should clearly define the eligibility criteria for both cases and controls (inclusion and exclusion criteria).</a:t>
            </a:r>
          </a:p>
          <a:p>
            <a:r>
              <a:rPr lang="en-US" altLang="en-US" sz="1800" noProof="0" dirty="0">
                <a:latin typeface="Arial" charset="0"/>
                <a:ea typeface="MS PGothic" charset="-128"/>
              </a:rPr>
              <a:t>It is important to select both cases and controls from the same source of the population. This help to maximize the chance of detecting important association. </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contenu 2"/>
          <p:cNvSpPr>
            <a:spLocks noGrp="1"/>
          </p:cNvSpPr>
          <p:nvPr>
            <p:ph idx="1"/>
          </p:nvPr>
        </p:nvSpPr>
        <p:spPr>
          <a:xfrm>
            <a:off x="385763" y="1098550"/>
            <a:ext cx="8229600" cy="4525963"/>
          </a:xfrm>
        </p:spPr>
        <p:txBody>
          <a:bodyPr/>
          <a:lstStyle/>
          <a:p>
            <a:pPr marL="0" indent="0">
              <a:buFont typeface="Arial" charset="0"/>
              <a:buNone/>
            </a:pPr>
            <a:r>
              <a:rPr lang="en-US" altLang="en-US" sz="2000" b="1" noProof="0" dirty="0">
                <a:latin typeface="Arial" charset="0"/>
                <a:ea typeface="MS PGothic" charset="-128"/>
              </a:rPr>
              <a:t>Source of cases </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Patient attending health facilities</a:t>
            </a:r>
          </a:p>
          <a:p>
            <a:r>
              <a:rPr lang="en-US" altLang="en-US" sz="1800" noProof="0" dirty="0">
                <a:latin typeface="Arial" charset="0"/>
                <a:ea typeface="MS PGothic" charset="-128"/>
              </a:rPr>
              <a:t>Medical records</a:t>
            </a:r>
          </a:p>
          <a:p>
            <a:r>
              <a:rPr lang="en-US" altLang="en-US" sz="1800" noProof="0" dirty="0">
                <a:latin typeface="Arial" charset="0"/>
                <a:ea typeface="MS PGothic" charset="-128"/>
              </a:rPr>
              <a:t>Death certificates</a:t>
            </a:r>
          </a:p>
          <a:p>
            <a:r>
              <a:rPr lang="en-US" altLang="en-US" sz="1800" noProof="0" dirty="0">
                <a:latin typeface="Arial" charset="0"/>
                <a:ea typeface="MS PGothic" charset="-128"/>
              </a:rPr>
              <a:t>Disease registries (e.g., cancer or birth defect registries)</a:t>
            </a:r>
          </a:p>
          <a:p>
            <a:r>
              <a:rPr lang="en-US" altLang="en-US" sz="1800" noProof="0" dirty="0">
                <a:latin typeface="Arial" charset="0"/>
                <a:ea typeface="MS PGothic" charset="-128"/>
              </a:rPr>
              <a:t>Cross-sectional surveys</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contenu 2"/>
          <p:cNvSpPr>
            <a:spLocks noGrp="1" noChangeArrowheads="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Definition and selection of controls </a:t>
            </a:r>
            <a:endParaRPr lang="en-US" altLang="en-US" sz="2000" noProof="0" dirty="0">
              <a:latin typeface="Arial" charset="0"/>
              <a:ea typeface="MS PGothic" charset="-128"/>
            </a:endParaRPr>
          </a:p>
          <a:p>
            <a:pPr marL="0" indent="0"/>
            <a:endParaRPr lang="en-US" altLang="en-US" sz="16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Controls must fulfil the same eligibility criteria defined for the cases, with the exception of the disease (outcome). For example, if the cases are women with cervical cancer, over 50 years-old and more, the controls must be selected from women in the same age group without the disease. </a:t>
            </a:r>
          </a:p>
          <a:p>
            <a:pPr marL="0" indent="0">
              <a:buFont typeface="Arial" charset="0"/>
              <a:buNone/>
            </a:pPr>
            <a:endParaRPr lang="en-US" altLang="en-US" sz="1600" noProof="0" dirty="0">
              <a:latin typeface="Arial" charset="0"/>
              <a:ea typeface="MS PGothic" charset="-128"/>
            </a:endParaRPr>
          </a:p>
          <a:p>
            <a:pPr marL="0" indent="0">
              <a:buFont typeface="Arial" charset="0"/>
              <a:buNone/>
            </a:pPr>
            <a:r>
              <a:rPr lang="en-US" altLang="en-US" sz="2000" b="1" noProof="0" dirty="0">
                <a:latin typeface="Arial" charset="0"/>
                <a:ea typeface="MS PGothic" charset="-128"/>
              </a:rPr>
              <a:t>Source of controls </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Controls should be selected from the population from which the cases are selected. This helps to provide an estimate of the exposure prevalence in the population from which the cases arise.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contenu 2"/>
          <p:cNvSpPr>
            <a:spLocks noGrp="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Matching</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It is a method to ensure the comparability between cases and controls. </a:t>
            </a:r>
          </a:p>
          <a:p>
            <a:r>
              <a:rPr lang="en-US" altLang="en-US" sz="1800" noProof="0" dirty="0">
                <a:latin typeface="Arial" charset="0"/>
                <a:ea typeface="MS PGothic" charset="-128"/>
              </a:rPr>
              <a:t>Each case is paired individually with a control according to background variables.</a:t>
            </a:r>
          </a:p>
          <a:p>
            <a:r>
              <a:rPr lang="en-US" altLang="en-US" sz="1800" noProof="0" dirty="0">
                <a:latin typeface="Arial" charset="0"/>
                <a:ea typeface="MS PGothic" charset="-128"/>
              </a:rPr>
              <a:t>Age, sex, race, sociocultural factors are often used to match cases and controls.</a:t>
            </a:r>
          </a:p>
          <a:p>
            <a:r>
              <a:rPr lang="en-US" altLang="en-US" sz="1800" noProof="0" dirty="0">
                <a:latin typeface="Arial" charset="0"/>
                <a:ea typeface="MS PGothic" charset="-128"/>
              </a:rPr>
              <a:t>Appropriate matching helps to reduce the confounders. </a:t>
            </a:r>
          </a:p>
          <a:p>
            <a:r>
              <a:rPr lang="en-US" altLang="en-US" sz="1800" noProof="0" dirty="0">
                <a:latin typeface="Arial" charset="0"/>
                <a:ea typeface="MS PGothic" charset="-128"/>
              </a:rPr>
              <a:t>Confounders are variables associated with the both the exposure (risk factor) and the disease (outcome), but is not on the causal pathway between the two.</a:t>
            </a:r>
          </a:p>
          <a:p>
            <a:r>
              <a:rPr lang="en-US" altLang="en-US" sz="1800" noProof="0" dirty="0">
                <a:latin typeface="Arial" charset="0"/>
                <a:ea typeface="MS PGothic" charset="-128"/>
              </a:rPr>
              <a:t>Confounders may provide alternative explanations for any associations observed.</a:t>
            </a:r>
            <a:endParaRPr lang="en-US" altLang="en-US" sz="1600" noProof="0" dirty="0">
              <a:latin typeface="Arial" charset="0"/>
              <a:ea typeface="MS PGothic"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contenu 2"/>
          <p:cNvSpPr>
            <a:spLocks noGrp="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Data collection</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Data must be collected in the same way from both groups: cases and controls.</a:t>
            </a:r>
          </a:p>
          <a:p>
            <a:r>
              <a:rPr lang="en-US" altLang="en-US" sz="1800" noProof="0" dirty="0">
                <a:latin typeface="Arial" charset="0"/>
                <a:ea typeface="MS PGothic" charset="-128"/>
              </a:rPr>
              <a:t>Investigators must be objective in the search for exposure, especially since the outcome is already known.</a:t>
            </a:r>
          </a:p>
          <a:p>
            <a:r>
              <a:rPr lang="en-US" altLang="en-US" sz="1800" noProof="0" dirty="0">
                <a:latin typeface="Arial" charset="0"/>
                <a:ea typeface="MS PGothic" charset="-128"/>
              </a:rPr>
              <a:t>Sometimes it is necessary to interview patients about potential factors, such as smoking history, use of medicine. It may be difficult for some people to recall these details accurately. </a:t>
            </a:r>
          </a:p>
          <a:p>
            <a:r>
              <a:rPr lang="en-US" altLang="en-US" sz="1800" noProof="0" dirty="0">
                <a:latin typeface="Arial" charset="0"/>
                <a:ea typeface="MS PGothic" charset="-128"/>
              </a:rPr>
              <a:t>Study participants with the disease (cases) remember details of exposure in the past better than participants without (controls).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noChangeArrowheads="1"/>
          </p:cNvSpPr>
          <p:nvPr>
            <p:ph type="title"/>
          </p:nvPr>
        </p:nvSpPr>
        <p:spPr>
          <a:xfrm>
            <a:off x="323850" y="773113"/>
            <a:ext cx="8229600" cy="1143000"/>
          </a:xfrm>
        </p:spPr>
        <p:txBody>
          <a:bodyPr/>
          <a:lstStyle/>
          <a:p>
            <a:pPr algn="l" eaLnBrk="1" hangingPunct="1"/>
            <a:r>
              <a:rPr lang="en-US" altLang="zh-TW" sz="2000" b="1" noProof="0" dirty="0">
                <a:latin typeface="Arial" charset="0"/>
                <a:ea typeface="MS PGothic" charset="-128"/>
              </a:rPr>
              <a:t>Case control study design</a:t>
            </a:r>
          </a:p>
        </p:txBody>
      </p:sp>
      <p:sp>
        <p:nvSpPr>
          <p:cNvPr id="4" name="Rectangle 3"/>
          <p:cNvSpPr/>
          <p:nvPr/>
        </p:nvSpPr>
        <p:spPr>
          <a:xfrm>
            <a:off x="827088" y="1844675"/>
            <a:ext cx="1800225" cy="647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dirty="0"/>
              <a:t>Exposed</a:t>
            </a:r>
          </a:p>
        </p:txBody>
      </p:sp>
      <p:sp>
        <p:nvSpPr>
          <p:cNvPr id="5" name="Rectangle 4"/>
          <p:cNvSpPr/>
          <p:nvPr/>
        </p:nvSpPr>
        <p:spPr>
          <a:xfrm>
            <a:off x="827088" y="2708275"/>
            <a:ext cx="1800225"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Not </a:t>
            </a:r>
            <a:r>
              <a:rPr lang="fr-CH" dirty="0" err="1"/>
              <a:t>Exposed</a:t>
            </a:r>
            <a:endParaRPr lang="fr-CH" dirty="0"/>
          </a:p>
        </p:txBody>
      </p:sp>
      <p:sp>
        <p:nvSpPr>
          <p:cNvPr id="6" name="Rectangle 5"/>
          <p:cNvSpPr/>
          <p:nvPr/>
        </p:nvSpPr>
        <p:spPr>
          <a:xfrm>
            <a:off x="900113" y="4365625"/>
            <a:ext cx="1727200" cy="719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err="1"/>
              <a:t>Exposed</a:t>
            </a:r>
            <a:endParaRPr lang="fr-CH" dirty="0"/>
          </a:p>
        </p:txBody>
      </p:sp>
      <p:sp>
        <p:nvSpPr>
          <p:cNvPr id="7" name="Rectangle 6"/>
          <p:cNvSpPr/>
          <p:nvPr/>
        </p:nvSpPr>
        <p:spPr>
          <a:xfrm>
            <a:off x="900113" y="5300663"/>
            <a:ext cx="1727200"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Not </a:t>
            </a:r>
            <a:r>
              <a:rPr lang="fr-CH" dirty="0" err="1"/>
              <a:t>Exposed</a:t>
            </a:r>
            <a:endParaRPr lang="fr-CH" dirty="0"/>
          </a:p>
        </p:txBody>
      </p:sp>
      <p:sp>
        <p:nvSpPr>
          <p:cNvPr id="8" name="Rectangle 7"/>
          <p:cNvSpPr/>
          <p:nvPr/>
        </p:nvSpPr>
        <p:spPr>
          <a:xfrm>
            <a:off x="5435600" y="2133600"/>
            <a:ext cx="2016125" cy="86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Cases (ill)</a:t>
            </a:r>
          </a:p>
        </p:txBody>
      </p:sp>
      <p:sp>
        <p:nvSpPr>
          <p:cNvPr id="9" name="Rectangle 8"/>
          <p:cNvSpPr/>
          <p:nvPr/>
        </p:nvSpPr>
        <p:spPr>
          <a:xfrm>
            <a:off x="5435600" y="4797425"/>
            <a:ext cx="2016125" cy="93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Control (Not ill)</a:t>
            </a:r>
          </a:p>
        </p:txBody>
      </p:sp>
      <p:cxnSp>
        <p:nvCxnSpPr>
          <p:cNvPr id="11" name="Connecteur droit avec flèche 10"/>
          <p:cNvCxnSpPr>
            <a:stCxn id="8" idx="1"/>
            <a:endCxn id="4" idx="3"/>
          </p:cNvCxnSpPr>
          <p:nvPr/>
        </p:nvCxnSpPr>
        <p:spPr>
          <a:xfrm flipH="1" flipV="1">
            <a:off x="2627313" y="2168525"/>
            <a:ext cx="2808287" cy="396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8" idx="1"/>
            <a:endCxn id="5" idx="3"/>
          </p:cNvCxnSpPr>
          <p:nvPr/>
        </p:nvCxnSpPr>
        <p:spPr>
          <a:xfrm flipH="1">
            <a:off x="2627313" y="2565400"/>
            <a:ext cx="2808287" cy="50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9" idx="1"/>
          </p:cNvCxnSpPr>
          <p:nvPr/>
        </p:nvCxnSpPr>
        <p:spPr>
          <a:xfrm flipH="1" flipV="1">
            <a:off x="2700338" y="4724400"/>
            <a:ext cx="2735262" cy="541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1"/>
            <a:endCxn id="7" idx="3"/>
          </p:cNvCxnSpPr>
          <p:nvPr/>
        </p:nvCxnSpPr>
        <p:spPr>
          <a:xfrm flipH="1">
            <a:off x="2627313" y="5265738"/>
            <a:ext cx="2808287" cy="395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3_Case-control studies_revised20170630" id="{CB43DFDD-679E-664B-971C-66A3C3A35E13}" vid="{8146C79C-C458-5A4C-BE37-0F756ED8F3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Case-control-studies-Abawi-2017</Template>
  <TotalTime>0</TotalTime>
  <Pages>0</Pages>
  <Words>1313</Words>
  <Characters>0</Characters>
  <Application>Microsoft Office PowerPoint</Application>
  <PresentationFormat>On-screen Show (4:3)</PresentationFormat>
  <Lines>0</Lines>
  <Paragraphs>146</Paragraphs>
  <Slides>18</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Thème Office</vt:lpstr>
      <vt:lpstr>Microsoft Word Document</vt:lpstr>
      <vt:lpstr>PowerPoint Presentation</vt:lpstr>
      <vt:lpstr>Case-control studies</vt:lpstr>
      <vt:lpstr>Design of a case-control study</vt:lpstr>
      <vt:lpstr>PowerPoint Presentation</vt:lpstr>
      <vt:lpstr>PowerPoint Presentation</vt:lpstr>
      <vt:lpstr>PowerPoint Presentation</vt:lpstr>
      <vt:lpstr>PowerPoint Presentation</vt:lpstr>
      <vt:lpstr>PowerPoint Presentation</vt:lpstr>
      <vt:lpstr>Case control study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vector>
  </TitlesOfParts>
  <Manager/>
  <Company>GFMER</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Case-control studies - Karim Abawi</dc:title>
  <dc:subject/>
  <dc:creator>Karim Abawi</dc:creator>
  <cp:keywords/>
  <dc:description/>
  <cp:lastModifiedBy>Aldo Campana</cp:lastModifiedBy>
  <cp:revision>16</cp:revision>
  <dcterms:created xsi:type="dcterms:W3CDTF">2017-07-03T08:54:59Z</dcterms:created>
  <dcterms:modified xsi:type="dcterms:W3CDTF">2023-09-16T07:57:06Z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ies>
</file>