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84" r:id="rId3"/>
    <p:sldId id="296" r:id="rId4"/>
    <p:sldId id="297" r:id="rId5"/>
    <p:sldId id="276" r:id="rId6"/>
    <p:sldId id="298" r:id="rId7"/>
    <p:sldId id="293" r:id="rId8"/>
    <p:sldId id="299" r:id="rId9"/>
    <p:sldId id="277" r:id="rId10"/>
    <p:sldId id="278" r:id="rId11"/>
    <p:sldId id="279" r:id="rId12"/>
    <p:sldId id="280" r:id="rId13"/>
    <p:sldId id="289" r:id="rId14"/>
    <p:sldId id="300" r:id="rId15"/>
    <p:sldId id="301" r:id="rId16"/>
    <p:sldId id="281" r:id="rId17"/>
    <p:sldId id="288" r:id="rId18"/>
    <p:sldId id="257" r:id="rId19"/>
    <p:sldId id="267" r:id="rId20"/>
    <p:sldId id="259" r:id="rId21"/>
    <p:sldId id="274" r:id="rId22"/>
    <p:sldId id="260" r:id="rId23"/>
    <p:sldId id="295" r:id="rId24"/>
    <p:sldId id="265" r:id="rId25"/>
    <p:sldId id="261" r:id="rId26"/>
    <p:sldId id="271" r:id="rId27"/>
    <p:sldId id="272" r:id="rId28"/>
    <p:sldId id="302" r:id="rId29"/>
    <p:sldId id="268" r:id="rId30"/>
    <p:sldId id="269" r:id="rId31"/>
    <p:sldId id="270" r:id="rId32"/>
    <p:sldId id="266" r:id="rId33"/>
    <p:sldId id="292" r:id="rId34"/>
    <p:sldId id="285" r:id="rId35"/>
    <p:sldId id="29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3743" autoAdjust="0"/>
  </p:normalViewPr>
  <p:slideViewPr>
    <p:cSldViewPr snapToGrid="0">
      <p:cViewPr>
        <p:scale>
          <a:sx n="85" d="100"/>
          <a:sy n="85" d="100"/>
        </p:scale>
        <p:origin x="764" y="-176"/>
      </p:cViewPr>
      <p:guideLst/>
    </p:cSldViewPr>
  </p:slideViewPr>
  <p:outlineViewPr>
    <p:cViewPr>
      <p:scale>
        <a:sx n="33" d="100"/>
        <a:sy n="33" d="100"/>
      </p:scale>
      <p:origin x="0" y="-1524"/>
    </p:cViewPr>
  </p:outlineViewPr>
  <p:notesTextViewPr>
    <p:cViewPr>
      <p:scale>
        <a:sx n="1" d="1"/>
        <a:sy n="1" d="1"/>
      </p:scale>
      <p:origin x="0" y="0"/>
    </p:cViewPr>
  </p:notesTextViewPr>
  <p:sorterViewPr>
    <p:cViewPr>
      <p:scale>
        <a:sx n="100" d="100"/>
        <a:sy n="100" d="100"/>
      </p:scale>
      <p:origin x="0" y="-5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DCA78-CD14-494C-A5D0-D371C5853BB3}" type="datetimeFigureOut">
              <a:rPr lang="en-GB" smtClean="0"/>
              <a:t>08/09/2023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0B4EB-036F-4354-9E17-53D0AECC6196}" type="slidenum">
              <a:rPr lang="en-GB" smtClean="0"/>
              <a:t>‹#›</a:t>
            </a:fld>
            <a:endParaRPr lang="en-GB"/>
          </a:p>
        </p:txBody>
      </p:sp>
    </p:spTree>
    <p:extLst>
      <p:ext uri="{BB962C8B-B14F-4D97-AF65-F5344CB8AC3E}">
        <p14:creationId xmlns:p14="http://schemas.microsoft.com/office/powerpoint/2010/main" val="367641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ps.who.int/iri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search.bvsalud.org/global-literature-on-novel-coronavirus-2019-ncov/" TargetMode="External"/><Relationship Id="rId5" Type="http://schemas.openxmlformats.org/officeDocument/2006/relationships/hyperlink" Target="http://kohahq.searo.who.int/" TargetMode="External"/><Relationship Id="rId4" Type="http://schemas.openxmlformats.org/officeDocument/2006/relationships/hyperlink" Target="https://www.globalindexmedicus.ne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arch.bvsalud.org/gi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ho.int/docs/default-source/coronaviruse/who-covid-19-database/who-covid-19-research-database-user-guide-en.pdf?sfvrsn=ede8d462_1&amp;download=tru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who.int/emergencies/diseases/novel-coronavirus-2019/global-research-on-novel-coronavirus-2019-ncov/"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ho.int/docs/default-source/coronaviruse/who-covid-19-database/who-covid-19-research-database-user-guide-en.pdf?sfvrsn=ede8d462_1&amp;download=tru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webofknowledge.com/"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eativecommons.org/licenses/by/3.0/igo/" TargetMode="External"/><Relationship Id="rId4" Type="http://schemas.openxmlformats.org/officeDocument/2006/relationships/hyperlink" Target="https://www.ncbi.nlm.nih.gov/pmc/journals/52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Welcome to Module 2: </a:t>
            </a:r>
            <a:r>
              <a:rPr lang="en-GB" b="0" i="0" dirty="0">
                <a:solidFill>
                  <a:srgbClr val="000099"/>
                </a:solidFill>
                <a:effectLst/>
                <a:latin typeface="Arial" panose="020B0604020202020204" pitchFamily="34" charset="0"/>
                <a:cs typeface="Arial" panose="020B0604020202020204" pitchFamily="34" charset="0"/>
              </a:rPr>
              <a:t>Types of research, effective literature search and citing biomedical documents and sources where you will learn about the different types of research designs, conducting a literature search and referencing. This presentation is about the WHO Library which is a very useful online resource for finding public health information.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a:t>
            </a:fld>
            <a:endParaRPr lang="en-GB"/>
          </a:p>
        </p:txBody>
      </p:sp>
    </p:spTree>
    <p:extLst>
      <p:ext uri="{BB962C8B-B14F-4D97-AF65-F5344CB8AC3E}">
        <p14:creationId xmlns:p14="http://schemas.microsoft.com/office/powerpoint/2010/main" val="35178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‘Newsroom to find links to all news – WHO statements, events, campaigns etc. You will also see headlines on current news and events. </a:t>
            </a:r>
          </a:p>
        </p:txBody>
      </p:sp>
      <p:sp>
        <p:nvSpPr>
          <p:cNvPr id="4" name="Slide Number Placeholder 3"/>
          <p:cNvSpPr>
            <a:spLocks noGrp="1"/>
          </p:cNvSpPr>
          <p:nvPr>
            <p:ph type="sldNum" sz="quarter" idx="5"/>
          </p:nvPr>
        </p:nvSpPr>
        <p:spPr/>
        <p:txBody>
          <a:bodyPr/>
          <a:lstStyle/>
          <a:p>
            <a:fld id="{7310B4EB-036F-4354-9E17-53D0AECC6196}" type="slidenum">
              <a:rPr lang="en-GB" smtClean="0"/>
              <a:t>10</a:t>
            </a:fld>
            <a:endParaRPr lang="en-GB"/>
          </a:p>
        </p:txBody>
      </p:sp>
    </p:spTree>
    <p:extLst>
      <p:ext uri="{BB962C8B-B14F-4D97-AF65-F5344CB8AC3E}">
        <p14:creationId xmlns:p14="http://schemas.microsoft.com/office/powerpoint/2010/main" val="211322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‘Emergencies’ tab will give you links to information on crisis / disaster zones across the world and WHO activities in these areas. </a:t>
            </a:r>
          </a:p>
        </p:txBody>
      </p:sp>
      <p:sp>
        <p:nvSpPr>
          <p:cNvPr id="4" name="Slide Number Placeholder 3"/>
          <p:cNvSpPr>
            <a:spLocks noGrp="1"/>
          </p:cNvSpPr>
          <p:nvPr>
            <p:ph type="sldNum" sz="quarter" idx="5"/>
          </p:nvPr>
        </p:nvSpPr>
        <p:spPr/>
        <p:txBody>
          <a:bodyPr/>
          <a:lstStyle/>
          <a:p>
            <a:fld id="{7310B4EB-036F-4354-9E17-53D0AECC6196}" type="slidenum">
              <a:rPr lang="en-GB" smtClean="0"/>
              <a:t>11</a:t>
            </a:fld>
            <a:endParaRPr lang="en-GB"/>
          </a:p>
        </p:txBody>
      </p:sp>
    </p:spTree>
    <p:extLst>
      <p:ext uri="{BB962C8B-B14F-4D97-AF65-F5344CB8AC3E}">
        <p14:creationId xmlns:p14="http://schemas.microsoft.com/office/powerpoint/2010/main" val="387814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‘Data’ tab provides access to various data sources including the Global Health Observatory (see next slides). </a:t>
            </a:r>
          </a:p>
        </p:txBody>
      </p:sp>
      <p:sp>
        <p:nvSpPr>
          <p:cNvPr id="4" name="Slide Number Placeholder 3"/>
          <p:cNvSpPr>
            <a:spLocks noGrp="1"/>
          </p:cNvSpPr>
          <p:nvPr>
            <p:ph type="sldNum" sz="quarter" idx="5"/>
          </p:nvPr>
        </p:nvSpPr>
        <p:spPr/>
        <p:txBody>
          <a:bodyPr/>
          <a:lstStyle/>
          <a:p>
            <a:fld id="{7310B4EB-036F-4354-9E17-53D0AECC6196}" type="slidenum">
              <a:rPr lang="en-GB" smtClean="0"/>
              <a:t>12</a:t>
            </a:fld>
            <a:endParaRPr lang="en-GB"/>
          </a:p>
        </p:txBody>
      </p:sp>
    </p:spTree>
    <p:extLst>
      <p:ext uri="{BB962C8B-B14F-4D97-AF65-F5344CB8AC3E}">
        <p14:creationId xmlns:p14="http://schemas.microsoft.com/office/powerpoint/2010/main" val="4101527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‘Global Health Observatory’ is a very useful database for information on indicators and statistics on different health issues across the globe. You can find information by ‘indicators’ or by ‘countries’. </a:t>
            </a:r>
          </a:p>
        </p:txBody>
      </p:sp>
      <p:sp>
        <p:nvSpPr>
          <p:cNvPr id="4" name="Slide Number Placeholder 3"/>
          <p:cNvSpPr>
            <a:spLocks noGrp="1"/>
          </p:cNvSpPr>
          <p:nvPr>
            <p:ph type="sldNum" sz="quarter" idx="5"/>
          </p:nvPr>
        </p:nvSpPr>
        <p:spPr/>
        <p:txBody>
          <a:bodyPr/>
          <a:lstStyle/>
          <a:p>
            <a:fld id="{7310B4EB-036F-4354-9E17-53D0AECC6196}" type="slidenum">
              <a:rPr lang="en-GB" smtClean="0"/>
              <a:t>13</a:t>
            </a:fld>
            <a:endParaRPr lang="en-GB"/>
          </a:p>
        </p:txBody>
      </p:sp>
    </p:spTree>
    <p:extLst>
      <p:ext uri="{BB962C8B-B14F-4D97-AF65-F5344CB8AC3E}">
        <p14:creationId xmlns:p14="http://schemas.microsoft.com/office/powerpoint/2010/main" val="75536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also search for information by themes. </a:t>
            </a:r>
          </a:p>
        </p:txBody>
      </p:sp>
      <p:sp>
        <p:nvSpPr>
          <p:cNvPr id="4" name="Slide Number Placeholder 3"/>
          <p:cNvSpPr>
            <a:spLocks noGrp="1"/>
          </p:cNvSpPr>
          <p:nvPr>
            <p:ph type="sldNum" sz="quarter" idx="5"/>
          </p:nvPr>
        </p:nvSpPr>
        <p:spPr/>
        <p:txBody>
          <a:bodyPr/>
          <a:lstStyle/>
          <a:p>
            <a:fld id="{7310B4EB-036F-4354-9E17-53D0AECC6196}" type="slidenum">
              <a:rPr lang="en-GB" smtClean="0"/>
              <a:t>14</a:t>
            </a:fld>
            <a:endParaRPr lang="en-GB"/>
          </a:p>
        </p:txBody>
      </p:sp>
    </p:spTree>
    <p:extLst>
      <p:ext uri="{BB962C8B-B14F-4D97-AF65-F5344CB8AC3E}">
        <p14:creationId xmlns:p14="http://schemas.microsoft.com/office/powerpoint/2010/main" val="1654375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bottom part of the webpage, you have links to different portals, data sets and dashboards. </a:t>
            </a:r>
          </a:p>
        </p:txBody>
      </p:sp>
      <p:sp>
        <p:nvSpPr>
          <p:cNvPr id="4" name="Slide Number Placeholder 3"/>
          <p:cNvSpPr>
            <a:spLocks noGrp="1"/>
          </p:cNvSpPr>
          <p:nvPr>
            <p:ph type="sldNum" sz="quarter" idx="5"/>
          </p:nvPr>
        </p:nvSpPr>
        <p:spPr/>
        <p:txBody>
          <a:bodyPr/>
          <a:lstStyle/>
          <a:p>
            <a:fld id="{7310B4EB-036F-4354-9E17-53D0AECC6196}" type="slidenum">
              <a:rPr lang="en-GB" smtClean="0"/>
              <a:t>15</a:t>
            </a:fld>
            <a:endParaRPr lang="en-GB"/>
          </a:p>
        </p:txBody>
      </p:sp>
    </p:spTree>
    <p:extLst>
      <p:ext uri="{BB962C8B-B14F-4D97-AF65-F5344CB8AC3E}">
        <p14:creationId xmlns:p14="http://schemas.microsoft.com/office/powerpoint/2010/main" val="283694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‘About WHO’ tab provides links to information about WHO, its activities, funding and governance which includes the World Health Assembly. </a:t>
            </a:r>
          </a:p>
        </p:txBody>
      </p:sp>
      <p:sp>
        <p:nvSpPr>
          <p:cNvPr id="4" name="Slide Number Placeholder 3"/>
          <p:cNvSpPr>
            <a:spLocks noGrp="1"/>
          </p:cNvSpPr>
          <p:nvPr>
            <p:ph type="sldNum" sz="quarter" idx="5"/>
          </p:nvPr>
        </p:nvSpPr>
        <p:spPr/>
        <p:txBody>
          <a:bodyPr/>
          <a:lstStyle/>
          <a:p>
            <a:fld id="{7310B4EB-036F-4354-9E17-53D0AECC6196}" type="slidenum">
              <a:rPr lang="en-GB" smtClean="0"/>
              <a:t>16</a:t>
            </a:fld>
            <a:endParaRPr lang="en-GB"/>
          </a:p>
        </p:txBody>
      </p:sp>
    </p:spTree>
    <p:extLst>
      <p:ext uri="{BB962C8B-B14F-4D97-AF65-F5344CB8AC3E}">
        <p14:creationId xmlns:p14="http://schemas.microsoft.com/office/powerpoint/2010/main" val="1954197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bottom of the WHO website homepage, are links to the websites of the WHO Regional offices as well as to the WHO Library.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the Library link to access the page: https://www.who.int/library </a:t>
            </a:r>
          </a:p>
        </p:txBody>
      </p:sp>
      <p:sp>
        <p:nvSpPr>
          <p:cNvPr id="4" name="Slide Number Placeholder 3"/>
          <p:cNvSpPr>
            <a:spLocks noGrp="1"/>
          </p:cNvSpPr>
          <p:nvPr>
            <p:ph type="sldNum" sz="quarter" idx="5"/>
          </p:nvPr>
        </p:nvSpPr>
        <p:spPr/>
        <p:txBody>
          <a:bodyPr/>
          <a:lstStyle/>
          <a:p>
            <a:fld id="{7310B4EB-036F-4354-9E17-53D0AECC6196}" type="slidenum">
              <a:rPr lang="en-GB" smtClean="0"/>
              <a:t>17</a:t>
            </a:fld>
            <a:endParaRPr lang="en-GB"/>
          </a:p>
        </p:txBody>
      </p:sp>
    </p:spTree>
    <p:extLst>
      <p:ext uri="{BB962C8B-B14F-4D97-AF65-F5344CB8AC3E}">
        <p14:creationId xmlns:p14="http://schemas.microsoft.com/office/powerpoint/2010/main" val="338518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The WHO Library is available at: https://www.who.int/library</a:t>
            </a:r>
          </a:p>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It provides access to scientific literature from all around the world. </a:t>
            </a:r>
          </a:p>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There are initiatives to make these resources especially accessible and affordable to low- and middle- income countries.</a:t>
            </a:r>
          </a:p>
        </p:txBody>
      </p:sp>
      <p:sp>
        <p:nvSpPr>
          <p:cNvPr id="4" name="Slide Number Placeholder 3"/>
          <p:cNvSpPr>
            <a:spLocks noGrp="1"/>
          </p:cNvSpPr>
          <p:nvPr>
            <p:ph type="sldNum" sz="quarter" idx="5"/>
          </p:nvPr>
        </p:nvSpPr>
        <p:spPr/>
        <p:txBody>
          <a:bodyPr/>
          <a:lstStyle/>
          <a:p>
            <a:fld id="{7310B4EB-036F-4354-9E17-53D0AECC6196}" type="slidenum">
              <a:rPr lang="en-GB" smtClean="0"/>
              <a:t>18</a:t>
            </a:fld>
            <a:endParaRPr lang="en-GB"/>
          </a:p>
        </p:txBody>
      </p:sp>
    </p:spTree>
    <p:extLst>
      <p:ext uri="{BB962C8B-B14F-4D97-AF65-F5344CB8AC3E}">
        <p14:creationId xmlns:p14="http://schemas.microsoft.com/office/powerpoint/2010/main" val="200327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WHO Library initiatives include: </a:t>
            </a: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Institutional Repository for Information Sharing (IRIS) </a:t>
            </a:r>
            <a:r>
              <a:rPr lang="en-GB" sz="1200" dirty="0">
                <a:latin typeface="Arial" panose="020B0604020202020204" pitchFamily="34" charset="0"/>
                <a:cs typeface="Arial" panose="020B0604020202020204" pitchFamily="34" charset="0"/>
                <a:hlinkClick r:id="rId3"/>
              </a:rPr>
              <a:t>https://apps.who.int/iris/</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Global Index </a:t>
            </a:r>
            <a:r>
              <a:rPr lang="en-GB" sz="1200" dirty="0" err="1">
                <a:latin typeface="Arial" panose="020B0604020202020204" pitchFamily="34" charset="0"/>
                <a:cs typeface="Arial" panose="020B0604020202020204" pitchFamily="34" charset="0"/>
              </a:rPr>
              <a:t>Medicus</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4"/>
              </a:rPr>
              <a:t>https://www.globalindexmedicus.net/</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WHOLIS: WHO Geneva Library print catalogue </a:t>
            </a:r>
            <a:r>
              <a:rPr lang="en-GB" sz="1200" dirty="0">
                <a:latin typeface="Arial" panose="020B0604020202020204" pitchFamily="34" charset="0"/>
                <a:cs typeface="Arial" panose="020B0604020202020204" pitchFamily="34" charset="0"/>
                <a:hlinkClick r:id="rId5"/>
              </a:rPr>
              <a:t>http://kohahq.searo.who.int/</a:t>
            </a:r>
            <a:endParaRPr lang="en-GB" sz="1200" dirty="0">
              <a:latin typeface="Arial" panose="020B0604020202020204" pitchFamily="34" charset="0"/>
              <a:cs typeface="Arial" panose="020B0604020202020204" pitchFamily="34" charset="0"/>
            </a:endParaRPr>
          </a:p>
          <a:p>
            <a:pPr marL="628650" lvl="1" indent="-171450">
              <a:buFont typeface="Courier New" panose="02070309020205020404" pitchFamily="49" charset="0"/>
              <a:buChar char="o"/>
            </a:pPr>
            <a:r>
              <a:rPr lang="en-GB" sz="1200" dirty="0">
                <a:latin typeface="Arial" panose="020B0604020202020204" pitchFamily="34" charset="0"/>
                <a:cs typeface="Arial" panose="020B0604020202020204" pitchFamily="34" charset="0"/>
              </a:rPr>
              <a:t>COVID-19 Database </a:t>
            </a:r>
            <a:r>
              <a:rPr lang="en-GB" sz="1200" dirty="0">
                <a:latin typeface="Arial" panose="020B0604020202020204" pitchFamily="34" charset="0"/>
                <a:cs typeface="Arial" panose="020B0604020202020204" pitchFamily="34" charset="0"/>
                <a:hlinkClick r:id="rId6"/>
              </a:rPr>
              <a:t>https://search.bvsalud.org/global-literature-on-novel-coronavirus-2019-ncov/</a:t>
            </a:r>
            <a:r>
              <a:rPr lang="en-GB"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At the bottom part of the WHO Library webpage are links to WHO publications and WHO regional office libraries.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19</a:t>
            </a:fld>
            <a:endParaRPr lang="en-GB"/>
          </a:p>
        </p:txBody>
      </p:sp>
    </p:spTree>
    <p:extLst>
      <p:ext uri="{BB962C8B-B14F-4D97-AF65-F5344CB8AC3E}">
        <p14:creationId xmlns:p14="http://schemas.microsoft.com/office/powerpoint/2010/main" val="241415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a:t>
            </a:r>
            <a:r>
              <a:rPr lang="en-GB" b="0" i="0" dirty="0">
                <a:solidFill>
                  <a:srgbClr val="000099"/>
                </a:solidFill>
                <a:effectLst/>
                <a:latin typeface="Arial" panose="020B0604020202020204" pitchFamily="34" charset="0"/>
              </a:rPr>
              <a:t>the presentation, you will learn about the resources available at the WHO Library and how to search for information in the Library.</a:t>
            </a:r>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2</a:t>
            </a:fld>
            <a:endParaRPr lang="en-GB"/>
          </a:p>
        </p:txBody>
      </p:sp>
    </p:spTree>
    <p:extLst>
      <p:ext uri="{BB962C8B-B14F-4D97-AF65-F5344CB8AC3E}">
        <p14:creationId xmlns:p14="http://schemas.microsoft.com/office/powerpoint/2010/main" val="1993757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IRIS is the </a:t>
            </a:r>
            <a:r>
              <a:rPr lang="en-GB" sz="1200" dirty="0">
                <a:latin typeface="Arial" panose="020B0604020202020204" pitchFamily="34" charset="0"/>
                <a:cs typeface="Arial" panose="020B0604020202020204" pitchFamily="34" charset="0"/>
              </a:rPr>
              <a:t>digital library of WHO’s published material and technical information in full text produced since 1948. It is searchable in six different languages (Arabic, Chinese, English, French, Russian &amp; Spanish) and be browsed by various subjects.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Watch the video guides in the slide to learn how to search in IRIS.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20</a:t>
            </a:fld>
            <a:endParaRPr lang="en-GB"/>
          </a:p>
        </p:txBody>
      </p:sp>
    </p:spTree>
    <p:extLst>
      <p:ext uri="{BB962C8B-B14F-4D97-AF65-F5344CB8AC3E}">
        <p14:creationId xmlns:p14="http://schemas.microsoft.com/office/powerpoint/2010/main" val="1469404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latin typeface="Arial" panose="020B0604020202020204" pitchFamily="34" charset="0"/>
                <a:cs typeface="Arial" panose="020B0604020202020204" pitchFamily="34" charset="0"/>
              </a:rPr>
              <a:t>You can browse for information under the various headings on the left. You can also input key words in the search option. Please watch the video guides in the previous slide to learn more. </a:t>
            </a:r>
          </a:p>
        </p:txBody>
      </p:sp>
      <p:sp>
        <p:nvSpPr>
          <p:cNvPr id="4" name="Slide Number Placeholder 3"/>
          <p:cNvSpPr>
            <a:spLocks noGrp="1"/>
          </p:cNvSpPr>
          <p:nvPr>
            <p:ph type="sldNum" sz="quarter" idx="5"/>
          </p:nvPr>
        </p:nvSpPr>
        <p:spPr/>
        <p:txBody>
          <a:bodyPr/>
          <a:lstStyle/>
          <a:p>
            <a:fld id="{7310B4EB-036F-4354-9E17-53D0AECC6196}" type="slidenum">
              <a:rPr lang="en-GB" smtClean="0"/>
              <a:t>21</a:t>
            </a:fld>
            <a:endParaRPr lang="en-GB"/>
          </a:p>
        </p:txBody>
      </p:sp>
    </p:spTree>
    <p:extLst>
      <p:ext uri="{BB962C8B-B14F-4D97-AF65-F5344CB8AC3E}">
        <p14:creationId xmlns:p14="http://schemas.microsoft.com/office/powerpoint/2010/main" val="265559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latin typeface="Arial" panose="020B0604020202020204" pitchFamily="34" charset="0"/>
                <a:cs typeface="Arial" panose="020B0604020202020204" pitchFamily="34" charset="0"/>
              </a:rPr>
              <a:t>GIM is a database of </a:t>
            </a:r>
            <a:r>
              <a:rPr lang="en-GB" b="0" dirty="0">
                <a:solidFill>
                  <a:srgbClr val="002060"/>
                </a:solidFill>
                <a:latin typeface="Arial" panose="020B0604020202020204" pitchFamily="34" charset="0"/>
                <a:cs typeface="Arial" panose="020B0604020202020204" pitchFamily="34" charset="0"/>
              </a:rPr>
              <a:t>biomedical and public health literature from low- and middle-income countries to make them more visible and useable. It can be accessed from: </a:t>
            </a:r>
            <a:r>
              <a:rPr lang="en-GB" sz="1200" b="0" dirty="0">
                <a:latin typeface="Arial" panose="020B0604020202020204" pitchFamily="34" charset="0"/>
                <a:cs typeface="Arial" panose="020B0604020202020204" pitchFamily="34" charset="0"/>
                <a:hlinkClick r:id="rId3"/>
              </a:rPr>
              <a:t>https://www.globalindexmedicus.net/</a:t>
            </a:r>
            <a:r>
              <a:rPr lang="en-GB" sz="1200" b="0" dirty="0">
                <a:latin typeface="Arial" panose="020B0604020202020204" pitchFamily="34" charset="0"/>
                <a:cs typeface="Arial" panose="020B0604020202020204" pitchFamily="34" charset="0"/>
              </a:rPr>
              <a:t> </a:t>
            </a:r>
            <a:endParaRPr lang="en-GB"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b="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22</a:t>
            </a:fld>
            <a:endParaRPr lang="en-GB"/>
          </a:p>
        </p:txBody>
      </p:sp>
    </p:spTree>
    <p:extLst>
      <p:ext uri="{BB962C8B-B14F-4D97-AF65-F5344CB8AC3E}">
        <p14:creationId xmlns:p14="http://schemas.microsoft.com/office/powerpoint/2010/main" val="1185573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general search interface (</a:t>
            </a:r>
            <a:r>
              <a:rPr lang="en-GB" dirty="0">
                <a:latin typeface="Arial" panose="020B0604020202020204" pitchFamily="34" charset="0"/>
                <a:cs typeface="Arial" panose="020B0604020202020204" pitchFamily="34" charset="0"/>
                <a:hlinkClick r:id="rId3"/>
              </a:rPr>
              <a:t>http://search.bvsalud.org/gim</a:t>
            </a:r>
            <a:r>
              <a:rPr lang="en-GB" dirty="0">
                <a:latin typeface="Arial" panose="020B0604020202020204" pitchFamily="34" charset="0"/>
                <a:cs typeface="Arial" panose="020B0604020202020204" pitchFamily="34" charset="0"/>
              </a:rPr>
              <a:t>) can be used to access information from all the Regions.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Information can also be accessed by directly clicking on the link for individual Regional Index </a:t>
            </a:r>
            <a:r>
              <a:rPr lang="en-GB" dirty="0" err="1">
                <a:latin typeface="Arial" panose="020B0604020202020204" pitchFamily="34" charset="0"/>
                <a:cs typeface="Arial" panose="020B0604020202020204" pitchFamily="34" charset="0"/>
              </a:rPr>
              <a:t>Medicus</a:t>
            </a:r>
            <a:r>
              <a:rPr lang="en-GB"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310B4EB-036F-4354-9E17-53D0AECC6196}" type="slidenum">
              <a:rPr lang="en-GB" smtClean="0"/>
              <a:t>23</a:t>
            </a:fld>
            <a:endParaRPr lang="en-GB"/>
          </a:p>
        </p:txBody>
      </p:sp>
    </p:spTree>
    <p:extLst>
      <p:ext uri="{BB962C8B-B14F-4D97-AF65-F5344CB8AC3E}">
        <p14:creationId xmlns:p14="http://schemas.microsoft.com/office/powerpoint/2010/main" val="2407567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Please read </a:t>
            </a:r>
            <a:r>
              <a:rPr lang="en-GB" dirty="0">
                <a:latin typeface="Arial" panose="020B0604020202020204" pitchFamily="34" charset="0"/>
                <a:cs typeface="Arial" panose="020B0604020202020204" pitchFamily="34" charset="0"/>
                <a:hlinkClick r:id="rId3"/>
              </a:rPr>
              <a:t>the GIM search quick guide </a:t>
            </a:r>
            <a:r>
              <a:rPr lang="en-GB" dirty="0">
                <a:latin typeface="Arial" panose="020B0604020202020204" pitchFamily="34" charset="0"/>
                <a:cs typeface="Arial" panose="020B0604020202020204" pitchFamily="34" charset="0"/>
              </a:rPr>
              <a:t>to know how to search for literature on the website: https://www.globalindexmedicus.net/wp-content/themes/globalindexmedicus/img/guiaen.pdf </a:t>
            </a:r>
          </a:p>
        </p:txBody>
      </p:sp>
      <p:sp>
        <p:nvSpPr>
          <p:cNvPr id="4" name="Slide Number Placeholder 3"/>
          <p:cNvSpPr>
            <a:spLocks noGrp="1"/>
          </p:cNvSpPr>
          <p:nvPr>
            <p:ph type="sldNum" sz="quarter" idx="5"/>
          </p:nvPr>
        </p:nvSpPr>
        <p:spPr/>
        <p:txBody>
          <a:bodyPr/>
          <a:lstStyle/>
          <a:p>
            <a:fld id="{7310B4EB-036F-4354-9E17-53D0AECC6196}" type="slidenum">
              <a:rPr lang="en-GB" smtClean="0"/>
              <a:t>24</a:t>
            </a:fld>
            <a:endParaRPr lang="en-GB"/>
          </a:p>
        </p:txBody>
      </p:sp>
    </p:spTree>
    <p:extLst>
      <p:ext uri="{BB962C8B-B14F-4D97-AF65-F5344CB8AC3E}">
        <p14:creationId xmlns:p14="http://schemas.microsoft.com/office/powerpoint/2010/main" val="347556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main contents of the GIM are the millions of documents from all the Regional Indexes Medici.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There is full text access to over a million of them. </a:t>
            </a:r>
          </a:p>
        </p:txBody>
      </p:sp>
      <p:sp>
        <p:nvSpPr>
          <p:cNvPr id="4" name="Slide Number Placeholder 3"/>
          <p:cNvSpPr>
            <a:spLocks noGrp="1"/>
          </p:cNvSpPr>
          <p:nvPr>
            <p:ph type="sldNum" sz="quarter" idx="5"/>
          </p:nvPr>
        </p:nvSpPr>
        <p:spPr/>
        <p:txBody>
          <a:bodyPr/>
          <a:lstStyle/>
          <a:p>
            <a:fld id="{7310B4EB-036F-4354-9E17-53D0AECC6196}" type="slidenum">
              <a:rPr lang="en-GB" smtClean="0"/>
              <a:t>25</a:t>
            </a:fld>
            <a:endParaRPr lang="en-GB"/>
          </a:p>
        </p:txBody>
      </p:sp>
    </p:spTree>
    <p:extLst>
      <p:ext uri="{BB962C8B-B14F-4D97-AF65-F5344CB8AC3E}">
        <p14:creationId xmlns:p14="http://schemas.microsoft.com/office/powerpoint/2010/main" val="2998060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‘All indexes’ to search by title, author or subject.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Find out more in the </a:t>
            </a:r>
            <a:r>
              <a:rPr lang="en-GB" dirty="0" err="1">
                <a:latin typeface="Arial" panose="020B0604020202020204" pitchFamily="34" charset="0"/>
                <a:cs typeface="Arial" panose="020B0604020202020204" pitchFamily="34" charset="0"/>
                <a:hlinkClick r:id="rId3"/>
              </a:rPr>
              <a:t>the</a:t>
            </a:r>
            <a:r>
              <a:rPr lang="en-GB" dirty="0">
                <a:latin typeface="Arial" panose="020B0604020202020204" pitchFamily="34" charset="0"/>
                <a:cs typeface="Arial" panose="020B0604020202020204" pitchFamily="34" charset="0"/>
                <a:hlinkClick r:id="rId3"/>
              </a:rPr>
              <a:t> GIM search quick guide. </a:t>
            </a:r>
            <a:r>
              <a:rPr lang="en-GB" dirty="0">
                <a:latin typeface="Arial" panose="020B0604020202020204" pitchFamily="34" charset="0"/>
                <a:cs typeface="Arial" panose="020B0604020202020204" pitchFamily="34" charset="0"/>
              </a:rPr>
              <a:t>https://www.globalindexmedicus.net/wp-content/themes/globalindexmedicus/img/guiaen.pdf  </a:t>
            </a:r>
          </a:p>
        </p:txBody>
      </p:sp>
      <p:sp>
        <p:nvSpPr>
          <p:cNvPr id="4" name="Slide Number Placeholder 3"/>
          <p:cNvSpPr>
            <a:spLocks noGrp="1"/>
          </p:cNvSpPr>
          <p:nvPr>
            <p:ph type="sldNum" sz="quarter" idx="5"/>
          </p:nvPr>
        </p:nvSpPr>
        <p:spPr/>
        <p:txBody>
          <a:bodyPr/>
          <a:lstStyle/>
          <a:p>
            <a:fld id="{7310B4EB-036F-4354-9E17-53D0AECC6196}" type="slidenum">
              <a:rPr lang="en-GB" smtClean="0"/>
              <a:t>26</a:t>
            </a:fld>
            <a:endParaRPr lang="en-GB"/>
          </a:p>
        </p:txBody>
      </p:sp>
    </p:spTree>
    <p:extLst>
      <p:ext uri="{BB962C8B-B14F-4D97-AF65-F5344CB8AC3E}">
        <p14:creationId xmlns:p14="http://schemas.microsoft.com/office/powerpoint/2010/main" val="205329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 on ‘All Information Sources’ to search individual Regional Index </a:t>
            </a:r>
            <a:r>
              <a:rPr lang="en-GB" dirty="0" err="1">
                <a:latin typeface="Arial" panose="020B0604020202020204" pitchFamily="34" charset="0"/>
                <a:cs typeface="Arial" panose="020B0604020202020204" pitchFamily="34" charset="0"/>
              </a:rPr>
              <a:t>Medicus</a:t>
            </a:r>
            <a:r>
              <a:rPr lang="en-GB" dirty="0">
                <a:latin typeface="Arial" panose="020B0604020202020204" pitchFamily="34" charset="0"/>
                <a:cs typeface="Arial" panose="020B0604020202020204" pitchFamily="34" charset="0"/>
              </a:rPr>
              <a:t>. Find out more in the </a:t>
            </a:r>
            <a:r>
              <a:rPr lang="en-GB" dirty="0" err="1">
                <a:latin typeface="Arial" panose="020B0604020202020204" pitchFamily="34" charset="0"/>
                <a:cs typeface="Arial" panose="020B0604020202020204" pitchFamily="34" charset="0"/>
                <a:hlinkClick r:id="rId3"/>
              </a:rPr>
              <a:t>the</a:t>
            </a:r>
            <a:r>
              <a:rPr lang="en-GB" dirty="0">
                <a:latin typeface="Arial" panose="020B0604020202020204" pitchFamily="34" charset="0"/>
                <a:cs typeface="Arial" panose="020B0604020202020204" pitchFamily="34" charset="0"/>
                <a:hlinkClick r:id="rId3"/>
              </a:rPr>
              <a:t> GIM search quick guide.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27</a:t>
            </a:fld>
            <a:endParaRPr lang="en-GB"/>
          </a:p>
        </p:txBody>
      </p:sp>
    </p:spTree>
    <p:extLst>
      <p:ext uri="{BB962C8B-B14F-4D97-AF65-F5344CB8AC3E}">
        <p14:creationId xmlns:p14="http://schemas.microsoft.com/office/powerpoint/2010/main" val="2882321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 the WHOLIS: WHO Geneva Library print catalogue, all library collections in print are included in a unified database.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 search can be conducted using the various search options.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can create an account and save your search results. </a:t>
            </a:r>
          </a:p>
        </p:txBody>
      </p:sp>
      <p:sp>
        <p:nvSpPr>
          <p:cNvPr id="4" name="Slide Number Placeholder 3"/>
          <p:cNvSpPr>
            <a:spLocks noGrp="1"/>
          </p:cNvSpPr>
          <p:nvPr>
            <p:ph type="sldNum" sz="quarter" idx="5"/>
          </p:nvPr>
        </p:nvSpPr>
        <p:spPr/>
        <p:txBody>
          <a:bodyPr/>
          <a:lstStyle/>
          <a:p>
            <a:fld id="{7310B4EB-036F-4354-9E17-53D0AECC6196}" type="slidenum">
              <a:rPr lang="en-GB" smtClean="0"/>
              <a:t>28</a:t>
            </a:fld>
            <a:endParaRPr lang="en-GB"/>
          </a:p>
        </p:txBody>
      </p:sp>
    </p:spTree>
    <p:extLst>
      <p:ext uri="{BB962C8B-B14F-4D97-AF65-F5344CB8AC3E}">
        <p14:creationId xmlns:p14="http://schemas.microsoft.com/office/powerpoint/2010/main" val="2889566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u="none" dirty="0">
                <a:latin typeface="Arial" panose="020B0604020202020204" pitchFamily="34" charset="0"/>
                <a:cs typeface="Arial" panose="020B0604020202020204" pitchFamily="34" charset="0"/>
              </a:rPr>
              <a:t>The </a:t>
            </a:r>
            <a:r>
              <a:rPr lang="en-GB" b="0" i="0" dirty="0">
                <a:solidFill>
                  <a:srgbClr val="856404"/>
                </a:solidFill>
                <a:effectLst/>
                <a:latin typeface="Arial" panose="020B0604020202020204" pitchFamily="34" charset="0"/>
                <a:cs typeface="Arial" panose="020B0604020202020204" pitchFamily="34" charset="0"/>
              </a:rPr>
              <a:t>WHO Covid-19 Research Database </a:t>
            </a:r>
            <a:r>
              <a:rPr lang="en-GB" b="0" u="none" dirty="0">
                <a:latin typeface="Arial" panose="020B0604020202020204" pitchFamily="34" charset="0"/>
                <a:cs typeface="Arial" panose="020B0604020202020204" pitchFamily="34" charset="0"/>
              </a:rPr>
              <a:t>contains global literature on the coronavirus disease.</a:t>
            </a:r>
          </a:p>
          <a:p>
            <a:pPr marL="171450" indent="-171450">
              <a:buFont typeface="Arial" panose="020B0604020202020204" pitchFamily="34" charset="0"/>
              <a:buChar char="•"/>
            </a:pPr>
            <a:r>
              <a:rPr lang="en-GB" b="0" i="0" dirty="0">
                <a:solidFill>
                  <a:srgbClr val="856404"/>
                </a:solidFill>
                <a:effectLst/>
                <a:latin typeface="Arial" panose="020B0604020202020204" pitchFamily="34" charset="0"/>
                <a:cs typeface="Arial" panose="020B0604020202020204" pitchFamily="34" charset="0"/>
              </a:rPr>
              <a:t>The resource was created in response to the Public Health Emergency of International Concern (PHEIC). </a:t>
            </a:r>
          </a:p>
          <a:p>
            <a:pPr marL="171450" indent="-171450">
              <a:buFont typeface="Arial" panose="020B0604020202020204" pitchFamily="34" charset="0"/>
              <a:buChar char="•"/>
            </a:pPr>
            <a:r>
              <a:rPr lang="en-GB" b="0" i="0" dirty="0">
                <a:solidFill>
                  <a:srgbClr val="856404"/>
                </a:solidFill>
                <a:effectLst/>
                <a:latin typeface="Arial" panose="020B0604020202020204" pitchFamily="34" charset="0"/>
                <a:cs typeface="Arial" panose="020B0604020202020204" pitchFamily="34" charset="0"/>
              </a:rPr>
              <a:t>Its content remains searchable and spans the time period March 2020 to June 2023. Since June 2023, manual updates to the database have been discontinued.</a:t>
            </a:r>
            <a:endParaRPr lang="en-GB" b="0" i="0" u="none"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0" u="none" dirty="0">
                <a:latin typeface="Arial" panose="020B0604020202020204" pitchFamily="34" charset="0"/>
                <a:cs typeface="Arial" panose="020B0604020202020204" pitchFamily="34" charset="0"/>
              </a:rPr>
              <a:t>It can be accessed from the WHO Library homepage and from the link: </a:t>
            </a:r>
          </a:p>
          <a:p>
            <a:pPr marL="0" indent="0">
              <a:buFont typeface="Arial" panose="020B0604020202020204" pitchFamily="34" charset="0"/>
              <a:buNone/>
            </a:pPr>
            <a:r>
              <a:rPr lang="en-GB" b="0" u="none" dirty="0">
                <a:latin typeface="Arial" panose="020B0604020202020204" pitchFamily="34" charset="0"/>
                <a:cs typeface="Arial" panose="020B0604020202020204" pitchFamily="34" charset="0"/>
              </a:rPr>
              <a:t>https://www.who.int/emergencies/diseases/novel-coronavirus-2019/global-research-on-novel-coronavirus-2019-ncov/</a:t>
            </a:r>
          </a:p>
        </p:txBody>
      </p:sp>
      <p:sp>
        <p:nvSpPr>
          <p:cNvPr id="4" name="Slide Number Placeholder 3"/>
          <p:cNvSpPr>
            <a:spLocks noGrp="1"/>
          </p:cNvSpPr>
          <p:nvPr>
            <p:ph type="sldNum" sz="quarter" idx="5"/>
          </p:nvPr>
        </p:nvSpPr>
        <p:spPr/>
        <p:txBody>
          <a:bodyPr/>
          <a:lstStyle/>
          <a:p>
            <a:fld id="{7310B4EB-036F-4354-9E17-53D0AECC6196}" type="slidenum">
              <a:rPr lang="en-GB" smtClean="0"/>
              <a:t>29</a:t>
            </a:fld>
            <a:endParaRPr lang="en-GB"/>
          </a:p>
        </p:txBody>
      </p:sp>
    </p:spTree>
    <p:extLst>
      <p:ext uri="{BB962C8B-B14F-4D97-AF65-F5344CB8AC3E}">
        <p14:creationId xmlns:p14="http://schemas.microsoft.com/office/powerpoint/2010/main" val="3413832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Although this presentation is about the WHO Library, participants should be familiar with the WHO Website available at: </a:t>
            </a:r>
            <a:r>
              <a:rPr lang="en-GB" dirty="0">
                <a:latin typeface="Arial" panose="020B0604020202020204" pitchFamily="34" charset="0"/>
                <a:cs typeface="Arial" panose="020B0604020202020204" pitchFamily="34" charset="0"/>
                <a:hlinkClick r:id="rId3"/>
              </a:rPr>
              <a:t>https://www.who.int/</a:t>
            </a:r>
            <a:r>
              <a:rPr lang="en-GB"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website contains a wealth of resources outside the Library resources that can be useful to health professionals for research and in their practices.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website can be browsed in major languages as shown in the slide.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3</a:t>
            </a:fld>
            <a:endParaRPr lang="en-GB"/>
          </a:p>
        </p:txBody>
      </p:sp>
    </p:spTree>
    <p:extLst>
      <p:ext uri="{BB962C8B-B14F-4D97-AF65-F5344CB8AC3E}">
        <p14:creationId xmlns:p14="http://schemas.microsoft.com/office/powerpoint/2010/main" val="422249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WHO gathers the latest international multilingual scientific findings and knowledge on COVID-19.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Database is updated daily (Monday through Friday) from searches of bibliographic databases, hand searching, and the addition of other expert-referred scientific articles.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database represents a comprehensive multilingual source of current literature on the topic. Though not exhaustive, new researches are added on a regular basis.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Collaborative work between WHO evidence retrieval sub-group and key partners.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database is built by BIREME, the Specialized </a:t>
            </a:r>
            <a:r>
              <a:rPr lang="en-GB" dirty="0" err="1">
                <a:latin typeface="Arial" panose="020B0604020202020204" pitchFamily="34" charset="0"/>
                <a:cs typeface="Arial" panose="020B0604020202020204" pitchFamily="34" charset="0"/>
              </a:rPr>
              <a:t>Center</a:t>
            </a:r>
            <a:r>
              <a:rPr lang="en-GB" dirty="0">
                <a:latin typeface="Arial" panose="020B0604020202020204" pitchFamily="34" charset="0"/>
                <a:cs typeface="Arial" panose="020B0604020202020204" pitchFamily="34" charset="0"/>
              </a:rPr>
              <a:t> of PAHO/AMRO and part of the Regional Office’s Department of Evidence and Intelligence for Action in Health.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Please read the </a:t>
            </a:r>
            <a:r>
              <a:rPr lang="en-GB" dirty="0">
                <a:latin typeface="Arial" panose="020B0604020202020204" pitchFamily="34" charset="0"/>
                <a:cs typeface="Arial" panose="020B0604020202020204" pitchFamily="34" charset="0"/>
                <a:hlinkClick r:id="rId3"/>
              </a:rPr>
              <a:t>WHO COVID-19 Research Database: user guide and information</a:t>
            </a:r>
            <a:r>
              <a:rPr lang="en-GB" dirty="0">
                <a:latin typeface="Arial" panose="020B0604020202020204" pitchFamily="34" charset="0"/>
                <a:cs typeface="Arial" panose="020B0604020202020204" pitchFamily="34" charset="0"/>
              </a:rPr>
              <a:t> to know how to search the database.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Please note the WHO disclaimer about this database at: </a:t>
            </a:r>
            <a:r>
              <a:rPr lang="en-GB" sz="1200" dirty="0">
                <a:latin typeface="Arial" panose="020B0604020202020204" pitchFamily="34" charset="0"/>
                <a:cs typeface="Arial" panose="020B0604020202020204" pitchFamily="34" charset="0"/>
                <a:hlinkClick r:id="rId4"/>
              </a:rPr>
              <a:t>https://www.who.int/emergencies/diseases/novel-coronavirus-2019/global-research-on-novel-coronavirus-2019-ncov/#</a:t>
            </a:r>
            <a:r>
              <a:rPr lang="en-GB" sz="1200"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30</a:t>
            </a:fld>
            <a:endParaRPr lang="en-GB"/>
          </a:p>
        </p:txBody>
      </p:sp>
    </p:spTree>
    <p:extLst>
      <p:ext uri="{BB962C8B-B14F-4D97-AF65-F5344CB8AC3E}">
        <p14:creationId xmlns:p14="http://schemas.microsoft.com/office/powerpoint/2010/main" val="2193352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Search can be performed by title, abstract or subject and can be further refined using the filters at the left hand side of the webpage.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articles retrieved can be exported to a reference manager or as an Excel sheet by using the ‘Export’ option on the right hand side of the page or you can send the search results to an email address using the Email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Please read the </a:t>
            </a:r>
            <a:r>
              <a:rPr lang="en-GB" dirty="0">
                <a:latin typeface="Arial" panose="020B0604020202020204" pitchFamily="34" charset="0"/>
                <a:cs typeface="Arial" panose="020B0604020202020204" pitchFamily="34" charset="0"/>
                <a:hlinkClick r:id="rId3"/>
              </a:rPr>
              <a:t>WHO COVID-19 Research Database: user guide and information</a:t>
            </a:r>
            <a:r>
              <a:rPr lang="en-GB" dirty="0">
                <a:latin typeface="Arial" panose="020B0604020202020204" pitchFamily="34" charset="0"/>
                <a:cs typeface="Arial" panose="020B0604020202020204" pitchFamily="34" charset="0"/>
              </a:rPr>
              <a:t> to learn more. </a:t>
            </a:r>
            <a:r>
              <a:rPr lang="en-GB" dirty="0">
                <a:hlinkClick r:id="rId3"/>
              </a:rPr>
              <a:t>https://www.who.int/docs/default-source/coronaviruse/who-covid-19-database/who-covid-19-research-database-user-guide-en.pdf?sfvrsn=ede8d462_1&amp;download=true</a:t>
            </a:r>
            <a:r>
              <a:rPr lang="en-GB" dirty="0"/>
              <a:t> </a:t>
            </a: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10B4EB-036F-4354-9E17-53D0AECC6196}" type="slidenum">
              <a:rPr lang="en-GB" smtClean="0"/>
              <a:t>31</a:t>
            </a:fld>
            <a:endParaRPr lang="en-GB"/>
          </a:p>
        </p:txBody>
      </p:sp>
    </p:spTree>
    <p:extLst>
      <p:ext uri="{BB962C8B-B14F-4D97-AF65-F5344CB8AC3E}">
        <p14:creationId xmlns:p14="http://schemas.microsoft.com/office/powerpoint/2010/main" val="121822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For any query or support, you can contact the Library team at the address on the slide. </a:t>
            </a:r>
          </a:p>
        </p:txBody>
      </p:sp>
      <p:sp>
        <p:nvSpPr>
          <p:cNvPr id="4" name="Slide Number Placeholder 3"/>
          <p:cNvSpPr>
            <a:spLocks noGrp="1"/>
          </p:cNvSpPr>
          <p:nvPr>
            <p:ph type="sldNum" sz="quarter" idx="5"/>
          </p:nvPr>
        </p:nvSpPr>
        <p:spPr/>
        <p:txBody>
          <a:bodyPr/>
          <a:lstStyle/>
          <a:p>
            <a:fld id="{7310B4EB-036F-4354-9E17-53D0AECC6196}" type="slidenum">
              <a:rPr lang="en-GB" smtClean="0"/>
              <a:t>34</a:t>
            </a:fld>
            <a:endParaRPr lang="en-GB"/>
          </a:p>
        </p:txBody>
      </p:sp>
    </p:spTree>
    <p:extLst>
      <p:ext uri="{BB962C8B-B14F-4D97-AF65-F5344CB8AC3E}">
        <p14:creationId xmlns:p14="http://schemas.microsoft.com/office/powerpoint/2010/main" val="359646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From the home page of the WHO website, you can see at a glance links to current topics, news, events etc. A click on any of the links will open more information about the topic. </a:t>
            </a:r>
          </a:p>
        </p:txBody>
      </p:sp>
      <p:sp>
        <p:nvSpPr>
          <p:cNvPr id="4" name="Slide Number Placeholder 3"/>
          <p:cNvSpPr>
            <a:spLocks noGrp="1"/>
          </p:cNvSpPr>
          <p:nvPr>
            <p:ph type="sldNum" sz="quarter" idx="5"/>
          </p:nvPr>
        </p:nvSpPr>
        <p:spPr/>
        <p:txBody>
          <a:bodyPr/>
          <a:lstStyle/>
          <a:p>
            <a:fld id="{7310B4EB-036F-4354-9E17-53D0AECC6196}" type="slidenum">
              <a:rPr lang="en-GB" smtClean="0"/>
              <a:t>4</a:t>
            </a:fld>
            <a:endParaRPr lang="en-GB"/>
          </a:p>
        </p:txBody>
      </p:sp>
    </p:spTree>
    <p:extLst>
      <p:ext uri="{BB962C8B-B14F-4D97-AF65-F5344CB8AC3E}">
        <p14:creationId xmlns:p14="http://schemas.microsoft.com/office/powerpoint/2010/main" val="287777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At the top of the page are different tabs. When you click on each tab, you will find different options. For example, clicking the Health Topics tab will give you the option to search different topics in alphabetical order, or search according to resources- fact sheets, publications etc or according to the trending topics as shown in the slide. </a:t>
            </a:r>
          </a:p>
        </p:txBody>
      </p:sp>
      <p:sp>
        <p:nvSpPr>
          <p:cNvPr id="4" name="Slide Number Placeholder 3"/>
          <p:cNvSpPr>
            <a:spLocks noGrp="1"/>
          </p:cNvSpPr>
          <p:nvPr>
            <p:ph type="sldNum" sz="quarter" idx="5"/>
          </p:nvPr>
        </p:nvSpPr>
        <p:spPr/>
        <p:txBody>
          <a:bodyPr/>
          <a:lstStyle/>
          <a:p>
            <a:fld id="{7310B4EB-036F-4354-9E17-53D0AECC6196}" type="slidenum">
              <a:rPr lang="en-GB" smtClean="0"/>
              <a:t>5</a:t>
            </a:fld>
            <a:endParaRPr lang="en-GB"/>
          </a:p>
        </p:txBody>
      </p:sp>
    </p:spTree>
    <p:extLst>
      <p:ext uri="{BB962C8B-B14F-4D97-AF65-F5344CB8AC3E}">
        <p14:creationId xmlns:p14="http://schemas.microsoft.com/office/powerpoint/2010/main" val="151007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From the Health Topics tab, click on ‘Resources’, then from the dropdown options, click on ‘Publications’. This will lead you to a webpage with links to various WHO publications including guidelines, journals and series, and to the WHO online bookshop. You will also find direct links to </a:t>
            </a:r>
            <a:r>
              <a:rPr lang="en-GB" sz="1200" b="0" dirty="0">
                <a:latin typeface="Arial" panose="020B0604020202020204" pitchFamily="34" charset="0"/>
                <a:cs typeface="Arial" panose="020B0604020202020204" pitchFamily="34" charset="0"/>
              </a:rPr>
              <a:t>Institutional Repository for Information Sharing</a:t>
            </a:r>
            <a:r>
              <a:rPr lang="en-GB" sz="1200" b="1" dirty="0">
                <a:latin typeface="Arial" panose="020B0604020202020204" pitchFamily="34" charset="0"/>
                <a:cs typeface="Arial" panose="020B0604020202020204" pitchFamily="34" charset="0"/>
              </a:rPr>
              <a:t> </a:t>
            </a:r>
            <a:r>
              <a:rPr lang="en-GB" sz="1200" b="0" dirty="0">
                <a:latin typeface="Arial" panose="020B0604020202020204" pitchFamily="34" charset="0"/>
                <a:cs typeface="Arial" panose="020B0604020202020204" pitchFamily="34" charset="0"/>
              </a:rPr>
              <a:t>(</a:t>
            </a:r>
            <a:r>
              <a:rPr lang="en-GB" b="0" dirty="0">
                <a:latin typeface="Arial" panose="020B0604020202020204" pitchFamily="34" charset="0"/>
                <a:cs typeface="Arial" panose="020B0604020202020204" pitchFamily="34" charset="0"/>
              </a:rPr>
              <a:t>IRIS)</a:t>
            </a:r>
            <a:r>
              <a:rPr lang="en-GB" dirty="0">
                <a:latin typeface="Arial" panose="020B0604020202020204" pitchFamily="34" charset="0"/>
                <a:cs typeface="Arial" panose="020B0604020202020204" pitchFamily="34" charset="0"/>
              </a:rPr>
              <a:t> which we will look at later, the WHO Library and publications by the WHO Regional offices. </a:t>
            </a:r>
          </a:p>
          <a:p>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6</a:t>
            </a:fld>
            <a:endParaRPr lang="en-GB"/>
          </a:p>
        </p:txBody>
      </p:sp>
    </p:spTree>
    <p:extLst>
      <p:ext uri="{BB962C8B-B14F-4D97-AF65-F5344CB8AC3E}">
        <p14:creationId xmlns:p14="http://schemas.microsoft.com/office/powerpoint/2010/main" val="2170342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From the ‘Publications’ page, click on ‘Journals and series’ from the options provided. Here, you can access the WHO Bulletin and other journals. </a:t>
            </a:r>
          </a:p>
          <a:p>
            <a:endParaRPr lang="en-GB" dirty="0"/>
          </a:p>
        </p:txBody>
      </p:sp>
      <p:sp>
        <p:nvSpPr>
          <p:cNvPr id="4" name="Slide Number Placeholder 3"/>
          <p:cNvSpPr>
            <a:spLocks noGrp="1"/>
          </p:cNvSpPr>
          <p:nvPr>
            <p:ph type="sldNum" sz="quarter" idx="5"/>
          </p:nvPr>
        </p:nvSpPr>
        <p:spPr/>
        <p:txBody>
          <a:bodyPr/>
          <a:lstStyle/>
          <a:p>
            <a:fld id="{7310B4EB-036F-4354-9E17-53D0AECC6196}" type="slidenum">
              <a:rPr lang="en-GB" smtClean="0"/>
              <a:t>7</a:t>
            </a:fld>
            <a:endParaRPr lang="en-GB"/>
          </a:p>
        </p:txBody>
      </p:sp>
    </p:spTree>
    <p:extLst>
      <p:ext uri="{BB962C8B-B14F-4D97-AF65-F5344CB8AC3E}">
        <p14:creationId xmlns:p14="http://schemas.microsoft.com/office/powerpoint/2010/main" val="329930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The Bulletin of the World Health Organization is a </a:t>
            </a:r>
            <a:r>
              <a:rPr lang="en-GB" b="1" i="0" dirty="0">
                <a:solidFill>
                  <a:srgbClr val="3C4245"/>
                </a:solidFill>
                <a:effectLst/>
                <a:latin typeface="Arial" panose="020B0604020202020204" pitchFamily="34" charset="0"/>
              </a:rPr>
              <a:t>fully open-access</a:t>
            </a:r>
            <a:r>
              <a:rPr lang="en-GB" b="0" i="0" dirty="0">
                <a:solidFill>
                  <a:srgbClr val="3C4245"/>
                </a:solidFill>
                <a:effectLst/>
                <a:latin typeface="Arial" panose="020B0604020202020204" pitchFamily="34" charset="0"/>
              </a:rPr>
              <a:t> journal of public health.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It focuses specially on low- and middle-income countries.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It was first published in 1948 and, since then, it has sought to make its full contents as widely available as possible.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There are </a:t>
            </a:r>
            <a:r>
              <a:rPr lang="en-GB" b="1" i="0" dirty="0">
                <a:solidFill>
                  <a:srgbClr val="3C4245"/>
                </a:solidFill>
                <a:effectLst/>
                <a:latin typeface="Arial" panose="020B0604020202020204" pitchFamily="34" charset="0"/>
              </a:rPr>
              <a:t>no article-processing charges </a:t>
            </a:r>
            <a:r>
              <a:rPr lang="en-GB" b="0" i="0" dirty="0">
                <a:solidFill>
                  <a:srgbClr val="3C4245"/>
                </a:solidFill>
                <a:effectLst/>
                <a:latin typeface="Arial" panose="020B0604020202020204" pitchFamily="34" charset="0"/>
              </a:rPr>
              <a:t>associated with submitting to, or publishing in, the Bulletin. This is of particular note to researchers in low- and middle- income countries. </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All peer-reviewed articles and the journal archives are indexed, including in the </a:t>
            </a:r>
            <a:r>
              <a:rPr lang="en-GB" b="0" i="0" u="none" strike="noStrike" dirty="0">
                <a:solidFill>
                  <a:srgbClr val="008DC9"/>
                </a:solidFill>
                <a:effectLst/>
                <a:latin typeface="Arial" panose="020B0604020202020204" pitchFamily="34" charset="0"/>
                <a:hlinkClick r:id="rId3"/>
              </a:rPr>
              <a:t>Web of Science</a:t>
            </a:r>
            <a:r>
              <a:rPr lang="en-GB" b="0" i="0" dirty="0">
                <a:solidFill>
                  <a:srgbClr val="3C4245"/>
                </a:solidFill>
                <a:effectLst/>
                <a:latin typeface="Arial" panose="020B0604020202020204" pitchFamily="34" charset="0"/>
              </a:rPr>
              <a:t> and </a:t>
            </a:r>
            <a:r>
              <a:rPr lang="en-GB" b="0" i="0" u="none" strike="noStrike" dirty="0">
                <a:solidFill>
                  <a:srgbClr val="008DC9"/>
                </a:solidFill>
                <a:effectLst/>
                <a:latin typeface="Arial" panose="020B0604020202020204" pitchFamily="34" charset="0"/>
                <a:hlinkClick r:id="rId4"/>
              </a:rPr>
              <a:t>MEDLINE</a:t>
            </a:r>
            <a:r>
              <a:rPr lang="en-GB" b="0" i="0" dirty="0">
                <a:solidFill>
                  <a:srgbClr val="3C4245"/>
                </a:solidFill>
                <a:effectLst/>
                <a:latin typeface="Arial" panose="020B0604020202020204" pitchFamily="34" charset="0"/>
              </a:rPr>
              <a:t>, and are freely available under the Creative Commons Attribution 3.0 IGO license (</a:t>
            </a:r>
            <a:r>
              <a:rPr lang="en-GB" b="0" i="0" u="none" strike="noStrike" dirty="0">
                <a:solidFill>
                  <a:srgbClr val="008DC9"/>
                </a:solidFill>
                <a:effectLst/>
                <a:latin typeface="Arial" panose="020B0604020202020204" pitchFamily="34" charset="0"/>
                <a:hlinkClick r:id="rId5"/>
              </a:rPr>
              <a:t>CC BY 3.0 IG0</a:t>
            </a:r>
            <a:r>
              <a:rPr lang="en-GB" b="0" i="0" dirty="0">
                <a:solidFill>
                  <a:srgbClr val="3C4245"/>
                </a:solidFill>
                <a:effectLst/>
                <a:latin typeface="Arial" panose="020B0604020202020204" pitchFamily="34" charset="0"/>
              </a:rPr>
              <a:t>).</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can click on ‘Past issues’ on the right side of the page to browse and read previous editions of the bulletin.</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will find all the information you need to submit an article for publication in the Bulletin by clicking on ‘Information for contributors’.</a:t>
            </a:r>
          </a:p>
          <a:p>
            <a:pPr marL="171450" indent="-171450" algn="l">
              <a:buFont typeface="Arial" panose="020B0604020202020204" pitchFamily="34" charset="0"/>
              <a:buChar char="•"/>
            </a:pPr>
            <a:r>
              <a:rPr lang="en-GB" b="0" i="0" dirty="0">
                <a:solidFill>
                  <a:srgbClr val="3C4245"/>
                </a:solidFill>
                <a:effectLst/>
                <a:latin typeface="Arial" panose="020B0604020202020204" pitchFamily="34" charset="0"/>
              </a:rPr>
              <a:t>You will find some general information at the bottom part of the webpage, including information on contacts for enquiries, registering for email alerts, subscribing or ordering journals, editorial members etc.</a:t>
            </a:r>
          </a:p>
        </p:txBody>
      </p:sp>
      <p:sp>
        <p:nvSpPr>
          <p:cNvPr id="4" name="Slide Number Placeholder 3"/>
          <p:cNvSpPr>
            <a:spLocks noGrp="1"/>
          </p:cNvSpPr>
          <p:nvPr>
            <p:ph type="sldNum" sz="quarter" idx="5"/>
          </p:nvPr>
        </p:nvSpPr>
        <p:spPr/>
        <p:txBody>
          <a:bodyPr/>
          <a:lstStyle/>
          <a:p>
            <a:fld id="{7310B4EB-036F-4354-9E17-53D0AECC6196}" type="slidenum">
              <a:rPr lang="en-GB" smtClean="0"/>
              <a:t>8</a:t>
            </a:fld>
            <a:endParaRPr lang="en-GB"/>
          </a:p>
        </p:txBody>
      </p:sp>
    </p:spTree>
    <p:extLst>
      <p:ext uri="{BB962C8B-B14F-4D97-AF65-F5344CB8AC3E}">
        <p14:creationId xmlns:p14="http://schemas.microsoft.com/office/powerpoint/2010/main" val="23874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By clicking on the ‘Countries’ tab, you can search for information by country in alphabetical order or by WHO region. </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Clicking on ‘Statistics’ will take you to the ‘WHO Data.’ page which is a database of health statistics on different health indicators for different countries. You can search for data by indicator or by country. The page is currently in development and testing so is subject to change.</a:t>
            </a:r>
          </a:p>
        </p:txBody>
      </p:sp>
      <p:sp>
        <p:nvSpPr>
          <p:cNvPr id="4" name="Slide Number Placeholder 3"/>
          <p:cNvSpPr>
            <a:spLocks noGrp="1"/>
          </p:cNvSpPr>
          <p:nvPr>
            <p:ph type="sldNum" sz="quarter" idx="5"/>
          </p:nvPr>
        </p:nvSpPr>
        <p:spPr/>
        <p:txBody>
          <a:bodyPr/>
          <a:lstStyle/>
          <a:p>
            <a:fld id="{7310B4EB-036F-4354-9E17-53D0AECC6196}" type="slidenum">
              <a:rPr lang="en-GB" smtClean="0"/>
              <a:t>9</a:t>
            </a:fld>
            <a:endParaRPr lang="en-GB"/>
          </a:p>
        </p:txBody>
      </p:sp>
    </p:spTree>
    <p:extLst>
      <p:ext uri="{BB962C8B-B14F-4D97-AF65-F5344CB8AC3E}">
        <p14:creationId xmlns:p14="http://schemas.microsoft.com/office/powerpoint/2010/main" val="980498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77446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09155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416614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965FE-1950-4E8E-B7E7-DE8B84A5AE9C}"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06156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965FE-1950-4E8E-B7E7-DE8B84A5AE9C}" type="datetimeFigureOut">
              <a:rPr lang="en-GB" smtClean="0"/>
              <a:t>08/09/2023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47002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965FE-1950-4E8E-B7E7-DE8B84A5AE9C}"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30913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965FE-1950-4E8E-B7E7-DE8B84A5AE9C}" type="datetimeFigureOut">
              <a:rPr lang="en-GB" smtClean="0"/>
              <a:t>08/09/2023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341918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965FE-1950-4E8E-B7E7-DE8B84A5AE9C}" type="datetimeFigureOut">
              <a:rPr lang="en-GB" smtClean="0"/>
              <a:t>08/09/2023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43692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65FE-1950-4E8E-B7E7-DE8B84A5AE9C}" type="datetimeFigureOut">
              <a:rPr lang="en-GB" smtClean="0"/>
              <a:t>08/09/2023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140939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965FE-1950-4E8E-B7E7-DE8B84A5AE9C}"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1136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965FE-1950-4E8E-B7E7-DE8B84A5AE9C}" type="datetimeFigureOut">
              <a:rPr lang="en-GB" smtClean="0"/>
              <a:t>08/09/2023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ABB088-2DB4-4F3F-B81C-95500D1D6EA9}" type="slidenum">
              <a:rPr lang="en-GB" smtClean="0"/>
              <a:t>‹#›</a:t>
            </a:fld>
            <a:endParaRPr lang="en-GB"/>
          </a:p>
        </p:txBody>
      </p:sp>
    </p:spTree>
    <p:extLst>
      <p:ext uri="{BB962C8B-B14F-4D97-AF65-F5344CB8AC3E}">
        <p14:creationId xmlns:p14="http://schemas.microsoft.com/office/powerpoint/2010/main" val="231922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65FE-1950-4E8E-B7E7-DE8B84A5AE9C}" type="datetimeFigureOut">
              <a:rPr lang="en-GB" smtClean="0"/>
              <a:t>08/09/2023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BB088-2DB4-4F3F-B81C-95500D1D6EA9}" type="slidenum">
              <a:rPr lang="en-GB" smtClean="0"/>
              <a:t>‹#›</a:t>
            </a:fld>
            <a:endParaRPr lang="en-GB"/>
          </a:p>
        </p:txBody>
      </p:sp>
    </p:spTree>
    <p:extLst>
      <p:ext uri="{BB962C8B-B14F-4D97-AF65-F5344CB8AC3E}">
        <p14:creationId xmlns:p14="http://schemas.microsoft.com/office/powerpoint/2010/main" val="46665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who.int/"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who.int/"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data/gh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who.int/"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who.in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library"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apps.who.int/iris/" TargetMode="External"/><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search.bvsalud.org/global-literature-on-novel-coronavirus-2019-ncov/" TargetMode="External"/><Relationship Id="rId5" Type="http://schemas.openxmlformats.org/officeDocument/2006/relationships/hyperlink" Target="http://kohahq.searo.who.int/" TargetMode="External"/><Relationship Id="rId4" Type="http://schemas.openxmlformats.org/officeDocument/2006/relationships/hyperlink" Target="https://www.globalindexmedicus.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T2SprBGHNZU&amp;feature=emb_imp_woyt" TargetMode="External"/><Relationship Id="rId5" Type="http://schemas.openxmlformats.org/officeDocument/2006/relationships/hyperlink" Target="https://www.youtube.com/watch?v=gAR71DCD4-U&amp;feature=emb_imp_woyt" TargetMode="External"/><Relationship Id="rId4" Type="http://schemas.openxmlformats.org/officeDocument/2006/relationships/hyperlink" Target="https://apps.who.int/iri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apps.who.int/iri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globalindexmedicus.net/biblioteca/lilacs/" TargetMode="External"/><Relationship Id="rId3" Type="http://schemas.openxmlformats.org/officeDocument/2006/relationships/hyperlink" Target="https://www.globalindexmedicus.net/" TargetMode="External"/><Relationship Id="rId7" Type="http://schemas.openxmlformats.org/officeDocument/2006/relationships/hyperlink" Target="https://www.globalindexmedicus.net/biblioteca/imsea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globalindexmedicus.net/biblioteca/imemr/" TargetMode="External"/><Relationship Id="rId5" Type="http://schemas.openxmlformats.org/officeDocument/2006/relationships/hyperlink" Target="https://www.globalindexmedicus.net/biblioteca/aim/" TargetMode="External"/><Relationship Id="rId4" Type="http://schemas.openxmlformats.org/officeDocument/2006/relationships/hyperlink" Target="http://search.bvsalud.org/gim" TargetMode="External"/><Relationship Id="rId9" Type="http://schemas.openxmlformats.org/officeDocument/2006/relationships/hyperlink" Target="https://www.globalindexmedicus.net/biblioteca/wpri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globalindexmedicus.net/wp-content/themes/globalindexmedicus/img/guiaen.pdf"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www.globalindexmedicus.ne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lobalindexmedicus.ne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globalindexmedicus.n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globalindexmedicus.n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kohahq.searo.who.in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www.who.int/emergencies/diseases/novel-coronavirus-2019/global-research-on-novel-coronavirus-2019-ncov/"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who.int/docs/default-source/coronaviruse/who-covid-19-database/who-covid-19-research-database-user-guide-en.pdf?sfvrsn=ede8d462_1&amp;download=tru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who.int/emergencies/diseases/novel-coronavirus-2019/global-research-on-novel-coronavirus-2019-ncov/"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earch.bvsalud.org/global-literature-on-novel-coronavirus-2019-ncov/"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www.paho.org/en/paho-digital-library" TargetMode="External"/><Relationship Id="rId7" Type="http://schemas.openxmlformats.org/officeDocument/2006/relationships/hyperlink" Target="https://www.who.int/westernpacific/our-work/resources/library" TargetMode="External"/><Relationship Id="rId2" Type="http://schemas.openxmlformats.org/officeDocument/2006/relationships/hyperlink" Target="https://afrolib.afro.who.int/" TargetMode="External"/><Relationship Id="rId1" Type="http://schemas.openxmlformats.org/officeDocument/2006/relationships/slideLayout" Target="../slideLayouts/slideLayout2.xml"/><Relationship Id="rId6" Type="http://schemas.openxmlformats.org/officeDocument/2006/relationships/hyperlink" Target="https://www.who.int/southeastasia/publications" TargetMode="External"/><Relationship Id="rId5" Type="http://schemas.openxmlformats.org/officeDocument/2006/relationships/hyperlink" Target="https://www.euro.who.int/en/what-we-publish/library-resources" TargetMode="External"/><Relationship Id="rId4" Type="http://schemas.openxmlformats.org/officeDocument/2006/relationships/hyperlink" Target="http://www.emro.who.int/e-library/index.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scielo.org/" TargetMode="External"/><Relationship Id="rId3" Type="http://schemas.openxmlformats.org/officeDocument/2006/relationships/hyperlink" Target="https://www.epistemonikos.org/" TargetMode="External"/><Relationship Id="rId7" Type="http://schemas.openxmlformats.org/officeDocument/2006/relationships/hyperlink" Target="http://sites.bvsalud.org/redetsa/en/brisa/" TargetMode="External"/><Relationship Id="rId2" Type="http://schemas.openxmlformats.org/officeDocument/2006/relationships/hyperlink" Target="http://sites.bvsalud.org/bigg/en/biblio/" TargetMode="External"/><Relationship Id="rId1" Type="http://schemas.openxmlformats.org/officeDocument/2006/relationships/slideLayout" Target="../slideLayouts/slideLayout2.xml"/><Relationship Id="rId6" Type="http://schemas.openxmlformats.org/officeDocument/2006/relationships/hyperlink" Target="https://www.ncbi.nlm.nih.gov/pubmed/" TargetMode="External"/><Relationship Id="rId5" Type="http://schemas.openxmlformats.org/officeDocument/2006/relationships/hyperlink" Target="http://iris.paho.org/" TargetMode="External"/><Relationship Id="rId10" Type="http://schemas.openxmlformats.org/officeDocument/2006/relationships/hyperlink" Target="https://www.youtube.com/c/who/playlists" TargetMode="External"/><Relationship Id="rId4" Type="http://schemas.openxmlformats.org/officeDocument/2006/relationships/hyperlink" Target="https://partnership.who.int/hinari" TargetMode="External"/><Relationship Id="rId9" Type="http://schemas.openxmlformats.org/officeDocument/2006/relationships/hyperlink" Target="http://www.bvsalud.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xtranet.who.int/dataformv3/index.php/282679?lang=e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publications/journals/bulletin/" TargetMode="External"/><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creativecommons.org/licenses/by/3.0/igo/" TargetMode="External"/><Relationship Id="rId5" Type="http://schemas.openxmlformats.org/officeDocument/2006/relationships/hyperlink" Target="https://www.ncbi.nlm.nih.gov/pmc/journals/522/" TargetMode="External"/><Relationship Id="rId4" Type="http://schemas.openxmlformats.org/officeDocument/2006/relationships/hyperlink" Target="https://apps.webofknowledg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who.i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27702-2258-45F4-8B07-CDF1B3CA73AD}"/>
              </a:ext>
            </a:extLst>
          </p:cNvPr>
          <p:cNvSpPr>
            <a:spLocks noGrp="1"/>
          </p:cNvSpPr>
          <p:nvPr>
            <p:ph type="ctrTitle"/>
          </p:nvPr>
        </p:nvSpPr>
        <p:spPr>
          <a:xfrm>
            <a:off x="445770" y="975219"/>
            <a:ext cx="3776908" cy="2902882"/>
          </a:xfrm>
        </p:spPr>
        <p:txBody>
          <a:bodyPr vert="horz" lIns="91440" tIns="45720" rIns="91440" bIns="45720" rtlCol="0" anchor="b">
            <a:normAutofit/>
          </a:bodyPr>
          <a:lstStyle/>
          <a:p>
            <a:pPr algn="l"/>
            <a:r>
              <a:rPr lang="en-US" sz="4700" b="1" kern="1200" dirty="0">
                <a:solidFill>
                  <a:schemeClr val="tx1"/>
                </a:solidFill>
                <a:latin typeface="Arial" panose="020B0604020202020204" pitchFamily="34" charset="0"/>
                <a:cs typeface="Arial" panose="020B0604020202020204" pitchFamily="34" charset="0"/>
              </a:rPr>
              <a:t>Introduction to the WHO Library</a:t>
            </a:r>
          </a:p>
        </p:txBody>
      </p:sp>
      <p:sp>
        <p:nvSpPr>
          <p:cNvPr id="3" name="Subtitle 2">
            <a:extLst>
              <a:ext uri="{FF2B5EF4-FFF2-40B4-BE49-F238E27FC236}">
                <a16:creationId xmlns:a16="http://schemas.microsoft.com/office/drawing/2014/main" id="{CEEC73E0-09EF-404D-B037-20ED7D5FD7F1}"/>
              </a:ext>
            </a:extLst>
          </p:cNvPr>
          <p:cNvSpPr>
            <a:spLocks noGrp="1"/>
          </p:cNvSpPr>
          <p:nvPr>
            <p:ph type="subTitle" idx="1"/>
          </p:nvPr>
        </p:nvSpPr>
        <p:spPr>
          <a:xfrm>
            <a:off x="445763" y="5127982"/>
            <a:ext cx="3884499" cy="1373182"/>
          </a:xfrm>
        </p:spPr>
        <p:txBody>
          <a:bodyPr vert="horz" lIns="91440" tIns="45720" rIns="91440" bIns="45720" rtlCol="0" anchor="t">
            <a:normAutofit fontScale="92500" lnSpcReduction="10000"/>
          </a:bodyPr>
          <a:lstStyle/>
          <a:p>
            <a:pPr algn="l"/>
            <a:r>
              <a:rPr lang="en-GB" sz="1800" b="1" kern="1200" dirty="0">
                <a:solidFill>
                  <a:schemeClr val="tx1"/>
                </a:solidFill>
                <a:latin typeface="Arial" panose="020B0604020202020204" pitchFamily="34" charset="0"/>
                <a:cs typeface="Arial" panose="020B0604020202020204" pitchFamily="34" charset="0"/>
              </a:rPr>
              <a:t>Training course in research methodology, research protocol development and scientific writing 	</a:t>
            </a:r>
          </a:p>
          <a:p>
            <a:pPr algn="l"/>
            <a:br>
              <a:rPr lang="en-GB" sz="1800" b="1" kern="1200" dirty="0">
                <a:solidFill>
                  <a:schemeClr val="tx1"/>
                </a:solidFill>
                <a:latin typeface="Arial" panose="020B0604020202020204" pitchFamily="34" charset="0"/>
                <a:cs typeface="Arial" panose="020B0604020202020204" pitchFamily="34" charset="0"/>
              </a:rPr>
            </a:br>
            <a:r>
              <a:rPr lang="en-US" sz="1800" b="1" kern="1200" dirty="0">
                <a:solidFill>
                  <a:schemeClr val="tx1"/>
                </a:solidFill>
                <a:latin typeface="Arial" panose="020B0604020202020204" pitchFamily="34" charset="0"/>
                <a:cs typeface="Arial" panose="020B0604020202020204" pitchFamily="34" charset="0"/>
              </a:rPr>
              <a:t>Geneva, 2023</a:t>
            </a:r>
          </a:p>
        </p:txBody>
      </p:sp>
      <p:grpSp>
        <p:nvGrpSpPr>
          <p:cNvPr id="38" name="Group 37">
            <a:extLst>
              <a:ext uri="{FF2B5EF4-FFF2-40B4-BE49-F238E27FC236}">
                <a16:creationId xmlns:a16="http://schemas.microsoft.com/office/drawing/2014/main" id="{9444CB66-FADD-423E-88A5-5CAED25890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5763" y="73152"/>
            <a:ext cx="884223" cy="232963"/>
            <a:chOff x="7763256" y="73152"/>
            <a:chExt cx="1178966" cy="232963"/>
          </a:xfrm>
        </p:grpSpPr>
        <p:sp>
          <p:nvSpPr>
            <p:cNvPr id="39" name="Rectangle 64">
              <a:extLst>
                <a:ext uri="{FF2B5EF4-FFF2-40B4-BE49-F238E27FC236}">
                  <a16:creationId xmlns:a16="http://schemas.microsoft.com/office/drawing/2014/main" id="{DEA1138C-E542-4349-86BF-FBA5F5AFB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78536FC1-51F2-4D51-942F-BA263C094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A56D215C-00F1-4262-BA54-65231E8E0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78307C1-12B6-4581-8C52-072EEC35C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396F7CFC-1616-41D6-AC0C-FFE2C77B8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2CBD821-A8E3-4CF4-B35C-F98D1A9E57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01D9AF18-CD7E-42A0-B63F-B41E4CCE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C7FCC25-D103-4F19-B473-23D41B891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66BF65DE-86E6-49F0-A7FF-A3258FDBC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CB5281B4-D863-498E-ACD0-5F74446B1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88E9DF59-D932-48B4-A8D9-3A6D6402E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A36AD636-CCBD-4153-85F7-7775CF3BA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0BC26C7C-F1D0-4C2B-A2D3-EB5A827B2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0C99D80-3241-46FF-9ABE-FBC9E33C6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6EC5FFFB-396E-401A-96F4-14B5D87DF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A4C016DF-ECF1-4829-953B-6CDC03780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0DC331A4-2298-4908-887E-F0047E305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C954AA32-7EC8-4146-85CB-C31BF4C61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541653C6-6340-48B0-964D-FE011BAC5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282250C8-3109-432F-AF49-F08FCC64E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DA0EA23F-83F9-4175-A835-ED92DB3D4ACC}"/>
              </a:ext>
            </a:extLst>
          </p:cNvPr>
          <p:cNvPicPr>
            <a:picLocks noChangeAspect="1"/>
          </p:cNvPicPr>
          <p:nvPr/>
        </p:nvPicPr>
        <p:blipFill rotWithShape="1">
          <a:blip r:embed="rId3"/>
          <a:srcRect t="2861" b="2440"/>
          <a:stretch/>
        </p:blipFill>
        <p:spPr>
          <a:xfrm>
            <a:off x="4649458" y="15907"/>
            <a:ext cx="4272590" cy="4025878"/>
          </a:xfrm>
          <a:prstGeom prst="rect">
            <a:avLst/>
          </a:prstGeom>
        </p:spPr>
      </p:pic>
      <p:sp>
        <p:nvSpPr>
          <p:cNvPr id="60" name="Rectangle 59">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lose-up of open book against blurred bookshelf background">
            <a:extLst>
              <a:ext uri="{FF2B5EF4-FFF2-40B4-BE49-F238E27FC236}">
                <a16:creationId xmlns:a16="http://schemas.microsoft.com/office/drawing/2014/main" id="{AC620FC5-104C-29D0-82DB-4CCFBF9AB633}"/>
              </a:ext>
            </a:extLst>
          </p:cNvPr>
          <p:cNvPicPr>
            <a:picLocks noChangeAspect="1"/>
          </p:cNvPicPr>
          <p:nvPr/>
        </p:nvPicPr>
        <p:blipFill rotWithShape="1">
          <a:blip r:embed="rId4"/>
          <a:srcRect t="6046" r="-4" b="-4"/>
          <a:stretch/>
        </p:blipFill>
        <p:spPr>
          <a:xfrm>
            <a:off x="4638782" y="4178466"/>
            <a:ext cx="4272590" cy="2679539"/>
          </a:xfrm>
          <a:prstGeom prst="rect">
            <a:avLst/>
          </a:prstGeom>
        </p:spPr>
      </p:pic>
      <p:sp>
        <p:nvSpPr>
          <p:cNvPr id="10" name="TextBox 9">
            <a:extLst>
              <a:ext uri="{FF2B5EF4-FFF2-40B4-BE49-F238E27FC236}">
                <a16:creationId xmlns:a16="http://schemas.microsoft.com/office/drawing/2014/main" id="{CFE2BFD3-DF7B-4038-879E-3F6C05A5DBAD}"/>
              </a:ext>
            </a:extLst>
          </p:cNvPr>
          <p:cNvSpPr txBox="1"/>
          <p:nvPr/>
        </p:nvSpPr>
        <p:spPr>
          <a:xfrm>
            <a:off x="466151" y="4089326"/>
            <a:ext cx="4036781" cy="369332"/>
          </a:xfrm>
          <a:prstGeom prst="rect">
            <a:avLst/>
          </a:prstGeom>
          <a:noFill/>
        </p:spPr>
        <p:txBody>
          <a:bodyPr wrap="square">
            <a:spAutoFit/>
          </a:bodyPr>
          <a:lstStyle/>
          <a:p>
            <a:pPr>
              <a:spcAft>
                <a:spcPts val="600"/>
              </a:spcAft>
            </a:pPr>
            <a:r>
              <a:rPr lang="en-GB" b="1" dirty="0">
                <a:latin typeface="Arial" panose="020B0604020202020204" pitchFamily="34" charset="0"/>
                <a:cs typeface="Arial" panose="020B0604020202020204" pitchFamily="34" charset="0"/>
              </a:rPr>
              <a:t>Dr Raqibat Idris (MBBS, DO, MPH)</a:t>
            </a:r>
            <a:endParaRPr lang="en-GB" dirty="0"/>
          </a:p>
        </p:txBody>
      </p:sp>
    </p:spTree>
    <p:extLst>
      <p:ext uri="{BB962C8B-B14F-4D97-AF65-F5344CB8AC3E}">
        <p14:creationId xmlns:p14="http://schemas.microsoft.com/office/powerpoint/2010/main" val="192641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0BA473-CB41-4C87-88AA-F65F24DA5BCA}"/>
              </a:ext>
            </a:extLst>
          </p:cNvPr>
          <p:cNvSpPr>
            <a:spLocks noGrp="1"/>
          </p:cNvSpPr>
          <p:nvPr>
            <p:ph type="title"/>
          </p:nvPr>
        </p:nvSpPr>
        <p:spPr>
          <a:xfrm>
            <a:off x="0" y="9526"/>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A9CBA9-8684-450C-A247-867A53F3FA09}"/>
              </a:ext>
            </a:extLst>
          </p:cNvPr>
          <p:cNvSpPr txBox="1"/>
          <p:nvPr/>
        </p:nvSpPr>
        <p:spPr>
          <a:xfrm>
            <a:off x="709448" y="6499179"/>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3" name="Picture 2">
            <a:extLst>
              <a:ext uri="{FF2B5EF4-FFF2-40B4-BE49-F238E27FC236}">
                <a16:creationId xmlns:a16="http://schemas.microsoft.com/office/drawing/2014/main" id="{B36E5D1C-2E0F-7B25-D521-9733F7B968C3}"/>
              </a:ext>
            </a:extLst>
          </p:cNvPr>
          <p:cNvPicPr>
            <a:picLocks noChangeAspect="1"/>
          </p:cNvPicPr>
          <p:nvPr/>
        </p:nvPicPr>
        <p:blipFill>
          <a:blip r:embed="rId4"/>
          <a:stretch>
            <a:fillRect/>
          </a:stretch>
        </p:blipFill>
        <p:spPr>
          <a:xfrm>
            <a:off x="0" y="892350"/>
            <a:ext cx="9144000" cy="5606829"/>
          </a:xfrm>
          <a:prstGeom prst="rect">
            <a:avLst/>
          </a:prstGeom>
        </p:spPr>
      </p:pic>
    </p:spTree>
    <p:extLst>
      <p:ext uri="{BB962C8B-B14F-4D97-AF65-F5344CB8AC3E}">
        <p14:creationId xmlns:p14="http://schemas.microsoft.com/office/powerpoint/2010/main" val="184086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AB138E9-ED7A-4EDE-B9C5-5814DA09CF36}"/>
              </a:ext>
            </a:extLst>
          </p:cNvPr>
          <p:cNvSpPr>
            <a:spLocks noGrp="1"/>
          </p:cNvSpPr>
          <p:nvPr>
            <p:ph type="title"/>
          </p:nvPr>
        </p:nvSpPr>
        <p:spPr>
          <a:xfrm>
            <a:off x="0" y="9526"/>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E16E29-1EBB-4ADD-B271-5970CE9FDDC4}"/>
              </a:ext>
            </a:extLst>
          </p:cNvPr>
          <p:cNvSpPr txBox="1"/>
          <p:nvPr/>
        </p:nvSpPr>
        <p:spPr>
          <a:xfrm>
            <a:off x="709448" y="6479142"/>
            <a:ext cx="4561052"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3" name="Picture 2">
            <a:extLst>
              <a:ext uri="{FF2B5EF4-FFF2-40B4-BE49-F238E27FC236}">
                <a16:creationId xmlns:a16="http://schemas.microsoft.com/office/drawing/2014/main" id="{FF48BFFD-AC66-E41B-5964-37C7AB5E5DF6}"/>
              </a:ext>
            </a:extLst>
          </p:cNvPr>
          <p:cNvPicPr>
            <a:picLocks noChangeAspect="1"/>
          </p:cNvPicPr>
          <p:nvPr/>
        </p:nvPicPr>
        <p:blipFill>
          <a:blip r:embed="rId4"/>
          <a:stretch>
            <a:fillRect/>
          </a:stretch>
        </p:blipFill>
        <p:spPr>
          <a:xfrm>
            <a:off x="0" y="1264257"/>
            <a:ext cx="9144000" cy="5294198"/>
          </a:xfrm>
          <a:prstGeom prst="rect">
            <a:avLst/>
          </a:prstGeom>
        </p:spPr>
      </p:pic>
    </p:spTree>
    <p:extLst>
      <p:ext uri="{BB962C8B-B14F-4D97-AF65-F5344CB8AC3E}">
        <p14:creationId xmlns:p14="http://schemas.microsoft.com/office/powerpoint/2010/main" val="134801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44C900-0A4A-4A8C-B8C4-B05E1070C685}"/>
              </a:ext>
            </a:extLst>
          </p:cNvPr>
          <p:cNvSpPr>
            <a:spLocks noGrp="1"/>
          </p:cNvSpPr>
          <p:nvPr>
            <p:ph type="title"/>
          </p:nvPr>
        </p:nvSpPr>
        <p:spPr>
          <a:xfrm>
            <a:off x="0" y="-3174"/>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6A67E53-4E00-4A34-9C24-4A109604D430}"/>
              </a:ext>
            </a:extLst>
          </p:cNvPr>
          <p:cNvSpPr txBox="1"/>
          <p:nvPr/>
        </p:nvSpPr>
        <p:spPr>
          <a:xfrm>
            <a:off x="709448" y="6488822"/>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3" name="Picture 2">
            <a:extLst>
              <a:ext uri="{FF2B5EF4-FFF2-40B4-BE49-F238E27FC236}">
                <a16:creationId xmlns:a16="http://schemas.microsoft.com/office/drawing/2014/main" id="{401A0FEC-568A-E819-4B8B-2F16881BEA44}"/>
              </a:ext>
            </a:extLst>
          </p:cNvPr>
          <p:cNvPicPr>
            <a:picLocks noChangeAspect="1"/>
          </p:cNvPicPr>
          <p:nvPr/>
        </p:nvPicPr>
        <p:blipFill>
          <a:blip r:embed="rId4"/>
          <a:stretch>
            <a:fillRect/>
          </a:stretch>
        </p:blipFill>
        <p:spPr>
          <a:xfrm>
            <a:off x="0" y="1322389"/>
            <a:ext cx="9167813" cy="2747010"/>
          </a:xfrm>
          <a:prstGeom prst="rect">
            <a:avLst/>
          </a:prstGeom>
        </p:spPr>
      </p:pic>
    </p:spTree>
    <p:extLst>
      <p:ext uri="{BB962C8B-B14F-4D97-AF65-F5344CB8AC3E}">
        <p14:creationId xmlns:p14="http://schemas.microsoft.com/office/powerpoint/2010/main" val="3185490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pic>
        <p:nvPicPr>
          <p:cNvPr id="3" name="Picture 2">
            <a:extLst>
              <a:ext uri="{FF2B5EF4-FFF2-40B4-BE49-F238E27FC236}">
                <a16:creationId xmlns:a16="http://schemas.microsoft.com/office/drawing/2014/main" id="{CAFACAFA-F93F-F6DE-7507-6CA4270BF1BF}"/>
              </a:ext>
            </a:extLst>
          </p:cNvPr>
          <p:cNvPicPr>
            <a:picLocks noChangeAspect="1"/>
          </p:cNvPicPr>
          <p:nvPr/>
        </p:nvPicPr>
        <p:blipFill rotWithShape="1">
          <a:blip r:embed="rId4"/>
          <a:srcRect t="363" r="1954" b="1"/>
          <a:stretch/>
        </p:blipFill>
        <p:spPr>
          <a:xfrm>
            <a:off x="333082" y="1294706"/>
            <a:ext cx="8477836" cy="5380542"/>
          </a:xfrm>
          <a:prstGeom prst="rect">
            <a:avLst/>
          </a:prstGeom>
        </p:spPr>
      </p:pic>
      <p:sp>
        <p:nvSpPr>
          <p:cNvPr id="6" name="TextBox 5">
            <a:extLst>
              <a:ext uri="{FF2B5EF4-FFF2-40B4-BE49-F238E27FC236}">
                <a16:creationId xmlns:a16="http://schemas.microsoft.com/office/drawing/2014/main" id="{BE07B760-C74A-4F4D-8DA8-F103098388B0}"/>
              </a:ext>
            </a:extLst>
          </p:cNvPr>
          <p:cNvSpPr txBox="1"/>
          <p:nvPr/>
        </p:nvSpPr>
        <p:spPr>
          <a:xfrm>
            <a:off x="1395248" y="6488668"/>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5"/>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2809410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pic>
        <p:nvPicPr>
          <p:cNvPr id="4" name="Picture 3">
            <a:extLst>
              <a:ext uri="{FF2B5EF4-FFF2-40B4-BE49-F238E27FC236}">
                <a16:creationId xmlns:a16="http://schemas.microsoft.com/office/drawing/2014/main" id="{7C09311E-48E4-60A4-700B-BB7F05FB357F}"/>
              </a:ext>
            </a:extLst>
          </p:cNvPr>
          <p:cNvPicPr>
            <a:picLocks noChangeAspect="1"/>
          </p:cNvPicPr>
          <p:nvPr/>
        </p:nvPicPr>
        <p:blipFill>
          <a:blip r:embed="rId4"/>
          <a:stretch>
            <a:fillRect/>
          </a:stretch>
        </p:blipFill>
        <p:spPr>
          <a:xfrm>
            <a:off x="564356" y="1282700"/>
            <a:ext cx="8015288" cy="5440680"/>
          </a:xfrm>
          <a:prstGeom prst="rect">
            <a:avLst/>
          </a:prstGeom>
        </p:spPr>
      </p:pic>
      <p:sp>
        <p:nvSpPr>
          <p:cNvPr id="6" name="TextBox 5">
            <a:extLst>
              <a:ext uri="{FF2B5EF4-FFF2-40B4-BE49-F238E27FC236}">
                <a16:creationId xmlns:a16="http://schemas.microsoft.com/office/drawing/2014/main" id="{BE07B760-C74A-4F4D-8DA8-F103098388B0}"/>
              </a:ext>
            </a:extLst>
          </p:cNvPr>
          <p:cNvSpPr txBox="1"/>
          <p:nvPr/>
        </p:nvSpPr>
        <p:spPr>
          <a:xfrm>
            <a:off x="3359150" y="6488668"/>
            <a:ext cx="24257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5"/>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1368263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49AE588-6C0A-4EC9-A84A-6F78823B35EF}"/>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F683E7-43AD-4FFF-B040-E35B41E949BE}"/>
              </a:ext>
            </a:extLst>
          </p:cNvPr>
          <p:cNvSpPr txBox="1"/>
          <p:nvPr/>
        </p:nvSpPr>
        <p:spPr>
          <a:xfrm>
            <a:off x="0" y="913369"/>
            <a:ext cx="47117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Global Health Observatory</a:t>
            </a:r>
            <a:r>
              <a:rPr lang="en-GB" b="1" dirty="0">
                <a:solidFill>
                  <a:srgbClr val="C00000"/>
                </a:solidFill>
                <a:latin typeface="Arial" panose="020B0604020202020204" pitchFamily="34" charset="0"/>
                <a:cs typeface="Arial" panose="020B0604020202020204" pitchFamily="34" charset="0"/>
              </a:rPr>
              <a:t> </a:t>
            </a:r>
            <a:endParaRPr lang="en-GB" b="1" dirty="0">
              <a:solidFill>
                <a:srgbClr val="C00000"/>
              </a:solidFill>
            </a:endParaRPr>
          </a:p>
        </p:txBody>
      </p:sp>
      <p:pic>
        <p:nvPicPr>
          <p:cNvPr id="3" name="Picture 2">
            <a:extLst>
              <a:ext uri="{FF2B5EF4-FFF2-40B4-BE49-F238E27FC236}">
                <a16:creationId xmlns:a16="http://schemas.microsoft.com/office/drawing/2014/main" id="{2448D9CA-8F4C-B912-6825-B8792AF8F9FF}"/>
              </a:ext>
            </a:extLst>
          </p:cNvPr>
          <p:cNvPicPr>
            <a:picLocks noChangeAspect="1"/>
          </p:cNvPicPr>
          <p:nvPr/>
        </p:nvPicPr>
        <p:blipFill>
          <a:blip r:embed="rId4"/>
          <a:stretch>
            <a:fillRect/>
          </a:stretch>
        </p:blipFill>
        <p:spPr>
          <a:xfrm>
            <a:off x="1981915" y="1293211"/>
            <a:ext cx="5180171" cy="5527834"/>
          </a:xfrm>
          <a:prstGeom prst="rect">
            <a:avLst/>
          </a:prstGeom>
        </p:spPr>
      </p:pic>
      <p:sp>
        <p:nvSpPr>
          <p:cNvPr id="6" name="TextBox 5">
            <a:extLst>
              <a:ext uri="{FF2B5EF4-FFF2-40B4-BE49-F238E27FC236}">
                <a16:creationId xmlns:a16="http://schemas.microsoft.com/office/drawing/2014/main" id="{BE07B760-C74A-4F4D-8DA8-F103098388B0}"/>
              </a:ext>
            </a:extLst>
          </p:cNvPr>
          <p:cNvSpPr txBox="1"/>
          <p:nvPr/>
        </p:nvSpPr>
        <p:spPr>
          <a:xfrm>
            <a:off x="6605752" y="913367"/>
            <a:ext cx="2433145"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5"/>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545005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A4DF8E-E240-4578-A453-AA65002394E3}"/>
              </a:ext>
            </a:extLst>
          </p:cNvPr>
          <p:cNvSpPr>
            <a:spLocks noGrp="1"/>
          </p:cNvSpPr>
          <p:nvPr>
            <p:ph type="title"/>
          </p:nvPr>
        </p:nvSpPr>
        <p:spPr>
          <a:xfrm>
            <a:off x="-438" y="9526"/>
            <a:ext cx="91440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2123CDE-F5EF-FE29-80A6-8C8ADAD78820}"/>
              </a:ext>
            </a:extLst>
          </p:cNvPr>
          <p:cNvPicPr>
            <a:picLocks noChangeAspect="1"/>
          </p:cNvPicPr>
          <p:nvPr/>
        </p:nvPicPr>
        <p:blipFill>
          <a:blip r:embed="rId3"/>
          <a:stretch>
            <a:fillRect/>
          </a:stretch>
        </p:blipFill>
        <p:spPr>
          <a:xfrm>
            <a:off x="0" y="1002664"/>
            <a:ext cx="9144000" cy="5845810"/>
          </a:xfrm>
          <a:prstGeom prst="rect">
            <a:avLst/>
          </a:prstGeom>
        </p:spPr>
      </p:pic>
      <p:sp>
        <p:nvSpPr>
          <p:cNvPr id="6" name="TextBox 5">
            <a:extLst>
              <a:ext uri="{FF2B5EF4-FFF2-40B4-BE49-F238E27FC236}">
                <a16:creationId xmlns:a16="http://schemas.microsoft.com/office/drawing/2014/main" id="{94D6F498-D275-4F88-BBA3-7067A13CE57B}"/>
              </a:ext>
            </a:extLst>
          </p:cNvPr>
          <p:cNvSpPr txBox="1"/>
          <p:nvPr/>
        </p:nvSpPr>
        <p:spPr>
          <a:xfrm>
            <a:off x="709448" y="6488668"/>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4"/>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1898459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5A11EB-E05E-4D11-AD4D-5AA8B3544904}"/>
              </a:ext>
            </a:extLst>
          </p:cNvPr>
          <p:cNvSpPr>
            <a:spLocks noGrp="1"/>
          </p:cNvSpPr>
          <p:nvPr>
            <p:ph type="title"/>
          </p:nvPr>
        </p:nvSpPr>
        <p:spPr>
          <a:xfrm>
            <a:off x="0" y="-3174"/>
            <a:ext cx="9131300" cy="1325563"/>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3E28906-7870-45D1-A2B5-D4AB3AFD2019}"/>
              </a:ext>
            </a:extLst>
          </p:cNvPr>
          <p:cNvSpPr txBox="1"/>
          <p:nvPr/>
        </p:nvSpPr>
        <p:spPr>
          <a:xfrm>
            <a:off x="0" y="6451600"/>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a:t>
            </a:r>
            <a:r>
              <a:rPr lang="en-GB" b="1" dirty="0">
                <a:latin typeface="Arial" panose="020B0604020202020204" pitchFamily="34" charset="0"/>
                <a:cs typeface="Arial" panose="020B0604020202020204" pitchFamily="34" charset="0"/>
              </a:rPr>
              <a:t> </a:t>
            </a:r>
            <a:endParaRPr lang="en-GB" dirty="0"/>
          </a:p>
        </p:txBody>
      </p:sp>
      <p:pic>
        <p:nvPicPr>
          <p:cNvPr id="3" name="Picture 2">
            <a:extLst>
              <a:ext uri="{FF2B5EF4-FFF2-40B4-BE49-F238E27FC236}">
                <a16:creationId xmlns:a16="http://schemas.microsoft.com/office/drawing/2014/main" id="{C1B3F702-5C5A-E07B-0CBD-C84A2C9ABB77}"/>
              </a:ext>
            </a:extLst>
          </p:cNvPr>
          <p:cNvPicPr>
            <a:picLocks noChangeAspect="1"/>
          </p:cNvPicPr>
          <p:nvPr/>
        </p:nvPicPr>
        <p:blipFill>
          <a:blip r:embed="rId4"/>
          <a:stretch>
            <a:fillRect/>
          </a:stretch>
        </p:blipFill>
        <p:spPr>
          <a:xfrm>
            <a:off x="0" y="1322389"/>
            <a:ext cx="9145810" cy="3087719"/>
          </a:xfrm>
          <a:prstGeom prst="rect">
            <a:avLst/>
          </a:prstGeom>
        </p:spPr>
      </p:pic>
    </p:spTree>
    <p:extLst>
      <p:ext uri="{BB962C8B-B14F-4D97-AF65-F5344CB8AC3E}">
        <p14:creationId xmlns:p14="http://schemas.microsoft.com/office/powerpoint/2010/main" val="616675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0241-A6DE-41FD-B3A9-C4CD3B8C38C0}"/>
              </a:ext>
            </a:extLst>
          </p:cNvPr>
          <p:cNvSpPr>
            <a:spLocks noGrp="1"/>
          </p:cNvSpPr>
          <p:nvPr>
            <p:ph type="title"/>
          </p:nvPr>
        </p:nvSpPr>
        <p:spPr>
          <a:xfrm>
            <a:off x="0" y="0"/>
            <a:ext cx="9144000" cy="1325563"/>
          </a:xfrm>
          <a:solidFill>
            <a:srgbClr val="FF3399">
              <a:alpha val="30196"/>
            </a:srgb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WHO Library </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737C0CB-9401-4DE5-BDA3-37C9C9CB6001}"/>
              </a:ext>
            </a:extLst>
          </p:cNvPr>
          <p:cNvSpPr>
            <a:spLocks noGrp="1"/>
          </p:cNvSpPr>
          <p:nvPr>
            <p:ph idx="4294967295"/>
          </p:nvPr>
        </p:nvSpPr>
        <p:spPr>
          <a:xfrm>
            <a:off x="282346" y="4538663"/>
            <a:ext cx="8579308" cy="2319337"/>
          </a:xfrm>
        </p:spPr>
        <p:txBody>
          <a:bodyPr>
            <a:normAutofit/>
          </a:bodyPr>
          <a:lstStyle/>
          <a:p>
            <a:r>
              <a:rPr lang="en-GB" sz="2200" dirty="0">
                <a:latin typeface="Arial" panose="020B0604020202020204" pitchFamily="34" charset="0"/>
                <a:cs typeface="Arial" panose="020B0604020202020204" pitchFamily="34" charset="0"/>
              </a:rPr>
              <a:t>The world’s leading library on public health. </a:t>
            </a:r>
          </a:p>
          <a:p>
            <a:r>
              <a:rPr lang="en-GB" sz="2200" dirty="0">
                <a:latin typeface="Arial" panose="020B0604020202020204" pitchFamily="34" charset="0"/>
                <a:cs typeface="Arial" panose="020B0604020202020204" pitchFamily="34" charset="0"/>
              </a:rPr>
              <a:t>It provides access to knowledge from WHO as well as to other sources of scientific literature produced around the world. </a:t>
            </a:r>
          </a:p>
          <a:p>
            <a:r>
              <a:rPr lang="en-GB" sz="2200" dirty="0">
                <a:latin typeface="Arial" panose="020B0604020202020204" pitchFamily="34" charset="0"/>
                <a:cs typeface="Arial" panose="020B0604020202020204" pitchFamily="34" charset="0"/>
              </a:rPr>
              <a:t>WHO library resources and expertise provide scientific evidence and knowledge to low- and middle- income countries through a set of low-cost/high-use initiatives. </a:t>
            </a:r>
          </a:p>
        </p:txBody>
      </p:sp>
      <p:sp>
        <p:nvSpPr>
          <p:cNvPr id="6" name="TextBox 5">
            <a:extLst>
              <a:ext uri="{FF2B5EF4-FFF2-40B4-BE49-F238E27FC236}">
                <a16:creationId xmlns:a16="http://schemas.microsoft.com/office/drawing/2014/main" id="{37CBD038-4861-4D42-A74E-6610E98D1086}"/>
              </a:ext>
            </a:extLst>
          </p:cNvPr>
          <p:cNvSpPr txBox="1"/>
          <p:nvPr/>
        </p:nvSpPr>
        <p:spPr>
          <a:xfrm>
            <a:off x="151942" y="956231"/>
            <a:ext cx="4699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3"/>
              </a:rPr>
              <a:t>https://www.who.int/library</a:t>
            </a:r>
            <a:r>
              <a:rPr lang="en-GB" b="1" dirty="0">
                <a:latin typeface="Arial" panose="020B0604020202020204" pitchFamily="34" charset="0"/>
                <a:cs typeface="Arial" panose="020B0604020202020204" pitchFamily="34" charset="0"/>
              </a:rPr>
              <a:t> </a:t>
            </a:r>
            <a:endParaRPr lang="en-GB" dirty="0"/>
          </a:p>
        </p:txBody>
      </p:sp>
      <p:pic>
        <p:nvPicPr>
          <p:cNvPr id="9" name="Picture 8">
            <a:extLst>
              <a:ext uri="{FF2B5EF4-FFF2-40B4-BE49-F238E27FC236}">
                <a16:creationId xmlns:a16="http://schemas.microsoft.com/office/drawing/2014/main" id="{B0AACB41-FA3A-61A8-A1E0-846CCDDA3256}"/>
              </a:ext>
            </a:extLst>
          </p:cNvPr>
          <p:cNvPicPr>
            <a:picLocks noChangeAspect="1"/>
          </p:cNvPicPr>
          <p:nvPr/>
        </p:nvPicPr>
        <p:blipFill>
          <a:blip r:embed="rId4"/>
          <a:stretch>
            <a:fillRect/>
          </a:stretch>
        </p:blipFill>
        <p:spPr>
          <a:xfrm>
            <a:off x="-25858" y="1325562"/>
            <a:ext cx="9144000" cy="3120313"/>
          </a:xfrm>
          <a:prstGeom prst="rect">
            <a:avLst/>
          </a:prstGeom>
        </p:spPr>
      </p:pic>
    </p:spTree>
    <p:extLst>
      <p:ext uri="{BB962C8B-B14F-4D97-AF65-F5344CB8AC3E}">
        <p14:creationId xmlns:p14="http://schemas.microsoft.com/office/powerpoint/2010/main" val="2427434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3BA1-D7B1-4869-A4ED-99F0A4D2DBD5}"/>
              </a:ext>
            </a:extLst>
          </p:cNvPr>
          <p:cNvSpPr>
            <a:spLocks noGrp="1"/>
          </p:cNvSpPr>
          <p:nvPr>
            <p:ph type="title"/>
          </p:nvPr>
        </p:nvSpPr>
        <p:spPr>
          <a:xfrm>
            <a:off x="0" y="0"/>
            <a:ext cx="9144000" cy="1690689"/>
          </a:xfrm>
          <a:solidFill>
            <a:srgbClr val="FF3399">
              <a:alpha val="30196"/>
            </a:srgbClr>
          </a:solidFill>
        </p:spPr>
        <p:txBody>
          <a:bodyPr/>
          <a:lstStyle/>
          <a:p>
            <a:r>
              <a:rPr lang="en-GB" b="1" dirty="0">
                <a:latin typeface="Arial" panose="020B0604020202020204" pitchFamily="34" charset="0"/>
                <a:cs typeface="Arial" panose="020B0604020202020204" pitchFamily="34" charset="0"/>
              </a:rPr>
              <a:t>WHO Library initiatives</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AF42E62-BB5B-4353-B2B6-D6BE304A499F}"/>
              </a:ext>
            </a:extLst>
          </p:cNvPr>
          <p:cNvSpPr txBox="1">
            <a:spLocks/>
          </p:cNvSpPr>
          <p:nvPr/>
        </p:nvSpPr>
        <p:spPr>
          <a:xfrm>
            <a:off x="200471" y="4396014"/>
            <a:ext cx="8743058" cy="15929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latin typeface="Arial" panose="020B0604020202020204" pitchFamily="34" charset="0"/>
                <a:cs typeface="Arial" panose="020B0604020202020204" pitchFamily="34" charset="0"/>
              </a:rPr>
              <a:t>Institutional Repository for Information Sharing (IRIS) </a:t>
            </a:r>
            <a:r>
              <a:rPr lang="en-GB" sz="1600" dirty="0">
                <a:latin typeface="Arial" panose="020B0604020202020204" pitchFamily="34" charset="0"/>
                <a:cs typeface="Arial" panose="020B0604020202020204" pitchFamily="34" charset="0"/>
                <a:hlinkClick r:id="rId3"/>
              </a:rPr>
              <a:t>https://apps.who.int/iris/</a:t>
            </a:r>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Global Index </a:t>
            </a:r>
            <a:r>
              <a:rPr lang="en-GB" sz="1600" b="1" dirty="0" err="1">
                <a:latin typeface="Arial" panose="020B0604020202020204" pitchFamily="34" charset="0"/>
                <a:cs typeface="Arial" panose="020B0604020202020204" pitchFamily="34" charset="0"/>
              </a:rPr>
              <a:t>Medicus</a:t>
            </a:r>
            <a:r>
              <a:rPr lang="en-GB" sz="1600" b="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4"/>
              </a:rPr>
              <a:t>https://www.globalindexmedicus.net/</a:t>
            </a:r>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WHOLIS: WHO Geneva Library print catalogue </a:t>
            </a:r>
            <a:r>
              <a:rPr lang="en-GB" sz="1600" dirty="0">
                <a:latin typeface="Arial" panose="020B0604020202020204" pitchFamily="34" charset="0"/>
                <a:cs typeface="Arial" panose="020B0604020202020204" pitchFamily="34" charset="0"/>
                <a:hlinkClick r:id="rId5"/>
              </a:rPr>
              <a:t>http://kohahq.searo.who.int/</a:t>
            </a:r>
            <a:endParaRPr lang="en-GB" sz="1600" dirty="0">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COVID-19 Database </a:t>
            </a:r>
            <a:r>
              <a:rPr lang="en-GB" sz="1600" dirty="0">
                <a:latin typeface="Arial" panose="020B0604020202020204" pitchFamily="34" charset="0"/>
                <a:cs typeface="Arial" panose="020B0604020202020204" pitchFamily="34" charset="0"/>
                <a:hlinkClick r:id="rId6"/>
              </a:rPr>
              <a:t>https://search.bvsalud.org/global-literature-on-novel-coronavirus-2019-ncov/</a:t>
            </a:r>
            <a:r>
              <a:rPr lang="en-GB" sz="16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1C097736-6E43-E029-5332-9AE68B9C03AA}"/>
              </a:ext>
            </a:extLst>
          </p:cNvPr>
          <p:cNvPicPr>
            <a:picLocks noChangeAspect="1"/>
          </p:cNvPicPr>
          <p:nvPr/>
        </p:nvPicPr>
        <p:blipFill>
          <a:blip r:embed="rId7"/>
          <a:stretch>
            <a:fillRect/>
          </a:stretch>
        </p:blipFill>
        <p:spPr>
          <a:xfrm>
            <a:off x="20003" y="1690689"/>
            <a:ext cx="9103995" cy="2666048"/>
          </a:xfrm>
          <a:prstGeom prst="rect">
            <a:avLst/>
          </a:prstGeom>
        </p:spPr>
      </p:pic>
    </p:spTree>
    <p:extLst>
      <p:ext uri="{BB962C8B-B14F-4D97-AF65-F5344CB8AC3E}">
        <p14:creationId xmlns:p14="http://schemas.microsoft.com/office/powerpoint/2010/main" val="259698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3584-C1FB-43F1-8A4F-07227A220CDC}"/>
              </a:ext>
            </a:extLst>
          </p:cNvPr>
          <p:cNvSpPr>
            <a:spLocks noGrp="1"/>
          </p:cNvSpPr>
          <p:nvPr>
            <p:ph type="title"/>
          </p:nvPr>
        </p:nvSpPr>
        <p:spPr>
          <a:xfrm>
            <a:off x="10510" y="7777"/>
            <a:ext cx="9144000" cy="1325563"/>
          </a:xfrm>
          <a:solidFill>
            <a:schemeClr val="bg1">
              <a:lumMod val="85000"/>
            </a:schemeClr>
          </a:solidFill>
        </p:spPr>
        <p:txBody>
          <a:bodyPr/>
          <a:lstStyle/>
          <a:p>
            <a:r>
              <a:rPr lang="en-GB" b="1" dirty="0">
                <a:latin typeface="Arial" panose="020B0604020202020204" pitchFamily="34" charset="0"/>
                <a:cs typeface="Arial" panose="020B0604020202020204" pitchFamily="34" charset="0"/>
              </a:rPr>
              <a:t>Objective</a:t>
            </a:r>
          </a:p>
        </p:txBody>
      </p:sp>
      <p:sp>
        <p:nvSpPr>
          <p:cNvPr id="3" name="Content Placeholder 2">
            <a:extLst>
              <a:ext uri="{FF2B5EF4-FFF2-40B4-BE49-F238E27FC236}">
                <a16:creationId xmlns:a16="http://schemas.microsoft.com/office/drawing/2014/main" id="{CC701349-17A8-4F1C-9D0C-C464562AB012}"/>
              </a:ext>
            </a:extLst>
          </p:cNvPr>
          <p:cNvSpPr>
            <a:spLocks noGrp="1"/>
          </p:cNvSpPr>
          <p:nvPr>
            <p:ph idx="1"/>
          </p:nvPr>
        </p:nvSpPr>
        <p:spPr>
          <a:xfrm>
            <a:off x="628650" y="1615421"/>
            <a:ext cx="7886700" cy="4351338"/>
          </a:xfrm>
        </p:spPr>
        <p:txBody>
          <a:bodyPr>
            <a:normAutofit/>
          </a:bodyPr>
          <a:lstStyle/>
          <a:p>
            <a:endParaRPr lang="en-GB" sz="3600" dirty="0">
              <a:latin typeface="Arial" panose="020B0604020202020204" pitchFamily="34" charset="0"/>
              <a:cs typeface="Arial" panose="020B0604020202020204" pitchFamily="34" charset="0"/>
            </a:endParaRP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To introduce readers to the WHO Library resources and how to search for information in the Library </a:t>
            </a:r>
          </a:p>
        </p:txBody>
      </p:sp>
    </p:spTree>
    <p:extLst>
      <p:ext uri="{BB962C8B-B14F-4D97-AF65-F5344CB8AC3E}">
        <p14:creationId xmlns:p14="http://schemas.microsoft.com/office/powerpoint/2010/main" val="47836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B95D8-DC9E-3642-0ADC-176734740841}"/>
              </a:ext>
            </a:extLst>
          </p:cNvPr>
          <p:cNvPicPr>
            <a:picLocks noChangeAspect="1"/>
          </p:cNvPicPr>
          <p:nvPr/>
        </p:nvPicPr>
        <p:blipFill rotWithShape="1">
          <a:blip r:embed="rId3"/>
          <a:srcRect b="25621"/>
          <a:stretch/>
        </p:blipFill>
        <p:spPr>
          <a:xfrm>
            <a:off x="0" y="1265398"/>
            <a:ext cx="9144000" cy="1067896"/>
          </a:xfrm>
          <a:prstGeom prst="rect">
            <a:avLst/>
          </a:prstGeom>
        </p:spPr>
      </p:pic>
      <p:sp>
        <p:nvSpPr>
          <p:cNvPr id="2" name="Title 1">
            <a:extLst>
              <a:ext uri="{FF2B5EF4-FFF2-40B4-BE49-F238E27FC236}">
                <a16:creationId xmlns:a16="http://schemas.microsoft.com/office/drawing/2014/main" id="{11342E10-7A08-49D2-90BE-CECF52CF80DB}"/>
              </a:ext>
            </a:extLst>
          </p:cNvPr>
          <p:cNvSpPr>
            <a:spLocks noGrp="1"/>
          </p:cNvSpPr>
          <p:nvPr>
            <p:ph type="title"/>
          </p:nvPr>
        </p:nvSpPr>
        <p:spPr>
          <a:xfrm>
            <a:off x="0" y="9526"/>
            <a:ext cx="9144000" cy="1325563"/>
          </a:xfrm>
          <a:solidFill>
            <a:schemeClr val="accent6">
              <a:lumMod val="20000"/>
              <a:lumOff val="80000"/>
            </a:schemeClr>
          </a:solidFill>
        </p:spPr>
        <p:txBody>
          <a:bodyPr>
            <a:noAutofit/>
          </a:bodyPr>
          <a:lstStyle/>
          <a:p>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Institutional Repository for Information Sharing (IRIS)</a:t>
            </a:r>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endParaRPr lang="en-GB"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E10BC1-2BAC-40FA-B024-9206E67F98DC}"/>
              </a:ext>
            </a:extLst>
          </p:cNvPr>
          <p:cNvSpPr>
            <a:spLocks noGrp="1"/>
          </p:cNvSpPr>
          <p:nvPr>
            <p:ph idx="1"/>
          </p:nvPr>
        </p:nvSpPr>
        <p:spPr>
          <a:xfrm>
            <a:off x="566024" y="2333294"/>
            <a:ext cx="8189529" cy="3332601"/>
          </a:xfrm>
        </p:spPr>
        <p:txBody>
          <a:bodyPr>
            <a:noAutofit/>
          </a:bodyPr>
          <a:lstStyle/>
          <a:p>
            <a:r>
              <a:rPr lang="en-GB" sz="2200" dirty="0">
                <a:latin typeface="Arial" panose="020B0604020202020204" pitchFamily="34" charset="0"/>
                <a:cs typeface="Arial" panose="020B0604020202020204" pitchFamily="34" charset="0"/>
              </a:rPr>
              <a:t>Accessible from: </a:t>
            </a:r>
            <a:r>
              <a:rPr lang="en-GB" sz="2200" dirty="0">
                <a:latin typeface="Arial" panose="020B0604020202020204" pitchFamily="34" charset="0"/>
                <a:cs typeface="Arial" panose="020B0604020202020204" pitchFamily="34" charset="0"/>
                <a:hlinkClick r:id="rId4"/>
              </a:rPr>
              <a:t>https://apps.who.int/iris/</a:t>
            </a:r>
            <a:r>
              <a:rPr lang="en-GB" sz="2200" dirty="0">
                <a:latin typeface="Arial" panose="020B0604020202020204" pitchFamily="34" charset="0"/>
                <a:cs typeface="Arial" panose="020B0604020202020204" pitchFamily="34" charset="0"/>
              </a:rPr>
              <a:t> </a:t>
            </a:r>
          </a:p>
          <a:p>
            <a:r>
              <a:rPr lang="en-GB" sz="2200" dirty="0">
                <a:latin typeface="Arial" panose="020B0604020202020204" pitchFamily="34" charset="0"/>
                <a:cs typeface="Arial" panose="020B0604020202020204" pitchFamily="34" charset="0"/>
              </a:rPr>
              <a:t>Digital library of WHO’s published material and technical information in full text produced since 1948</a:t>
            </a:r>
          </a:p>
          <a:p>
            <a:r>
              <a:rPr lang="en-GB" sz="2200" dirty="0">
                <a:latin typeface="Arial" panose="020B0604020202020204" pitchFamily="34" charset="0"/>
                <a:cs typeface="Arial" panose="020B0604020202020204" pitchFamily="34" charset="0"/>
              </a:rPr>
              <a:t>Freely accessible and searchable content in the six official languages (Arabic, Chinese, English, French, Russian &amp; Spanish)</a:t>
            </a:r>
          </a:p>
          <a:p>
            <a:r>
              <a:rPr lang="en-GB" sz="2200" dirty="0">
                <a:latin typeface="Arial" panose="020B0604020202020204" pitchFamily="34" charset="0"/>
                <a:cs typeface="Arial" panose="020B0604020202020204" pitchFamily="34" charset="0"/>
              </a:rPr>
              <a:t>Information can be browsed by communities &amp; collections, issue date, authors, titles, subjects, countries or the most popular subject</a:t>
            </a:r>
          </a:p>
        </p:txBody>
      </p:sp>
      <p:sp>
        <p:nvSpPr>
          <p:cNvPr id="10" name="Content Placeholder 2">
            <a:extLst>
              <a:ext uri="{FF2B5EF4-FFF2-40B4-BE49-F238E27FC236}">
                <a16:creationId xmlns:a16="http://schemas.microsoft.com/office/drawing/2014/main" id="{F0CD3335-7595-4725-9F10-E40DB09840D6}"/>
              </a:ext>
            </a:extLst>
          </p:cNvPr>
          <p:cNvSpPr txBox="1">
            <a:spLocks/>
          </p:cNvSpPr>
          <p:nvPr/>
        </p:nvSpPr>
        <p:spPr>
          <a:xfrm>
            <a:off x="1432693" y="5618593"/>
            <a:ext cx="7040179" cy="1239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rgbClr val="FF0000"/>
                </a:solidFill>
                <a:latin typeface="Arial" panose="020B0604020202020204" pitchFamily="34" charset="0"/>
                <a:cs typeface="Arial" panose="020B0604020202020204" pitchFamily="34" charset="0"/>
              </a:rPr>
              <a:t>Watch the following video guides: </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5"/>
              </a:rPr>
              <a:t>New IRIS interface – quick tour</a:t>
            </a:r>
            <a:r>
              <a:rPr lang="en-GB" sz="2000" dirty="0">
                <a:latin typeface="Arial" panose="020B0604020202020204" pitchFamily="34" charset="0"/>
                <a:cs typeface="Arial" panose="020B0604020202020204" pitchFamily="34" charset="0"/>
              </a:rPr>
              <a:t> (1:13 mins)</a:t>
            </a:r>
          </a:p>
          <a:p>
            <a:pPr marL="514350" indent="-514350">
              <a:buFont typeface="Arial" panose="020B0604020202020204" pitchFamily="34" charset="0"/>
              <a:buAutoNum type="arabicPeriod"/>
            </a:pPr>
            <a:r>
              <a:rPr lang="en-GB" sz="2000" dirty="0">
                <a:latin typeface="Arial" panose="020B0604020202020204" pitchFamily="34" charset="0"/>
                <a:cs typeface="Arial" panose="020B0604020202020204" pitchFamily="34" charset="0"/>
                <a:hlinkClick r:id="rId6"/>
              </a:rPr>
              <a:t>How to search in IRIS - quick tour</a:t>
            </a:r>
            <a:r>
              <a:rPr lang="en-GB" sz="2000" dirty="0">
                <a:latin typeface="Arial" panose="020B0604020202020204" pitchFamily="34" charset="0"/>
                <a:cs typeface="Arial" panose="020B0604020202020204" pitchFamily="34" charset="0"/>
              </a:rPr>
              <a:t> (2.28 mins)</a:t>
            </a:r>
          </a:p>
        </p:txBody>
      </p:sp>
    </p:spTree>
    <p:extLst>
      <p:ext uri="{BB962C8B-B14F-4D97-AF65-F5344CB8AC3E}">
        <p14:creationId xmlns:p14="http://schemas.microsoft.com/office/powerpoint/2010/main" val="107297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A99B09-EDFE-4F46-AF0F-C49FBCC9BBAB}"/>
              </a:ext>
            </a:extLst>
          </p:cNvPr>
          <p:cNvSpPr>
            <a:spLocks noGrp="1"/>
          </p:cNvSpPr>
          <p:nvPr>
            <p:ph idx="1"/>
          </p:nvPr>
        </p:nvSpPr>
        <p:spPr/>
        <p:txBody>
          <a:bodyPr/>
          <a:lstStyle/>
          <a:p>
            <a:endParaRPr lang="en-GB" dirty="0"/>
          </a:p>
        </p:txBody>
      </p:sp>
      <p:sp>
        <p:nvSpPr>
          <p:cNvPr id="8" name="Title 1">
            <a:extLst>
              <a:ext uri="{FF2B5EF4-FFF2-40B4-BE49-F238E27FC236}">
                <a16:creationId xmlns:a16="http://schemas.microsoft.com/office/drawing/2014/main" id="{67C4A648-B59D-4C1C-A4BF-46781C52FE9B}"/>
              </a:ext>
            </a:extLst>
          </p:cNvPr>
          <p:cNvSpPr>
            <a:spLocks noGrp="1"/>
          </p:cNvSpPr>
          <p:nvPr>
            <p:ph type="title"/>
          </p:nvPr>
        </p:nvSpPr>
        <p:spPr>
          <a:xfrm>
            <a:off x="0" y="-228599"/>
            <a:ext cx="9144000" cy="1416050"/>
          </a:xfrm>
          <a:solidFill>
            <a:schemeClr val="accent6">
              <a:lumMod val="20000"/>
              <a:lumOff val="80000"/>
            </a:schemeClr>
          </a:solidFill>
        </p:spPr>
        <p:txBody>
          <a:bodyPr>
            <a:noAutofit/>
          </a:bodyPr>
          <a:lstStyle/>
          <a:p>
            <a:r>
              <a:rPr lang="en-GB" sz="3600" b="1" dirty="0">
                <a:latin typeface="Arial" panose="020B0604020202020204" pitchFamily="34" charset="0"/>
                <a:cs typeface="Arial" panose="020B0604020202020204" pitchFamily="34" charset="0"/>
              </a:rPr>
              <a:t>Institutional Repository for Information Sharing (IRIS)</a:t>
            </a:r>
          </a:p>
        </p:txBody>
      </p:sp>
      <p:pic>
        <p:nvPicPr>
          <p:cNvPr id="3" name="Picture 2">
            <a:extLst>
              <a:ext uri="{FF2B5EF4-FFF2-40B4-BE49-F238E27FC236}">
                <a16:creationId xmlns:a16="http://schemas.microsoft.com/office/drawing/2014/main" id="{38D4C536-6A59-5848-6F90-2A9B5B7F3BF6}"/>
              </a:ext>
            </a:extLst>
          </p:cNvPr>
          <p:cNvPicPr>
            <a:picLocks noChangeAspect="1"/>
          </p:cNvPicPr>
          <p:nvPr/>
        </p:nvPicPr>
        <p:blipFill rotWithShape="1">
          <a:blip r:embed="rId3"/>
          <a:srcRect l="837"/>
          <a:stretch/>
        </p:blipFill>
        <p:spPr>
          <a:xfrm>
            <a:off x="0" y="1425510"/>
            <a:ext cx="9143999" cy="5432490"/>
          </a:xfrm>
          <a:prstGeom prst="rect">
            <a:avLst/>
          </a:prstGeom>
        </p:spPr>
      </p:pic>
      <p:sp>
        <p:nvSpPr>
          <p:cNvPr id="7" name="Title 1">
            <a:extLst>
              <a:ext uri="{FF2B5EF4-FFF2-40B4-BE49-F238E27FC236}">
                <a16:creationId xmlns:a16="http://schemas.microsoft.com/office/drawing/2014/main" id="{BD02EF35-2A95-4BCB-A018-91CB36C6D46A}"/>
              </a:ext>
            </a:extLst>
          </p:cNvPr>
          <p:cNvSpPr txBox="1">
            <a:spLocks/>
          </p:cNvSpPr>
          <p:nvPr/>
        </p:nvSpPr>
        <p:spPr>
          <a:xfrm>
            <a:off x="0" y="1189349"/>
            <a:ext cx="2950544" cy="4302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1800" b="1" dirty="0">
              <a:latin typeface="Arial" panose="020B0604020202020204" pitchFamily="34" charset="0"/>
              <a:cs typeface="Arial" panose="020B0604020202020204" pitchFamily="34" charset="0"/>
              <a:hlinkClick r:id="rId4"/>
            </a:endParaRPr>
          </a:p>
          <a:p>
            <a:r>
              <a:rPr lang="en-GB" sz="1800" b="1" dirty="0">
                <a:latin typeface="Arial" panose="020B0604020202020204" pitchFamily="34" charset="0"/>
                <a:cs typeface="Arial" panose="020B0604020202020204" pitchFamily="34" charset="0"/>
                <a:hlinkClick r:id="rId4"/>
              </a:rPr>
              <a:t>https://apps.who.int/iris/</a:t>
            </a:r>
            <a:r>
              <a:rPr lang="en-GB" sz="1800" b="1" dirty="0">
                <a:latin typeface="Arial" panose="020B0604020202020204" pitchFamily="34" charset="0"/>
                <a:cs typeface="Arial" panose="020B0604020202020204" pitchFamily="34" charset="0"/>
              </a:rPr>
              <a:t> </a:t>
            </a:r>
            <a:br>
              <a:rPr lang="en-GB" sz="1800" b="1" dirty="0">
                <a:latin typeface="Arial" panose="020B0604020202020204" pitchFamily="34" charset="0"/>
                <a:cs typeface="Arial" panose="020B0604020202020204" pitchFamily="34" charset="0"/>
              </a:rPr>
            </a:br>
            <a:endParaRPr lang="en-GB"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617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EC44-FAED-4437-8C78-297F9DEA8D32}"/>
              </a:ext>
            </a:extLst>
          </p:cNvPr>
          <p:cNvSpPr>
            <a:spLocks noGrp="1"/>
          </p:cNvSpPr>
          <p:nvPr>
            <p:ph type="title"/>
          </p:nvPr>
        </p:nvSpPr>
        <p:spPr>
          <a:xfrm>
            <a:off x="0" y="-15874"/>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628650" y="1664323"/>
            <a:ext cx="8147050" cy="4716463"/>
          </a:xfrm>
        </p:spPr>
        <p:txBody>
          <a:bodyPr>
            <a:normAutofit/>
          </a:bodyPr>
          <a:lstStyle/>
          <a:p>
            <a:r>
              <a:rPr lang="en-GB" sz="2600" dirty="0">
                <a:latin typeface="Arial" panose="020B0604020202020204" pitchFamily="34" charset="0"/>
                <a:cs typeface="Arial" panose="020B0604020202020204" pitchFamily="34" charset="0"/>
              </a:rPr>
              <a:t>Provides universal access to biomedical and public health literature produced by and within low- and middle-income countries.</a:t>
            </a:r>
          </a:p>
          <a:p>
            <a:r>
              <a:rPr lang="en-GB" sz="2600" dirty="0">
                <a:solidFill>
                  <a:srgbClr val="C00000"/>
                </a:solidFill>
                <a:latin typeface="Arial" panose="020B0604020202020204" pitchFamily="34" charset="0"/>
                <a:cs typeface="Arial" panose="020B0604020202020204" pitchFamily="34" charset="0"/>
              </a:rPr>
              <a:t>Main objective is to increase the visibility and usability of these resources. </a:t>
            </a:r>
          </a:p>
          <a:p>
            <a:r>
              <a:rPr lang="en-GB" sz="2600" dirty="0">
                <a:solidFill>
                  <a:srgbClr val="00B050"/>
                </a:solidFill>
                <a:latin typeface="Arial" panose="020B0604020202020204" pitchFamily="34" charset="0"/>
                <a:cs typeface="Arial" panose="020B0604020202020204" pitchFamily="34" charset="0"/>
              </a:rPr>
              <a:t>Material is collated and aggregated by WHO Regional Office Libraries on a central search platform allowing retrieval of bibliographical and full text information.</a:t>
            </a:r>
          </a:p>
        </p:txBody>
      </p:sp>
      <p:sp>
        <p:nvSpPr>
          <p:cNvPr id="9" name="TextBox 8">
            <a:extLst>
              <a:ext uri="{FF2B5EF4-FFF2-40B4-BE49-F238E27FC236}">
                <a16:creationId xmlns:a16="http://schemas.microsoft.com/office/drawing/2014/main" id="{C8163AF0-EA60-4130-B56C-4B2E0FF39D23}"/>
              </a:ext>
            </a:extLst>
          </p:cNvPr>
          <p:cNvSpPr txBox="1"/>
          <p:nvPr/>
        </p:nvSpPr>
        <p:spPr>
          <a:xfrm>
            <a:off x="372679" y="92765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spTree>
    <p:extLst>
      <p:ext uri="{BB962C8B-B14F-4D97-AF65-F5344CB8AC3E}">
        <p14:creationId xmlns:p14="http://schemas.microsoft.com/office/powerpoint/2010/main" val="3684415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E39BCC-AE0E-47A9-8864-C52619CDF899}"/>
              </a:ext>
            </a:extLst>
          </p:cNvPr>
          <p:cNvSpPr>
            <a:spLocks noGrp="1"/>
          </p:cNvSpPr>
          <p:nvPr>
            <p:ph type="title"/>
          </p:nvPr>
        </p:nvSpPr>
        <p:spPr>
          <a:xfrm>
            <a:off x="0" y="-53974"/>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1CF14110-DDF3-4186-BB36-9E9E1A2B3514}"/>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sp>
        <p:nvSpPr>
          <p:cNvPr id="4" name="Content Placeholder 3">
            <a:extLst>
              <a:ext uri="{FF2B5EF4-FFF2-40B4-BE49-F238E27FC236}">
                <a16:creationId xmlns:a16="http://schemas.microsoft.com/office/drawing/2014/main" id="{696F96A7-43E9-4787-88B6-45177EB93F9E}"/>
              </a:ext>
            </a:extLst>
          </p:cNvPr>
          <p:cNvSpPr>
            <a:spLocks noGrp="1"/>
          </p:cNvSpPr>
          <p:nvPr>
            <p:ph idx="1"/>
          </p:nvPr>
        </p:nvSpPr>
        <p:spPr>
          <a:xfrm>
            <a:off x="628650" y="1639614"/>
            <a:ext cx="7886700" cy="4537349"/>
          </a:xfrm>
        </p:spPr>
        <p:txBody>
          <a:bodyPr>
            <a:normAutofit fontScale="85000" lnSpcReduction="20000"/>
          </a:bodyPr>
          <a:lstStyle/>
          <a:p>
            <a:pPr algn="l"/>
            <a:r>
              <a:rPr lang="en-GB" b="0" i="0" dirty="0">
                <a:solidFill>
                  <a:srgbClr val="212529"/>
                </a:solidFill>
                <a:effectLst/>
                <a:latin typeface="Arial" panose="020B0604020202020204" pitchFamily="34" charset="0"/>
                <a:cs typeface="Arial" panose="020B0604020202020204" pitchFamily="34" charset="0"/>
              </a:rPr>
              <a:t>All information from the Regions can be found in the same </a:t>
            </a:r>
            <a:r>
              <a:rPr lang="en-GB" b="0" i="0" u="none" strike="noStrike" dirty="0">
                <a:solidFill>
                  <a:srgbClr val="007BFF"/>
                </a:solidFill>
                <a:effectLst/>
                <a:latin typeface="Arial" panose="020B0604020202020204" pitchFamily="34" charset="0"/>
                <a:cs typeface="Arial" panose="020B0604020202020204" pitchFamily="34" charset="0"/>
                <a:hlinkClick r:id="rId4"/>
              </a:rPr>
              <a:t>search interface</a:t>
            </a:r>
            <a:r>
              <a:rPr lang="en-GB" b="0" i="0" dirty="0">
                <a:solidFill>
                  <a:srgbClr val="212529"/>
                </a:solidFill>
                <a:effectLst/>
                <a:latin typeface="Arial" panose="020B0604020202020204" pitchFamily="34" charset="0"/>
                <a:cs typeface="Arial" panose="020B0604020202020204" pitchFamily="34" charset="0"/>
              </a:rPr>
              <a:t>. </a:t>
            </a:r>
          </a:p>
          <a:p>
            <a:pPr algn="l"/>
            <a:endParaRPr lang="en-GB" sz="200" b="0" i="0" dirty="0">
              <a:solidFill>
                <a:srgbClr val="212529"/>
              </a:solidFill>
              <a:effectLst/>
              <a:latin typeface="Arial" panose="020B0604020202020204" pitchFamily="34" charset="0"/>
              <a:cs typeface="Arial" panose="020B0604020202020204" pitchFamily="34" charset="0"/>
            </a:endParaRPr>
          </a:p>
          <a:p>
            <a:pPr algn="l"/>
            <a:r>
              <a:rPr lang="en-GB" dirty="0">
                <a:solidFill>
                  <a:srgbClr val="FF0000"/>
                </a:solidFill>
                <a:latin typeface="Arial" panose="020B0604020202020204" pitchFamily="34" charset="0"/>
                <a:cs typeface="Arial" panose="020B0604020202020204" pitchFamily="34" charset="0"/>
              </a:rPr>
              <a:t>A</a:t>
            </a:r>
            <a:r>
              <a:rPr lang="en-GB" b="0" i="0" dirty="0">
                <a:solidFill>
                  <a:srgbClr val="FF0000"/>
                </a:solidFill>
                <a:effectLst/>
                <a:latin typeface="Arial" panose="020B0604020202020204" pitchFamily="34" charset="0"/>
                <a:cs typeface="Arial" panose="020B0604020202020204" pitchFamily="34" charset="0"/>
              </a:rPr>
              <a:t>lso possible to access them individually from the Regional Indexes Medici:</a:t>
            </a:r>
          </a:p>
          <a:p>
            <a:pPr algn="l"/>
            <a:endParaRPr lang="en-GB" sz="400"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b="0" i="0" u="none" strike="noStrike" dirty="0">
                <a:solidFill>
                  <a:srgbClr val="007BFF"/>
                </a:solidFill>
                <a:effectLst/>
                <a:latin typeface="Arial" panose="020B0604020202020204" pitchFamily="34" charset="0"/>
                <a:cs typeface="Arial" panose="020B0604020202020204" pitchFamily="34" charset="0"/>
                <a:hlinkClick r:id="rId5"/>
              </a:rPr>
              <a:t>African Index </a:t>
            </a:r>
            <a:r>
              <a:rPr lang="en-GB" b="0" i="0" u="none" strike="noStrike" dirty="0" err="1">
                <a:solidFill>
                  <a:srgbClr val="007BFF"/>
                </a:solidFill>
                <a:effectLst/>
                <a:latin typeface="Arial" panose="020B0604020202020204" pitchFamily="34" charset="0"/>
                <a:cs typeface="Arial" panose="020B0604020202020204" pitchFamily="34" charset="0"/>
                <a:hlinkClick r:id="rId5"/>
              </a:rPr>
              <a:t>Medicus</a:t>
            </a:r>
            <a:r>
              <a:rPr lang="en-GB" b="0" i="0" u="none" strike="noStrike" dirty="0">
                <a:solidFill>
                  <a:srgbClr val="007BFF"/>
                </a:solidFill>
                <a:effectLst/>
                <a:latin typeface="Arial" panose="020B0604020202020204" pitchFamily="34" charset="0"/>
                <a:cs typeface="Arial" panose="020B0604020202020204" pitchFamily="34" charset="0"/>
                <a:hlinkClick r:id="rId5"/>
              </a:rPr>
              <a:t> (AIM)</a:t>
            </a:r>
            <a:endParaRPr lang="en-GB" b="0" i="0" u="none" strike="noStrike" dirty="0">
              <a:solidFill>
                <a:srgbClr val="007BFF"/>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endParaRPr lang="en-GB"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b="0" i="0" u="none" strike="noStrike" dirty="0">
                <a:solidFill>
                  <a:srgbClr val="007BFF"/>
                </a:solidFill>
                <a:effectLst/>
                <a:latin typeface="Arial" panose="020B0604020202020204" pitchFamily="34" charset="0"/>
                <a:cs typeface="Arial" panose="020B0604020202020204" pitchFamily="34" charset="0"/>
                <a:hlinkClick r:id="rId6"/>
              </a:rPr>
              <a:t>Index </a:t>
            </a:r>
            <a:r>
              <a:rPr lang="en-GB" b="0" i="0" u="none" strike="noStrike" dirty="0" err="1">
                <a:solidFill>
                  <a:srgbClr val="007BFF"/>
                </a:solidFill>
                <a:effectLst/>
                <a:latin typeface="Arial" panose="020B0604020202020204" pitchFamily="34" charset="0"/>
                <a:cs typeface="Arial" panose="020B0604020202020204" pitchFamily="34" charset="0"/>
                <a:hlinkClick r:id="rId6"/>
              </a:rPr>
              <a:t>Medicus</a:t>
            </a:r>
            <a:r>
              <a:rPr lang="en-GB" b="0" i="0" u="none" strike="noStrike" dirty="0">
                <a:solidFill>
                  <a:srgbClr val="007BFF"/>
                </a:solidFill>
                <a:effectLst/>
                <a:latin typeface="Arial" panose="020B0604020202020204" pitchFamily="34" charset="0"/>
                <a:cs typeface="Arial" panose="020B0604020202020204" pitchFamily="34" charset="0"/>
                <a:hlinkClick r:id="rId6"/>
              </a:rPr>
              <a:t> for the Eastern Mediterranean Region (IMEMR)</a:t>
            </a:r>
            <a:endParaRPr lang="en-GB" b="0" i="0" u="none" strike="noStrike" dirty="0">
              <a:solidFill>
                <a:srgbClr val="007BFF"/>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endParaRPr lang="en-GB"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dirty="0">
                <a:solidFill>
                  <a:srgbClr val="007BFF"/>
                </a:solidFill>
                <a:latin typeface="Arial" panose="020B0604020202020204" pitchFamily="34" charset="0"/>
                <a:cs typeface="Arial" panose="020B0604020202020204" pitchFamily="34" charset="0"/>
                <a:hlinkClick r:id="rId7"/>
              </a:rPr>
              <a:t>Index </a:t>
            </a:r>
            <a:r>
              <a:rPr lang="en-GB" dirty="0" err="1">
                <a:solidFill>
                  <a:srgbClr val="007BFF"/>
                </a:solidFill>
                <a:latin typeface="Arial" panose="020B0604020202020204" pitchFamily="34" charset="0"/>
                <a:cs typeface="Arial" panose="020B0604020202020204" pitchFamily="34" charset="0"/>
                <a:hlinkClick r:id="rId7"/>
              </a:rPr>
              <a:t>Medicus</a:t>
            </a:r>
            <a:r>
              <a:rPr lang="en-GB" dirty="0">
                <a:solidFill>
                  <a:srgbClr val="007BFF"/>
                </a:solidFill>
                <a:latin typeface="Arial" panose="020B0604020202020204" pitchFamily="34" charset="0"/>
                <a:cs typeface="Arial" panose="020B0604020202020204" pitchFamily="34" charset="0"/>
                <a:hlinkClick r:id="rId7"/>
              </a:rPr>
              <a:t> for the South-East Asia Region (IMSEAR)</a:t>
            </a:r>
          </a:p>
          <a:p>
            <a:pPr marL="457200" lvl="1" indent="0">
              <a:buClr>
                <a:schemeClr val="tx1"/>
              </a:buClr>
              <a:buNone/>
            </a:pPr>
            <a:endParaRPr lang="en-GB" b="0" i="0" u="none" strike="noStrike" dirty="0">
              <a:solidFill>
                <a:srgbClr val="007BFF"/>
              </a:solidFill>
              <a:effectLst/>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
                <a:prstClr val="black"/>
              </a:buClr>
              <a:buSzTx/>
              <a:buFont typeface="Wingdings" panose="05000000000000000000" pitchFamily="2" charset="2"/>
              <a:buChar char="§"/>
              <a:tabLst/>
              <a:defRPr/>
            </a:pPr>
            <a:r>
              <a:rPr kumimoji="0" lang="en-GB" b="0" i="0" u="none" strike="noStrike" kern="1200" cap="none" spc="0" normalizeH="0" baseline="0" noProof="0" dirty="0">
                <a:ln>
                  <a:noFill/>
                </a:ln>
                <a:solidFill>
                  <a:srgbClr val="007BFF"/>
                </a:solidFill>
                <a:effectLst/>
                <a:uLnTx/>
                <a:uFillTx/>
                <a:latin typeface="Arial" panose="020B0604020202020204" pitchFamily="34" charset="0"/>
                <a:ea typeface="+mn-ea"/>
                <a:cs typeface="Arial" panose="020B0604020202020204" pitchFamily="34" charset="0"/>
                <a:hlinkClick r:id="rId8"/>
              </a:rPr>
              <a:t>Latin America and the Caribbean Literature on Health Sciences (LILACS)</a:t>
            </a:r>
            <a:endParaRPr kumimoji="0" lang="en-GB"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endParaRPr>
          </a:p>
          <a:p>
            <a:pPr lvl="1">
              <a:buClr>
                <a:schemeClr val="tx1"/>
              </a:buClr>
              <a:buFont typeface="Wingdings" panose="05000000000000000000" pitchFamily="2" charset="2"/>
              <a:buChar char="§"/>
            </a:pPr>
            <a:endParaRPr lang="en-GB" b="0" i="0" dirty="0">
              <a:solidFill>
                <a:srgbClr val="212529"/>
              </a:solidFill>
              <a:effectLst/>
              <a:latin typeface="Arial" panose="020B0604020202020204" pitchFamily="34" charset="0"/>
              <a:cs typeface="Arial" panose="020B0604020202020204" pitchFamily="34" charset="0"/>
            </a:endParaRPr>
          </a:p>
          <a:p>
            <a:pPr lvl="1">
              <a:buClr>
                <a:schemeClr val="tx1"/>
              </a:buClr>
              <a:buFont typeface="Wingdings" panose="05000000000000000000" pitchFamily="2" charset="2"/>
              <a:buChar char="§"/>
            </a:pPr>
            <a:r>
              <a:rPr lang="en-GB" dirty="0">
                <a:solidFill>
                  <a:srgbClr val="007BFF"/>
                </a:solidFill>
                <a:latin typeface="Arial" panose="020B0604020202020204" pitchFamily="34" charset="0"/>
                <a:cs typeface="Arial" panose="020B0604020202020204" pitchFamily="34" charset="0"/>
                <a:hlinkClick r:id="rId9"/>
              </a:rPr>
              <a:t>Western Pacific Region Index </a:t>
            </a:r>
            <a:r>
              <a:rPr lang="en-GB" dirty="0" err="1">
                <a:solidFill>
                  <a:srgbClr val="007BFF"/>
                </a:solidFill>
                <a:latin typeface="Arial" panose="020B0604020202020204" pitchFamily="34" charset="0"/>
                <a:cs typeface="Arial" panose="020B0604020202020204" pitchFamily="34" charset="0"/>
                <a:hlinkClick r:id="rId9"/>
              </a:rPr>
              <a:t>Medicus</a:t>
            </a:r>
            <a:r>
              <a:rPr lang="en-GB" dirty="0">
                <a:solidFill>
                  <a:srgbClr val="007BFF"/>
                </a:solidFill>
                <a:latin typeface="Arial" panose="020B0604020202020204" pitchFamily="34" charset="0"/>
                <a:cs typeface="Arial" panose="020B0604020202020204" pitchFamily="34" charset="0"/>
                <a:hlinkClick r:id="rId9"/>
              </a:rPr>
              <a:t> (WPRO)</a:t>
            </a:r>
            <a:endParaRPr lang="en-GB" b="0" i="0" dirty="0">
              <a:solidFill>
                <a:srgbClr val="212529"/>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526505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5F99B96-D2F3-4A18-978A-0A6D4617B11A}"/>
              </a:ext>
            </a:extLst>
          </p:cNvPr>
          <p:cNvSpPr txBox="1"/>
          <p:nvPr/>
        </p:nvSpPr>
        <p:spPr>
          <a:xfrm>
            <a:off x="1952952" y="6429328"/>
            <a:ext cx="4572000" cy="369332"/>
          </a:xfrm>
          <a:prstGeom prst="rect">
            <a:avLst/>
          </a:prstGeom>
          <a:noFill/>
        </p:spPr>
        <p:txBody>
          <a:bodyPr wrap="square">
            <a:spAutoFit/>
          </a:bodyPr>
          <a:lstStyle/>
          <a:p>
            <a:pPr algn="ctr"/>
            <a:r>
              <a:rPr lang="en-GB" dirty="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Read the GIM search quick guide </a:t>
            </a:r>
            <a:endParaRPr lang="en-GB" dirty="0">
              <a:solidFill>
                <a:srgbClr val="FF000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5D5F14F-9F6E-4321-9DAD-305CB527313F}"/>
              </a:ext>
            </a:extLst>
          </p:cNvPr>
          <p:cNvSpPr>
            <a:spLocks noGrp="1"/>
          </p:cNvSpPr>
          <p:nvPr>
            <p:ph type="title"/>
          </p:nvPr>
        </p:nvSpPr>
        <p:spPr>
          <a:xfrm>
            <a:off x="0" y="9526"/>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EE27E5F-B01E-4223-BEC2-B23F38722DBA}"/>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12" name="Picture 11">
            <a:extLst>
              <a:ext uri="{FF2B5EF4-FFF2-40B4-BE49-F238E27FC236}">
                <a16:creationId xmlns:a16="http://schemas.microsoft.com/office/drawing/2014/main" id="{7FD8CDD6-FE70-D895-8205-32BE09985D34}"/>
              </a:ext>
            </a:extLst>
          </p:cNvPr>
          <p:cNvPicPr>
            <a:picLocks noChangeAspect="1"/>
          </p:cNvPicPr>
          <p:nvPr/>
        </p:nvPicPr>
        <p:blipFill rotWithShape="1">
          <a:blip r:embed="rId5"/>
          <a:srcRect t="13836" r="1579" b="6257"/>
          <a:stretch/>
        </p:blipFill>
        <p:spPr>
          <a:xfrm>
            <a:off x="72192" y="1447802"/>
            <a:ext cx="8999616" cy="4110017"/>
          </a:xfrm>
          <a:prstGeom prst="rect">
            <a:avLst/>
          </a:prstGeom>
        </p:spPr>
      </p:pic>
    </p:spTree>
    <p:extLst>
      <p:ext uri="{BB962C8B-B14F-4D97-AF65-F5344CB8AC3E}">
        <p14:creationId xmlns:p14="http://schemas.microsoft.com/office/powerpoint/2010/main" val="8443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368481" y="1346784"/>
            <a:ext cx="8593595" cy="786816"/>
          </a:xfrm>
        </p:spPr>
        <p:txBody>
          <a:bodyPr>
            <a:normAutofit/>
          </a:bodyPr>
          <a:lstStyle/>
          <a:p>
            <a:r>
              <a:rPr lang="en-GB" sz="1800" dirty="0">
                <a:solidFill>
                  <a:srgbClr val="C00000"/>
                </a:solidFill>
                <a:latin typeface="Arial" panose="020B0604020202020204" pitchFamily="34" charset="0"/>
                <a:cs typeface="Arial" panose="020B0604020202020204" pitchFamily="34" charset="0"/>
              </a:rPr>
              <a:t>More than 1.9 million of documents available in all Regional Indexes Medici together, of which more than 1 million have full text access.</a:t>
            </a:r>
          </a:p>
        </p:txBody>
      </p:sp>
      <p:sp>
        <p:nvSpPr>
          <p:cNvPr id="6" name="Title 1">
            <a:extLst>
              <a:ext uri="{FF2B5EF4-FFF2-40B4-BE49-F238E27FC236}">
                <a16:creationId xmlns:a16="http://schemas.microsoft.com/office/drawing/2014/main" id="{2E025747-F19A-4ECB-B257-E764185B2B7A}"/>
              </a:ext>
            </a:extLst>
          </p:cNvPr>
          <p:cNvSpPr>
            <a:spLocks noGrp="1"/>
          </p:cNvSpPr>
          <p:nvPr>
            <p:ph type="title"/>
          </p:nvPr>
        </p:nvSpPr>
        <p:spPr>
          <a:xfrm>
            <a:off x="0" y="-76200"/>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771F9102-C415-462B-A4C9-42A39BE5FEFA}"/>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https://www.globalindexmedicus.net/</a:t>
            </a:r>
            <a:r>
              <a:rPr lang="en-GB" sz="1800" b="1" dirty="0">
                <a:latin typeface="Arial" panose="020B0604020202020204" pitchFamily="34" charset="0"/>
                <a:cs typeface="Arial" panose="020B0604020202020204" pitchFamily="34" charset="0"/>
              </a:rPr>
              <a:t> </a:t>
            </a:r>
            <a:endParaRPr lang="en-GB" b="1" dirty="0"/>
          </a:p>
        </p:txBody>
      </p:sp>
      <p:pic>
        <p:nvPicPr>
          <p:cNvPr id="4" name="Picture 3">
            <a:extLst>
              <a:ext uri="{FF2B5EF4-FFF2-40B4-BE49-F238E27FC236}">
                <a16:creationId xmlns:a16="http://schemas.microsoft.com/office/drawing/2014/main" id="{77BA3EE5-EA80-B953-17BA-8FF37E6B8F1A}"/>
              </a:ext>
            </a:extLst>
          </p:cNvPr>
          <p:cNvPicPr>
            <a:picLocks noChangeAspect="1"/>
          </p:cNvPicPr>
          <p:nvPr/>
        </p:nvPicPr>
        <p:blipFill>
          <a:blip r:embed="rId4"/>
          <a:stretch>
            <a:fillRect/>
          </a:stretch>
        </p:blipFill>
        <p:spPr>
          <a:xfrm>
            <a:off x="1585913" y="1923392"/>
            <a:ext cx="5972175" cy="4934903"/>
          </a:xfrm>
          <a:prstGeom prst="rect">
            <a:avLst/>
          </a:prstGeom>
        </p:spPr>
      </p:pic>
    </p:spTree>
    <p:extLst>
      <p:ext uri="{BB962C8B-B14F-4D97-AF65-F5344CB8AC3E}">
        <p14:creationId xmlns:p14="http://schemas.microsoft.com/office/powerpoint/2010/main" val="776061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195943" y="1482695"/>
            <a:ext cx="7886700" cy="786816"/>
          </a:xfrm>
        </p:spPr>
        <p:txBody>
          <a:bodyPr>
            <a:normAutofit/>
          </a:bodyPr>
          <a:lstStyle/>
          <a:p>
            <a:r>
              <a:rPr lang="en-GB" dirty="0">
                <a:solidFill>
                  <a:srgbClr val="C00000"/>
                </a:solidFill>
                <a:latin typeface="Arial" panose="020B0604020202020204" pitchFamily="34" charset="0"/>
                <a:cs typeface="Arial" panose="020B0604020202020204" pitchFamily="34" charset="0"/>
              </a:rPr>
              <a:t>Menu: search by title, author or subject</a:t>
            </a:r>
          </a:p>
        </p:txBody>
      </p:sp>
      <p:pic>
        <p:nvPicPr>
          <p:cNvPr id="10" name="Picture 9">
            <a:extLst>
              <a:ext uri="{FF2B5EF4-FFF2-40B4-BE49-F238E27FC236}">
                <a16:creationId xmlns:a16="http://schemas.microsoft.com/office/drawing/2014/main" id="{FBD859D1-CC7A-42A4-936B-B1C6F5206FB9}"/>
              </a:ext>
            </a:extLst>
          </p:cNvPr>
          <p:cNvPicPr>
            <a:picLocks noChangeAspect="1"/>
          </p:cNvPicPr>
          <p:nvPr/>
        </p:nvPicPr>
        <p:blipFill rotWithShape="1">
          <a:blip r:embed="rId3"/>
          <a:srcRect l="833" t="13387" r="1310" b="6846"/>
          <a:stretch/>
        </p:blipFill>
        <p:spPr>
          <a:xfrm>
            <a:off x="8498" y="2090056"/>
            <a:ext cx="9127005" cy="4184872"/>
          </a:xfrm>
          <a:prstGeom prst="rect">
            <a:avLst/>
          </a:prstGeom>
        </p:spPr>
      </p:pic>
      <p:sp>
        <p:nvSpPr>
          <p:cNvPr id="6" name="Title 1">
            <a:extLst>
              <a:ext uri="{FF2B5EF4-FFF2-40B4-BE49-F238E27FC236}">
                <a16:creationId xmlns:a16="http://schemas.microsoft.com/office/drawing/2014/main" id="{089A82A1-BA02-40CA-921F-E3AB57CCDB22}"/>
              </a:ext>
            </a:extLst>
          </p:cNvPr>
          <p:cNvSpPr>
            <a:spLocks noGrp="1"/>
          </p:cNvSpPr>
          <p:nvPr>
            <p:ph type="title"/>
          </p:nvPr>
        </p:nvSpPr>
        <p:spPr>
          <a:xfrm>
            <a:off x="0" y="-25400"/>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56720E89-23D6-4C37-8D66-367253E70C15}"/>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spTree>
    <p:extLst>
      <p:ext uri="{BB962C8B-B14F-4D97-AF65-F5344CB8AC3E}">
        <p14:creationId xmlns:p14="http://schemas.microsoft.com/office/powerpoint/2010/main" val="3525952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B19E2-3083-42A3-B733-93CEB5E7863F}"/>
              </a:ext>
            </a:extLst>
          </p:cNvPr>
          <p:cNvSpPr>
            <a:spLocks noGrp="1"/>
          </p:cNvSpPr>
          <p:nvPr>
            <p:ph idx="1"/>
          </p:nvPr>
        </p:nvSpPr>
        <p:spPr>
          <a:xfrm>
            <a:off x="125185" y="1409670"/>
            <a:ext cx="7886700" cy="786816"/>
          </a:xfrm>
        </p:spPr>
        <p:txBody>
          <a:bodyPr>
            <a:normAutofit/>
          </a:bodyPr>
          <a:lstStyle/>
          <a:p>
            <a:r>
              <a:rPr lang="en-GB" dirty="0">
                <a:solidFill>
                  <a:srgbClr val="C00000"/>
                </a:solidFill>
                <a:latin typeface="Arial" panose="020B0604020202020204" pitchFamily="34" charset="0"/>
                <a:cs typeface="Arial" panose="020B0604020202020204" pitchFamily="34" charset="0"/>
              </a:rPr>
              <a:t>Menu: search by information sources</a:t>
            </a:r>
          </a:p>
        </p:txBody>
      </p:sp>
      <p:pic>
        <p:nvPicPr>
          <p:cNvPr id="5" name="Picture 4">
            <a:extLst>
              <a:ext uri="{FF2B5EF4-FFF2-40B4-BE49-F238E27FC236}">
                <a16:creationId xmlns:a16="http://schemas.microsoft.com/office/drawing/2014/main" id="{0E157FB8-A523-4385-B0B6-F0989F0D3F15}"/>
              </a:ext>
            </a:extLst>
          </p:cNvPr>
          <p:cNvPicPr>
            <a:picLocks noChangeAspect="1"/>
          </p:cNvPicPr>
          <p:nvPr/>
        </p:nvPicPr>
        <p:blipFill rotWithShape="1">
          <a:blip r:embed="rId3"/>
          <a:srcRect t="12698" r="2738" b="6847"/>
          <a:stretch/>
        </p:blipFill>
        <p:spPr>
          <a:xfrm>
            <a:off x="36245" y="1975945"/>
            <a:ext cx="9071510" cy="4220967"/>
          </a:xfrm>
          <a:prstGeom prst="rect">
            <a:avLst/>
          </a:prstGeom>
        </p:spPr>
      </p:pic>
      <p:sp>
        <p:nvSpPr>
          <p:cNvPr id="6" name="Title 1">
            <a:extLst>
              <a:ext uri="{FF2B5EF4-FFF2-40B4-BE49-F238E27FC236}">
                <a16:creationId xmlns:a16="http://schemas.microsoft.com/office/drawing/2014/main" id="{6C93621D-0C2C-4C71-8A0E-B442A2FAD8B9}"/>
              </a:ext>
            </a:extLst>
          </p:cNvPr>
          <p:cNvSpPr>
            <a:spLocks noGrp="1"/>
          </p:cNvSpPr>
          <p:nvPr>
            <p:ph type="title"/>
          </p:nvPr>
        </p:nvSpPr>
        <p:spPr>
          <a:xfrm>
            <a:off x="0" y="-25400"/>
            <a:ext cx="9144000" cy="1325563"/>
          </a:xfrm>
          <a:solidFill>
            <a:schemeClr val="accent2">
              <a:lumMod val="20000"/>
              <a:lumOff val="80000"/>
            </a:schemeClr>
          </a:solidFill>
        </p:spPr>
        <p:txBody>
          <a:bodyPr>
            <a:noAutofit/>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Global Index </a:t>
            </a:r>
            <a:r>
              <a:rPr lang="en-GB" b="1" dirty="0" err="1">
                <a:latin typeface="Arial" panose="020B0604020202020204" pitchFamily="34" charset="0"/>
                <a:cs typeface="Arial" panose="020B0604020202020204" pitchFamily="34" charset="0"/>
              </a:rPr>
              <a:t>Medicus</a:t>
            </a:r>
            <a:r>
              <a:rPr lang="en-GB" b="1" dirty="0">
                <a:latin typeface="Arial" panose="020B0604020202020204" pitchFamily="34" charset="0"/>
                <a:cs typeface="Arial" panose="020B0604020202020204" pitchFamily="34" charset="0"/>
              </a:rPr>
              <a:t> (GIM)</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C01F2CEA-091F-46CB-8E0A-4E1D279B5087}"/>
              </a:ext>
            </a:extLst>
          </p:cNvPr>
          <p:cNvSpPr txBox="1"/>
          <p:nvPr/>
        </p:nvSpPr>
        <p:spPr>
          <a:xfrm>
            <a:off x="93279" y="96309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4"/>
              </a:rPr>
              <a:t>https://www.globalindexmedicus.net/</a:t>
            </a:r>
            <a:r>
              <a:rPr lang="en-GB" sz="1800" b="1" dirty="0">
                <a:latin typeface="Arial" panose="020B0604020202020204" pitchFamily="34" charset="0"/>
                <a:cs typeface="Arial" panose="020B0604020202020204" pitchFamily="34" charset="0"/>
              </a:rPr>
              <a:t> </a:t>
            </a:r>
            <a:endParaRPr lang="en-GB" b="1" dirty="0"/>
          </a:p>
        </p:txBody>
      </p:sp>
    </p:spTree>
    <p:extLst>
      <p:ext uri="{BB962C8B-B14F-4D97-AF65-F5344CB8AC3E}">
        <p14:creationId xmlns:p14="http://schemas.microsoft.com/office/powerpoint/2010/main" val="3147389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E071-6B26-4CC9-9349-9C8136B22F02}"/>
              </a:ext>
            </a:extLst>
          </p:cNvPr>
          <p:cNvSpPr>
            <a:spLocks noGrp="1"/>
          </p:cNvSpPr>
          <p:nvPr>
            <p:ph type="title"/>
          </p:nvPr>
        </p:nvSpPr>
        <p:spPr>
          <a:xfrm>
            <a:off x="0" y="0"/>
            <a:ext cx="9144000" cy="1429399"/>
          </a:xfrm>
          <a:solidFill>
            <a:schemeClr val="accent1">
              <a:lumMod val="20000"/>
              <a:lumOff val="80000"/>
            </a:schemeClr>
          </a:solidFill>
        </p:spPr>
        <p:txBody>
          <a:bodyPr>
            <a:noAutofit/>
          </a:bodyPr>
          <a:lstStyle/>
          <a:p>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WHOLIS: WHO Geneva Library print catalogue</a:t>
            </a:r>
            <a:br>
              <a:rPr lang="en-GB" sz="3600" b="1" dirty="0">
                <a:latin typeface="Arial" panose="020B0604020202020204" pitchFamily="34" charset="0"/>
                <a:cs typeface="Arial" panose="020B0604020202020204" pitchFamily="34" charset="0"/>
              </a:rPr>
            </a:br>
            <a:endParaRPr lang="en-GB" sz="3600" b="1" dirty="0"/>
          </a:p>
        </p:txBody>
      </p:sp>
      <p:sp>
        <p:nvSpPr>
          <p:cNvPr id="9" name="TextBox 8">
            <a:extLst>
              <a:ext uri="{FF2B5EF4-FFF2-40B4-BE49-F238E27FC236}">
                <a16:creationId xmlns:a16="http://schemas.microsoft.com/office/drawing/2014/main" id="{2AB21A02-4FBB-46F8-ABCA-CFF1E62EE964}"/>
              </a:ext>
            </a:extLst>
          </p:cNvPr>
          <p:cNvSpPr txBox="1"/>
          <p:nvPr/>
        </p:nvSpPr>
        <p:spPr>
          <a:xfrm>
            <a:off x="291662" y="1567539"/>
            <a:ext cx="8560676" cy="461665"/>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C00000"/>
                </a:solidFill>
                <a:latin typeface="Arial" panose="020B0604020202020204" pitchFamily="34" charset="0"/>
                <a:cs typeface="Arial" panose="020B0604020202020204" pitchFamily="34" charset="0"/>
              </a:rPr>
              <a:t>Contains all library collections in print in a unified database.</a:t>
            </a:r>
          </a:p>
        </p:txBody>
      </p:sp>
      <p:sp>
        <p:nvSpPr>
          <p:cNvPr id="13" name="TextBox 12">
            <a:extLst>
              <a:ext uri="{FF2B5EF4-FFF2-40B4-BE49-F238E27FC236}">
                <a16:creationId xmlns:a16="http://schemas.microsoft.com/office/drawing/2014/main" id="{81E8330D-C7B9-47AA-9435-5713A90E4262}"/>
              </a:ext>
            </a:extLst>
          </p:cNvPr>
          <p:cNvSpPr txBox="1"/>
          <p:nvPr/>
        </p:nvSpPr>
        <p:spPr>
          <a:xfrm>
            <a:off x="181195" y="1123567"/>
            <a:ext cx="4572000" cy="369332"/>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https://kohahq.searo.who.int/</a:t>
            </a:r>
            <a:endParaRPr lang="en-GB" dirty="0"/>
          </a:p>
        </p:txBody>
      </p:sp>
      <p:pic>
        <p:nvPicPr>
          <p:cNvPr id="4" name="Picture 3">
            <a:extLst>
              <a:ext uri="{FF2B5EF4-FFF2-40B4-BE49-F238E27FC236}">
                <a16:creationId xmlns:a16="http://schemas.microsoft.com/office/drawing/2014/main" id="{E7111D7B-13A5-B52B-E1A4-00B81CCFA3CE}"/>
              </a:ext>
            </a:extLst>
          </p:cNvPr>
          <p:cNvPicPr>
            <a:picLocks noChangeAspect="1"/>
          </p:cNvPicPr>
          <p:nvPr/>
        </p:nvPicPr>
        <p:blipFill rotWithShape="1">
          <a:blip r:embed="rId4"/>
          <a:srcRect l="1982" t="14189" r="3190" b="8161"/>
          <a:stretch/>
        </p:blipFill>
        <p:spPr>
          <a:xfrm>
            <a:off x="0" y="1997674"/>
            <a:ext cx="9191337" cy="4233564"/>
          </a:xfrm>
          <a:prstGeom prst="rect">
            <a:avLst/>
          </a:prstGeom>
        </p:spPr>
      </p:pic>
    </p:spTree>
    <p:extLst>
      <p:ext uri="{BB962C8B-B14F-4D97-AF65-F5344CB8AC3E}">
        <p14:creationId xmlns:p14="http://schemas.microsoft.com/office/powerpoint/2010/main" val="2186706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DA-75E1-44F0-887D-E1D691083C6D}"/>
              </a:ext>
            </a:extLst>
          </p:cNvPr>
          <p:cNvSpPr>
            <a:spLocks noGrp="1"/>
          </p:cNvSpPr>
          <p:nvPr>
            <p:ph type="title"/>
          </p:nvPr>
        </p:nvSpPr>
        <p:spPr>
          <a:xfrm>
            <a:off x="0" y="9526"/>
            <a:ext cx="9144000" cy="1325563"/>
          </a:xfrm>
          <a:solidFill>
            <a:schemeClr val="accent4">
              <a:lumMod val="20000"/>
              <a:lumOff val="80000"/>
            </a:schemeClr>
          </a:solidFill>
        </p:spPr>
        <p:txBody>
          <a:bodyPr>
            <a:noAutofit/>
          </a:bodyPr>
          <a:lstStyle/>
          <a:p>
            <a:r>
              <a:rPr lang="en-GB" b="1" dirty="0">
                <a:latin typeface="Arial" panose="020B0604020202020204" pitchFamily="34" charset="0"/>
                <a:cs typeface="Arial" panose="020B0604020202020204" pitchFamily="34" charset="0"/>
              </a:rPr>
              <a:t>COVID-19 Database</a:t>
            </a:r>
          </a:p>
        </p:txBody>
      </p:sp>
      <p:sp>
        <p:nvSpPr>
          <p:cNvPr id="7" name="TextBox 6">
            <a:extLst>
              <a:ext uri="{FF2B5EF4-FFF2-40B4-BE49-F238E27FC236}">
                <a16:creationId xmlns:a16="http://schemas.microsoft.com/office/drawing/2014/main" id="{243EA9EE-346F-4145-9E16-9725BE270228}"/>
              </a:ext>
            </a:extLst>
          </p:cNvPr>
          <p:cNvSpPr txBox="1"/>
          <p:nvPr/>
        </p:nvSpPr>
        <p:spPr>
          <a:xfrm>
            <a:off x="355384" y="6099770"/>
            <a:ext cx="8515350" cy="646331"/>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hlinkClick r:id="rId3"/>
              </a:rPr>
              <a:t>https://www.who.int/emergencies/diseases/novel-coronavirus-2019/global-research-on-novel-coronavirus-2019-ncov/</a:t>
            </a:r>
            <a:r>
              <a:rPr lang="en-GB" sz="1800" b="1" dirty="0">
                <a:latin typeface="Arial" panose="020B0604020202020204" pitchFamily="34" charset="0"/>
                <a:cs typeface="Arial" panose="020B0604020202020204" pitchFamily="34" charset="0"/>
              </a:rPr>
              <a:t> </a:t>
            </a:r>
            <a:endParaRPr lang="en-GB" dirty="0"/>
          </a:p>
        </p:txBody>
      </p:sp>
      <p:pic>
        <p:nvPicPr>
          <p:cNvPr id="4" name="Picture 3">
            <a:extLst>
              <a:ext uri="{FF2B5EF4-FFF2-40B4-BE49-F238E27FC236}">
                <a16:creationId xmlns:a16="http://schemas.microsoft.com/office/drawing/2014/main" id="{D68BB509-3578-555F-3451-4421852EBCF0}"/>
              </a:ext>
            </a:extLst>
          </p:cNvPr>
          <p:cNvPicPr>
            <a:picLocks noChangeAspect="1"/>
          </p:cNvPicPr>
          <p:nvPr/>
        </p:nvPicPr>
        <p:blipFill rotWithShape="1">
          <a:blip r:embed="rId4"/>
          <a:srcRect l="4483" t="14394" r="13607" b="31956"/>
          <a:stretch/>
        </p:blipFill>
        <p:spPr>
          <a:xfrm>
            <a:off x="0" y="1335089"/>
            <a:ext cx="9137618" cy="3366575"/>
          </a:xfrm>
          <a:prstGeom prst="rect">
            <a:avLst/>
          </a:prstGeom>
        </p:spPr>
      </p:pic>
    </p:spTree>
    <p:extLst>
      <p:ext uri="{BB962C8B-B14F-4D97-AF65-F5344CB8AC3E}">
        <p14:creationId xmlns:p14="http://schemas.microsoft.com/office/powerpoint/2010/main" val="104362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0341-AEE3-4B8B-8970-0C0C98A51FFB}"/>
              </a:ext>
            </a:extLst>
          </p:cNvPr>
          <p:cNvSpPr>
            <a:spLocks noGrp="1"/>
          </p:cNvSpPr>
          <p:nvPr>
            <p:ph type="title"/>
          </p:nvPr>
        </p:nvSpPr>
        <p:spPr>
          <a:xfrm>
            <a:off x="0" y="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664AD89-50C3-4E3C-BF2E-E310E5DBB972}"/>
              </a:ext>
            </a:extLst>
          </p:cNvPr>
          <p:cNvSpPr txBox="1"/>
          <p:nvPr/>
        </p:nvSpPr>
        <p:spPr>
          <a:xfrm>
            <a:off x="1083442" y="6488668"/>
            <a:ext cx="45720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https://www.who.int/</a:t>
            </a:r>
            <a:r>
              <a:rPr lang="en-GB" b="1" dirty="0">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pic>
        <p:nvPicPr>
          <p:cNvPr id="7" name="Picture 6">
            <a:extLst>
              <a:ext uri="{FF2B5EF4-FFF2-40B4-BE49-F238E27FC236}">
                <a16:creationId xmlns:a16="http://schemas.microsoft.com/office/drawing/2014/main" id="{6CC6B643-8211-0F92-99F8-8EA562BB26FA}"/>
              </a:ext>
            </a:extLst>
          </p:cNvPr>
          <p:cNvPicPr>
            <a:picLocks noChangeAspect="1"/>
          </p:cNvPicPr>
          <p:nvPr/>
        </p:nvPicPr>
        <p:blipFill rotWithShape="1">
          <a:blip r:embed="rId4"/>
          <a:srcRect l="4943" t="14393" r="2528" b="15313"/>
          <a:stretch/>
        </p:blipFill>
        <p:spPr>
          <a:xfrm>
            <a:off x="-21772" y="1282702"/>
            <a:ext cx="13029712" cy="5567981"/>
          </a:xfrm>
          <a:prstGeom prst="rect">
            <a:avLst/>
          </a:prstGeom>
        </p:spPr>
      </p:pic>
    </p:spTree>
    <p:extLst>
      <p:ext uri="{BB962C8B-B14F-4D97-AF65-F5344CB8AC3E}">
        <p14:creationId xmlns:p14="http://schemas.microsoft.com/office/powerpoint/2010/main" val="934659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1C0214-425D-46E5-B433-C923BC81357A}"/>
              </a:ext>
            </a:extLst>
          </p:cNvPr>
          <p:cNvSpPr>
            <a:spLocks noGrp="1"/>
          </p:cNvSpPr>
          <p:nvPr>
            <p:ph idx="1"/>
          </p:nvPr>
        </p:nvSpPr>
        <p:spPr>
          <a:xfrm>
            <a:off x="373117" y="1426674"/>
            <a:ext cx="8397766" cy="5431326"/>
          </a:xfrm>
        </p:spPr>
        <p:txBody>
          <a:bodyPr>
            <a:noAutofit/>
          </a:bodyPr>
          <a:lstStyle/>
          <a:p>
            <a:r>
              <a:rPr lang="en-GB" sz="2400" dirty="0">
                <a:latin typeface="Arial" panose="020B0604020202020204" pitchFamily="34" charset="0"/>
                <a:cs typeface="Arial" panose="020B0604020202020204" pitchFamily="34" charset="0"/>
              </a:rPr>
              <a:t>Latest international multilingual scientific findings and knowledge on COVID-19. </a:t>
            </a:r>
          </a:p>
          <a:p>
            <a:r>
              <a:rPr lang="en-GB" sz="2400" dirty="0">
                <a:latin typeface="Arial" panose="020B0604020202020204" pitchFamily="34" charset="0"/>
                <a:cs typeface="Arial" panose="020B0604020202020204" pitchFamily="34" charset="0"/>
              </a:rPr>
              <a:t>Updated daily (Monday through Friday)</a:t>
            </a:r>
          </a:p>
          <a:p>
            <a:r>
              <a:rPr lang="en-GB" sz="2400" dirty="0">
                <a:latin typeface="Arial" panose="020B0604020202020204" pitchFamily="34" charset="0"/>
                <a:cs typeface="Arial" panose="020B0604020202020204" pitchFamily="34" charset="0"/>
              </a:rPr>
              <a:t>A comprehensive multilingual source of current literature on the topic. </a:t>
            </a:r>
          </a:p>
          <a:p>
            <a:r>
              <a:rPr lang="en-GB" sz="2400" dirty="0">
                <a:latin typeface="Arial" panose="020B0604020202020204" pitchFamily="34" charset="0"/>
                <a:cs typeface="Arial" panose="020B0604020202020204" pitchFamily="34" charset="0"/>
              </a:rPr>
              <a:t>A collaborative work between WHO evidence retrieval sub-group and key partners. </a:t>
            </a:r>
          </a:p>
          <a:p>
            <a:r>
              <a:rPr lang="en-GB" sz="2400" dirty="0">
                <a:latin typeface="Arial" panose="020B0604020202020204" pitchFamily="34" charset="0"/>
                <a:cs typeface="Arial" panose="020B0604020202020204" pitchFamily="34" charset="0"/>
              </a:rPr>
              <a:t>The database is built by BIREME, the Specialized </a:t>
            </a:r>
            <a:r>
              <a:rPr lang="en-GB" sz="2400" dirty="0" err="1">
                <a:latin typeface="Arial" panose="020B0604020202020204" pitchFamily="34" charset="0"/>
                <a:cs typeface="Arial" panose="020B0604020202020204" pitchFamily="34" charset="0"/>
              </a:rPr>
              <a:t>Center</a:t>
            </a:r>
            <a:r>
              <a:rPr lang="en-GB" sz="2400" dirty="0">
                <a:latin typeface="Arial" panose="020B0604020202020204" pitchFamily="34" charset="0"/>
                <a:cs typeface="Arial" panose="020B0604020202020204" pitchFamily="34" charset="0"/>
              </a:rPr>
              <a:t> of PAHO/AMRO and part of the Regional Office’s Department of Evidence and Intelligence for Action in Health. </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87ECEAA-51F3-4C0F-982A-45A551B87206}"/>
              </a:ext>
            </a:extLst>
          </p:cNvPr>
          <p:cNvSpPr txBox="1">
            <a:spLocks/>
          </p:cNvSpPr>
          <p:nvPr/>
        </p:nvSpPr>
        <p:spPr>
          <a:xfrm>
            <a:off x="0" y="-25400"/>
            <a:ext cx="9144000" cy="1325563"/>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COVID-19 Database</a:t>
            </a:r>
          </a:p>
        </p:txBody>
      </p:sp>
      <p:sp>
        <p:nvSpPr>
          <p:cNvPr id="10" name="TextBox 9">
            <a:extLst>
              <a:ext uri="{FF2B5EF4-FFF2-40B4-BE49-F238E27FC236}">
                <a16:creationId xmlns:a16="http://schemas.microsoft.com/office/drawing/2014/main" id="{86BB8F46-F5CF-42B8-B892-99F0B314D04B}"/>
              </a:ext>
            </a:extLst>
          </p:cNvPr>
          <p:cNvSpPr txBox="1"/>
          <p:nvPr/>
        </p:nvSpPr>
        <p:spPr>
          <a:xfrm>
            <a:off x="1879600" y="5614736"/>
            <a:ext cx="5956300" cy="7571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Read the </a:t>
            </a:r>
            <a:r>
              <a:rPr kumimoji="0" lang="en-GB"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WHO COVID-19 Research Database: user guide and information</a:t>
            </a:r>
            <a:endParaRPr kumimoji="0" lang="en-GB"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5BE28CB5-3528-D0E5-75D7-B759FFD1EF68}"/>
              </a:ext>
            </a:extLst>
          </p:cNvPr>
          <p:cNvSpPr txBox="1"/>
          <p:nvPr/>
        </p:nvSpPr>
        <p:spPr>
          <a:xfrm>
            <a:off x="61097" y="918184"/>
            <a:ext cx="8515350" cy="461665"/>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hlinkClick r:id="rId4"/>
              </a:rPr>
              <a:t>https://www.who.int/emergencies/diseases/novel-coronavirus-2019/global-research-on-novel-coronavirus-2019-ncov/</a:t>
            </a:r>
            <a:r>
              <a:rPr lang="en-GB" sz="1200" b="1" dirty="0">
                <a:latin typeface="Arial" panose="020B0604020202020204" pitchFamily="34" charset="0"/>
                <a:cs typeface="Arial" panose="020B0604020202020204" pitchFamily="34" charset="0"/>
              </a:rPr>
              <a:t> </a:t>
            </a:r>
            <a:endParaRPr lang="en-GB" sz="1200" dirty="0"/>
          </a:p>
        </p:txBody>
      </p:sp>
    </p:spTree>
    <p:extLst>
      <p:ext uri="{BB962C8B-B14F-4D97-AF65-F5344CB8AC3E}">
        <p14:creationId xmlns:p14="http://schemas.microsoft.com/office/powerpoint/2010/main" val="900086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6D861E-590F-406E-84AC-A03676E2EFB3}"/>
              </a:ext>
            </a:extLst>
          </p:cNvPr>
          <p:cNvSpPr>
            <a:spLocks noGrp="1"/>
          </p:cNvSpPr>
          <p:nvPr>
            <p:ph idx="4294967295"/>
          </p:nvPr>
        </p:nvSpPr>
        <p:spPr>
          <a:xfrm>
            <a:off x="136525" y="5784428"/>
            <a:ext cx="8828799" cy="927100"/>
          </a:xfrm>
        </p:spPr>
        <p:txBody>
          <a:bodyPr>
            <a:noAutofit/>
          </a:bodyPr>
          <a:lstStyle/>
          <a:p>
            <a:r>
              <a:rPr lang="en-GB" sz="1800" dirty="0">
                <a:solidFill>
                  <a:srgbClr val="002060"/>
                </a:solidFill>
                <a:latin typeface="Arial" panose="020B0604020202020204" pitchFamily="34" charset="0"/>
                <a:cs typeface="Arial" panose="020B0604020202020204" pitchFamily="34" charset="0"/>
              </a:rPr>
              <a:t>Search by title, abstract or subject.</a:t>
            </a:r>
          </a:p>
          <a:p>
            <a:r>
              <a:rPr lang="en-GB" sz="1800" dirty="0">
                <a:solidFill>
                  <a:srgbClr val="002060"/>
                </a:solidFill>
                <a:latin typeface="Arial" panose="020B0604020202020204" pitchFamily="34" charset="0"/>
                <a:cs typeface="Arial" panose="020B0604020202020204" pitchFamily="34" charset="0"/>
              </a:rPr>
              <a:t>Use filters to refine search by: Full text availability, Database, Main subject, Type of study, Topics, Language, Journal, Year of publication, Document type, Year range.</a:t>
            </a:r>
          </a:p>
        </p:txBody>
      </p:sp>
      <p:sp>
        <p:nvSpPr>
          <p:cNvPr id="8" name="Title 1">
            <a:extLst>
              <a:ext uri="{FF2B5EF4-FFF2-40B4-BE49-F238E27FC236}">
                <a16:creationId xmlns:a16="http://schemas.microsoft.com/office/drawing/2014/main" id="{47EC089D-6C9A-4B8A-A5FF-2ED826FEBD71}"/>
              </a:ext>
            </a:extLst>
          </p:cNvPr>
          <p:cNvSpPr txBox="1">
            <a:spLocks/>
          </p:cNvSpPr>
          <p:nvPr/>
        </p:nvSpPr>
        <p:spPr>
          <a:xfrm>
            <a:off x="12700" y="7654"/>
            <a:ext cx="9144000" cy="1325846"/>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COVID-19 Database</a:t>
            </a: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FC232DA-75E1-44F0-887D-E1D691083C6D}"/>
              </a:ext>
            </a:extLst>
          </p:cNvPr>
          <p:cNvSpPr>
            <a:spLocks noGrp="1"/>
          </p:cNvSpPr>
          <p:nvPr>
            <p:ph type="title"/>
          </p:nvPr>
        </p:nvSpPr>
        <p:spPr>
          <a:xfrm>
            <a:off x="145178" y="555343"/>
            <a:ext cx="7886700" cy="1325563"/>
          </a:xfrm>
        </p:spPr>
        <p:txBody>
          <a:bodyPr>
            <a:noAutofit/>
          </a:bodyPr>
          <a:lstStyle/>
          <a:p>
            <a:r>
              <a:rPr lang="en-GB" sz="1800" b="1" dirty="0">
                <a:latin typeface="Arial" panose="020B0604020202020204" pitchFamily="34" charset="0"/>
                <a:cs typeface="Arial" panose="020B0604020202020204" pitchFamily="34" charset="0"/>
                <a:hlinkClick r:id="rId3"/>
              </a:rPr>
              <a:t>https://search.bvsalud.org/global-literature-on-novel-coronavirus-2019-ncov/</a:t>
            </a:r>
            <a:r>
              <a:rPr lang="en-GB" sz="1800" b="1" dirty="0">
                <a:latin typeface="Arial" panose="020B0604020202020204" pitchFamily="34" charset="0"/>
                <a:cs typeface="Arial" panose="020B0604020202020204" pitchFamily="34" charset="0"/>
              </a:rPr>
              <a:t>   </a:t>
            </a:r>
            <a:br>
              <a:rPr lang="en-GB" sz="1800" b="1" dirty="0">
                <a:latin typeface="Arial" panose="020B0604020202020204" pitchFamily="34" charset="0"/>
                <a:cs typeface="Arial" panose="020B0604020202020204" pitchFamily="34" charset="0"/>
              </a:rPr>
            </a:br>
            <a:endParaRPr lang="en-GB" sz="1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D595F1F-EB29-4FE2-C571-B7126FA9E33A}"/>
              </a:ext>
            </a:extLst>
          </p:cNvPr>
          <p:cNvPicPr>
            <a:picLocks noChangeAspect="1"/>
          </p:cNvPicPr>
          <p:nvPr/>
        </p:nvPicPr>
        <p:blipFill rotWithShape="1">
          <a:blip r:embed="rId4"/>
          <a:srcRect t="14597" r="1493" b="6935"/>
          <a:stretch/>
        </p:blipFill>
        <p:spPr>
          <a:xfrm>
            <a:off x="0" y="1333500"/>
            <a:ext cx="9187630" cy="4116722"/>
          </a:xfrm>
          <a:prstGeom prst="rect">
            <a:avLst/>
          </a:prstGeom>
        </p:spPr>
      </p:pic>
    </p:spTree>
    <p:extLst>
      <p:ext uri="{BB962C8B-B14F-4D97-AF65-F5344CB8AC3E}">
        <p14:creationId xmlns:p14="http://schemas.microsoft.com/office/powerpoint/2010/main" val="1608535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8759-7148-4B4C-9016-E4F17FAF2478}"/>
              </a:ext>
            </a:extLst>
          </p:cNvPr>
          <p:cNvSpPr>
            <a:spLocks noGrp="1"/>
          </p:cNvSpPr>
          <p:nvPr>
            <p:ph type="title"/>
          </p:nvPr>
        </p:nvSpPr>
        <p:spPr>
          <a:xfrm>
            <a:off x="0" y="12700"/>
            <a:ext cx="9144000" cy="1346200"/>
          </a:xfrm>
          <a:solidFill>
            <a:schemeClr val="accent2">
              <a:lumMod val="40000"/>
              <a:lumOff val="60000"/>
            </a:schemeClr>
          </a:solidFill>
        </p:spPr>
        <p:txBody>
          <a:bodyPr/>
          <a:lstStyle/>
          <a:p>
            <a:pPr algn="l" fontAlgn="b"/>
            <a:r>
              <a:rPr lang="en-GB" b="1" i="0" dirty="0">
                <a:solidFill>
                  <a:srgbClr val="3C4245"/>
                </a:solidFill>
                <a:effectLst/>
                <a:latin typeface="Arial" panose="020B0604020202020204" pitchFamily="34" charset="0"/>
              </a:rPr>
              <a:t>WHO Regional office libraries</a:t>
            </a:r>
          </a:p>
        </p:txBody>
      </p:sp>
      <p:sp>
        <p:nvSpPr>
          <p:cNvPr id="3" name="Content Placeholder 2">
            <a:extLst>
              <a:ext uri="{FF2B5EF4-FFF2-40B4-BE49-F238E27FC236}">
                <a16:creationId xmlns:a16="http://schemas.microsoft.com/office/drawing/2014/main" id="{4D8C1B6B-1804-48A2-8AED-DF9CF2632207}"/>
              </a:ext>
            </a:extLst>
          </p:cNvPr>
          <p:cNvSpPr>
            <a:spLocks noGrp="1"/>
          </p:cNvSpPr>
          <p:nvPr>
            <p:ph idx="1"/>
          </p:nvPr>
        </p:nvSpPr>
        <p:spPr>
          <a:xfrm>
            <a:off x="587594" y="1552356"/>
            <a:ext cx="7968812" cy="4704803"/>
          </a:xfrm>
        </p:spPr>
        <p:txBody>
          <a:bodyPr>
            <a:noAutofit/>
          </a:bodyPr>
          <a:lstStyle/>
          <a:p>
            <a:pPr algn="l"/>
            <a:r>
              <a:rPr lang="en-GB" b="1" i="0" u="none" strike="noStrike" dirty="0">
                <a:solidFill>
                  <a:srgbClr val="008DC9"/>
                </a:solidFill>
                <a:effectLst/>
                <a:latin typeface="Arial" panose="020B0604020202020204" pitchFamily="34" charset="0"/>
                <a:hlinkClick r:id="rId2"/>
              </a:rPr>
              <a:t>WHO African Region (AFRO)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3"/>
              </a:rPr>
              <a:t>WHO Region of the Americas (AMRO/PAHO)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4"/>
              </a:rPr>
              <a:t>WHO Eastern Mediterranean Region (EMRO)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5"/>
              </a:rPr>
              <a:t>WHO European Region (EURO)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6"/>
              </a:rPr>
              <a:t>WHO South-East Asia Region (SEARO)</a:t>
            </a:r>
            <a:endParaRPr lang="en-GB" b="1" i="0" u="none" strike="noStrike" dirty="0">
              <a:solidFill>
                <a:srgbClr val="008DC9"/>
              </a:solidFill>
              <a:effectLst/>
              <a:latin typeface="Arial" panose="020B0604020202020204" pitchFamily="34" charset="0"/>
            </a:endParaRPr>
          </a:p>
          <a:p>
            <a:pPr algn="l"/>
            <a:endParaRPr lang="en-GB" sz="400" b="0" i="0" dirty="0">
              <a:solidFill>
                <a:srgbClr val="3C4245"/>
              </a:solidFill>
              <a:effectLst/>
              <a:latin typeface="Arial" panose="020B0604020202020204" pitchFamily="34" charset="0"/>
            </a:endParaRPr>
          </a:p>
          <a:p>
            <a:pPr algn="l"/>
            <a:r>
              <a:rPr lang="en-GB" b="1" i="0" u="none" strike="noStrike" dirty="0">
                <a:solidFill>
                  <a:srgbClr val="008DC9"/>
                </a:solidFill>
                <a:effectLst/>
                <a:latin typeface="Arial" panose="020B0604020202020204" pitchFamily="34" charset="0"/>
                <a:hlinkClick r:id="rId7"/>
              </a:rPr>
              <a:t>WHO Western Pacific Region (WPRO)</a:t>
            </a:r>
            <a:endParaRPr lang="en-GB" b="0" i="0" dirty="0">
              <a:solidFill>
                <a:srgbClr val="3C4245"/>
              </a:solidFill>
              <a:effectLst/>
              <a:latin typeface="Arial" panose="020B0604020202020204" pitchFamily="34" charset="0"/>
            </a:endParaRPr>
          </a:p>
          <a:p>
            <a:pPr algn="l">
              <a:buClr>
                <a:schemeClr val="tx1"/>
              </a:buClr>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1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48759-7148-4B4C-9016-E4F17FAF2478}"/>
              </a:ext>
            </a:extLst>
          </p:cNvPr>
          <p:cNvSpPr>
            <a:spLocks noGrp="1"/>
          </p:cNvSpPr>
          <p:nvPr>
            <p:ph type="title"/>
          </p:nvPr>
        </p:nvSpPr>
        <p:spPr>
          <a:xfrm>
            <a:off x="0" y="12700"/>
            <a:ext cx="9144000" cy="1346200"/>
          </a:xfrm>
          <a:solidFill>
            <a:schemeClr val="accent2">
              <a:lumMod val="40000"/>
              <a:lumOff val="60000"/>
            </a:schemeClr>
          </a:solidFill>
        </p:spPr>
        <p:txBody>
          <a:bodyPr/>
          <a:lstStyle/>
          <a:p>
            <a:r>
              <a:rPr lang="en-GB" b="1" dirty="0">
                <a:latin typeface="Arial" panose="020B0604020202020204" pitchFamily="34" charset="0"/>
                <a:cs typeface="Arial" panose="020B0604020202020204" pitchFamily="34" charset="0"/>
              </a:rPr>
              <a:t>Other information sources</a:t>
            </a:r>
          </a:p>
        </p:txBody>
      </p:sp>
      <p:sp>
        <p:nvSpPr>
          <p:cNvPr id="3" name="Content Placeholder 2">
            <a:extLst>
              <a:ext uri="{FF2B5EF4-FFF2-40B4-BE49-F238E27FC236}">
                <a16:creationId xmlns:a16="http://schemas.microsoft.com/office/drawing/2014/main" id="{4D8C1B6B-1804-48A2-8AED-DF9CF2632207}"/>
              </a:ext>
            </a:extLst>
          </p:cNvPr>
          <p:cNvSpPr>
            <a:spLocks noGrp="1"/>
          </p:cNvSpPr>
          <p:nvPr>
            <p:ph idx="1"/>
          </p:nvPr>
        </p:nvSpPr>
        <p:spPr>
          <a:xfrm>
            <a:off x="628650" y="1552356"/>
            <a:ext cx="8286750" cy="4708744"/>
          </a:xfrm>
        </p:spPr>
        <p:txBody>
          <a:bodyPr>
            <a:noAutofit/>
          </a:bodyPr>
          <a:lstStyle/>
          <a:p>
            <a:pPr>
              <a:buClr>
                <a:schemeClr val="tx1"/>
              </a:buClr>
            </a:pPr>
            <a:r>
              <a:rPr lang="en-GB" sz="1700" b="0" i="0" u="none" strike="noStrike" dirty="0">
                <a:solidFill>
                  <a:srgbClr val="007BFF"/>
                </a:solidFill>
                <a:effectLst/>
                <a:latin typeface="Arial" panose="020B0604020202020204" pitchFamily="34" charset="0"/>
                <a:cs typeface="Arial" panose="020B0604020202020204" pitchFamily="34" charset="0"/>
                <a:hlinkClick r:id="rId2"/>
              </a:rPr>
              <a:t>BIGG</a:t>
            </a:r>
            <a:r>
              <a:rPr lang="en-GB" sz="1700" b="0" i="0" dirty="0">
                <a:solidFill>
                  <a:srgbClr val="212529"/>
                </a:solidFill>
                <a:effectLst/>
                <a:latin typeface="Arial" panose="020B0604020202020204" pitchFamily="34" charset="0"/>
                <a:cs typeface="Arial" panose="020B0604020202020204" pitchFamily="34" charset="0"/>
              </a:rPr>
              <a:t> – International database of GRADE guidelines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3"/>
              </a:rPr>
              <a:t>Epistemonikos</a:t>
            </a:r>
            <a:r>
              <a:rPr lang="en-GB" sz="1700" b="0" i="0" dirty="0">
                <a:solidFill>
                  <a:srgbClr val="212529"/>
                </a:solidFill>
                <a:effectLst/>
                <a:latin typeface="Arial" panose="020B0604020202020204" pitchFamily="34" charset="0"/>
                <a:cs typeface="Arial" panose="020B0604020202020204" pitchFamily="34" charset="0"/>
              </a:rPr>
              <a:t> – Combines the best of Evidence-Based Health Care, information technologies and a network of experts to provide a unique tool for people making decisions concerning clinical or health-policy questions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4"/>
              </a:rPr>
              <a:t>Hinari</a:t>
            </a:r>
            <a:r>
              <a:rPr lang="en-GB" sz="1700" b="0" i="0" dirty="0">
                <a:solidFill>
                  <a:srgbClr val="212529"/>
                </a:solidFill>
                <a:effectLst/>
                <a:latin typeface="Arial" panose="020B0604020202020204" pitchFamily="34" charset="0"/>
                <a:cs typeface="Arial" panose="020B0604020202020204" pitchFamily="34" charset="0"/>
              </a:rPr>
              <a:t> – Access to Research for Health programme</a:t>
            </a:r>
            <a:endParaRPr lang="en-GB" sz="1700" b="0" i="0" u="none" strike="noStrike" dirty="0">
              <a:solidFill>
                <a:srgbClr val="007BFF"/>
              </a:solidFill>
              <a:effectLst/>
              <a:latin typeface="Arial" panose="020B0604020202020204" pitchFamily="34" charset="0"/>
              <a:cs typeface="Arial" panose="020B0604020202020204" pitchFamily="34" charset="0"/>
              <a:hlinkClick r:id="rId5"/>
            </a:endParaRPr>
          </a:p>
          <a:p>
            <a:pPr algn="l">
              <a:buClr>
                <a:schemeClr val="tx1"/>
              </a:buClr>
              <a:buFont typeface="Arial" panose="020B0604020202020204" pitchFamily="34" charset="0"/>
              <a:buChar char="•"/>
            </a:pPr>
            <a:r>
              <a:rPr lang="en-GB" sz="1700" b="0" i="0" u="none" strike="noStrike" dirty="0">
                <a:solidFill>
                  <a:srgbClr val="007BFF"/>
                </a:solidFill>
                <a:effectLst/>
                <a:latin typeface="Arial" panose="020B0604020202020204" pitchFamily="34" charset="0"/>
                <a:cs typeface="Arial" panose="020B0604020202020204" pitchFamily="34" charset="0"/>
                <a:hlinkClick r:id="rId5"/>
              </a:rPr>
              <a:t>PAHO IRIS</a:t>
            </a:r>
            <a:r>
              <a:rPr lang="en-GB" sz="1700" b="0" i="0" dirty="0">
                <a:solidFill>
                  <a:srgbClr val="212529"/>
                </a:solidFill>
                <a:effectLst/>
                <a:latin typeface="Arial" panose="020B0604020202020204" pitchFamily="34" charset="0"/>
                <a:cs typeface="Arial" panose="020B0604020202020204" pitchFamily="34" charset="0"/>
              </a:rPr>
              <a:t> – Institutional Repository of PAHO/WHO</a:t>
            </a:r>
          </a:p>
          <a:p>
            <a:pPr algn="l">
              <a:buClr>
                <a:schemeClr val="tx1"/>
              </a:buClr>
              <a:buFont typeface="Arial" panose="020B0604020202020204" pitchFamily="34" charset="0"/>
              <a:buChar char="•"/>
            </a:pPr>
            <a:r>
              <a:rPr lang="en-GB" sz="1700" b="0" i="0" u="none" strike="noStrike" dirty="0" err="1">
                <a:solidFill>
                  <a:srgbClr val="007BFF"/>
                </a:solidFill>
                <a:effectLst/>
                <a:latin typeface="Arial" panose="020B0604020202020204" pitchFamily="34" charset="0"/>
                <a:cs typeface="Arial" panose="020B0604020202020204" pitchFamily="34" charset="0"/>
                <a:hlinkClick r:id="rId6"/>
              </a:rPr>
              <a:t>Pubmed</a:t>
            </a:r>
            <a:r>
              <a:rPr lang="en-GB" sz="1700" b="0" i="0" dirty="0">
                <a:solidFill>
                  <a:srgbClr val="212529"/>
                </a:solidFill>
                <a:effectLst/>
                <a:latin typeface="Arial" panose="020B0604020202020204" pitchFamily="34" charset="0"/>
                <a:cs typeface="Arial" panose="020B0604020202020204" pitchFamily="34" charset="0"/>
              </a:rPr>
              <a:t> – Comprises more than 29 million citations for biomedical literature from MEDLINE, life science journals, and online books. Citations may include links to full-text content from PubMed Central and publisher web sites.</a:t>
            </a:r>
          </a:p>
          <a:p>
            <a:pPr algn="l">
              <a:buClr>
                <a:schemeClr val="tx1"/>
              </a:buClr>
              <a:buFont typeface="Arial" panose="020B0604020202020204" pitchFamily="34" charset="0"/>
              <a:buChar char="•"/>
            </a:pPr>
            <a:r>
              <a:rPr lang="en-GB" sz="1700" b="0" i="0" u="none" strike="noStrike" dirty="0" err="1">
                <a:solidFill>
                  <a:srgbClr val="007BFF"/>
                </a:solidFill>
                <a:effectLst/>
                <a:latin typeface="Arial" panose="020B0604020202020204" pitchFamily="34" charset="0"/>
                <a:cs typeface="Arial" panose="020B0604020202020204" pitchFamily="34" charset="0"/>
                <a:hlinkClick r:id="rId7"/>
              </a:rPr>
              <a:t>RedETSA</a:t>
            </a:r>
            <a:r>
              <a:rPr lang="en-GB" sz="1700" b="0" i="0" u="none" strike="noStrike" dirty="0">
                <a:solidFill>
                  <a:srgbClr val="007BFF"/>
                </a:solidFill>
                <a:effectLst/>
                <a:latin typeface="Arial" panose="020B0604020202020204" pitchFamily="34" charset="0"/>
                <a:cs typeface="Arial" panose="020B0604020202020204" pitchFamily="34" charset="0"/>
                <a:hlinkClick r:id="rId7"/>
              </a:rPr>
              <a:t>/BRISA</a:t>
            </a:r>
            <a:r>
              <a:rPr lang="en-GB" sz="1700" b="0" i="0" dirty="0">
                <a:solidFill>
                  <a:srgbClr val="212529"/>
                </a:solidFill>
                <a:effectLst/>
                <a:latin typeface="Arial" panose="020B0604020202020204" pitchFamily="34" charset="0"/>
                <a:cs typeface="Arial" panose="020B0604020202020204" pitchFamily="34" charset="0"/>
              </a:rPr>
              <a:t> – Regional Base of Health Technology Assessment Reports of the Americas</a:t>
            </a:r>
          </a:p>
          <a:p>
            <a:pPr>
              <a:buClr>
                <a:schemeClr val="tx1"/>
              </a:buClr>
            </a:pPr>
            <a:r>
              <a:rPr lang="en-GB" sz="1700" b="0" i="0" u="none" strike="noStrike" dirty="0" err="1">
                <a:solidFill>
                  <a:srgbClr val="007BFF"/>
                </a:solidFill>
                <a:effectLst/>
                <a:latin typeface="Arial" panose="020B0604020202020204" pitchFamily="34" charset="0"/>
                <a:cs typeface="Arial" panose="020B0604020202020204" pitchFamily="34" charset="0"/>
                <a:hlinkClick r:id="rId8"/>
              </a:rPr>
              <a:t>SciELO</a:t>
            </a:r>
            <a:r>
              <a:rPr lang="en-GB" sz="1700" b="0" i="0" dirty="0">
                <a:solidFill>
                  <a:srgbClr val="212529"/>
                </a:solidFill>
                <a:effectLst/>
                <a:latin typeface="Arial" panose="020B0604020202020204" pitchFamily="34" charset="0"/>
                <a:cs typeface="Arial" panose="020B0604020202020204" pitchFamily="34" charset="0"/>
              </a:rPr>
              <a:t> – Scientific Electronic Library Online.</a:t>
            </a:r>
          </a:p>
          <a:p>
            <a:pPr>
              <a:buClr>
                <a:schemeClr val="tx1"/>
              </a:buClr>
            </a:pPr>
            <a:r>
              <a:rPr lang="en-GB" sz="1700" b="0" i="0" u="none" strike="noStrike" dirty="0">
                <a:solidFill>
                  <a:srgbClr val="007BFF"/>
                </a:solidFill>
                <a:effectLst/>
                <a:latin typeface="Arial" panose="020B0604020202020204" pitchFamily="34" charset="0"/>
                <a:cs typeface="Arial" panose="020B0604020202020204" pitchFamily="34" charset="0"/>
                <a:hlinkClick r:id="rId9"/>
              </a:rPr>
              <a:t>Virtual Health Library (VHL/BVS)</a:t>
            </a:r>
            <a:r>
              <a:rPr lang="en-GB" sz="1700" b="0" i="0" dirty="0">
                <a:solidFill>
                  <a:srgbClr val="212529"/>
                </a:solidFill>
                <a:effectLst/>
                <a:latin typeface="Arial" panose="020B0604020202020204" pitchFamily="34" charset="0"/>
                <a:cs typeface="Arial" panose="020B0604020202020204" pitchFamily="34" charset="0"/>
              </a:rPr>
              <a:t> – coordinated by BIREME/PAHO/WHO, contains more than 30 information sources, including Medline and LILACS, with about 30 million of bibliographic records.</a:t>
            </a:r>
          </a:p>
          <a:p>
            <a:pPr>
              <a:buClr>
                <a:schemeClr val="tx1"/>
              </a:buClr>
            </a:pPr>
            <a:r>
              <a:rPr lang="en-GB" sz="1700" dirty="0">
                <a:latin typeface="Arial" panose="020B0604020202020204" pitchFamily="34" charset="0"/>
                <a:cs typeface="Arial" panose="020B0604020202020204" pitchFamily="34" charset="0"/>
                <a:hlinkClick r:id="rId10"/>
              </a:rPr>
              <a:t>WHO video channel</a:t>
            </a:r>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10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7FE4-AEEE-4A17-A90E-1052ED1EC5A0}"/>
              </a:ext>
            </a:extLst>
          </p:cNvPr>
          <p:cNvSpPr>
            <a:spLocks noGrp="1"/>
          </p:cNvSpPr>
          <p:nvPr>
            <p:ph type="title"/>
          </p:nvPr>
        </p:nvSpPr>
        <p:spPr>
          <a:xfrm>
            <a:off x="0" y="10505"/>
            <a:ext cx="9144000" cy="1292772"/>
          </a:xfrm>
          <a:solidFill>
            <a:schemeClr val="bg1">
              <a:lumMod val="85000"/>
            </a:schemeClr>
          </a:solidFill>
        </p:spPr>
        <p:txBody>
          <a:bodyPr/>
          <a:lstStyle/>
          <a:p>
            <a:r>
              <a:rPr lang="en-GB" b="1" dirty="0">
                <a:latin typeface="Arial" panose="020B0604020202020204" pitchFamily="34" charset="0"/>
                <a:cs typeface="Arial" panose="020B0604020202020204" pitchFamily="34" charset="0"/>
              </a:rPr>
              <a:t>WHO Library contact</a:t>
            </a:r>
          </a:p>
        </p:txBody>
      </p:sp>
      <p:sp>
        <p:nvSpPr>
          <p:cNvPr id="3" name="Content Placeholder 2">
            <a:extLst>
              <a:ext uri="{FF2B5EF4-FFF2-40B4-BE49-F238E27FC236}">
                <a16:creationId xmlns:a16="http://schemas.microsoft.com/office/drawing/2014/main" id="{70AE055F-4112-4D06-BE9F-9C4608154FE7}"/>
              </a:ext>
            </a:extLst>
          </p:cNvPr>
          <p:cNvSpPr>
            <a:spLocks noGrp="1"/>
          </p:cNvSpPr>
          <p:nvPr>
            <p:ph idx="1"/>
          </p:nvPr>
        </p:nvSpPr>
        <p:spPr>
          <a:xfrm>
            <a:off x="1933902" y="1412172"/>
            <a:ext cx="6400801" cy="5261900"/>
          </a:xfrm>
        </p:spPr>
        <p:txBody>
          <a:bodyPr>
            <a:normAutofit fontScale="92500" lnSpcReduction="10000"/>
          </a:bodyPr>
          <a:lstStyle/>
          <a:p>
            <a:endParaRPr lang="en-GB" b="1" dirty="0">
              <a:solidFill>
                <a:srgbClr val="0070C0"/>
              </a:solidFill>
              <a:latin typeface="Arial" panose="020B0604020202020204" pitchFamily="34" charset="0"/>
              <a:cs typeface="Arial" panose="020B0604020202020204" pitchFamily="34" charset="0"/>
            </a:endParaRPr>
          </a:p>
          <a:p>
            <a:r>
              <a:rPr lang="en-GB" b="1" dirty="0">
                <a:solidFill>
                  <a:srgbClr val="0070C0"/>
                </a:solidFill>
                <a:latin typeface="Arial" panose="020B0604020202020204" pitchFamily="34" charset="0"/>
                <a:cs typeface="Arial" panose="020B0604020202020204" pitchFamily="34" charset="0"/>
              </a:rPr>
              <a:t>World Health Organization</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WHO Library and Digital Information Networks</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Avenue </a:t>
            </a:r>
            <a:r>
              <a:rPr lang="en-GB" b="1" dirty="0" err="1">
                <a:solidFill>
                  <a:srgbClr val="0070C0"/>
                </a:solidFill>
                <a:latin typeface="Arial" panose="020B0604020202020204" pitchFamily="34" charset="0"/>
                <a:cs typeface="Arial" panose="020B0604020202020204" pitchFamily="34" charset="0"/>
              </a:rPr>
              <a:t>Appia</a:t>
            </a:r>
            <a:r>
              <a:rPr lang="en-GB" b="1" dirty="0">
                <a:solidFill>
                  <a:srgbClr val="0070C0"/>
                </a:solidFill>
                <a:latin typeface="Arial" panose="020B0604020202020204" pitchFamily="34" charset="0"/>
                <a:cs typeface="Arial" panose="020B0604020202020204" pitchFamily="34" charset="0"/>
              </a:rPr>
              <a:t> 20</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1211 Geneva 27</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Switzerland</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Telephone: +41 22 791 21 11</a:t>
            </a:r>
            <a:br>
              <a:rPr lang="en-GB" b="1" dirty="0">
                <a:solidFill>
                  <a:srgbClr val="0070C0"/>
                </a:solidFill>
                <a:latin typeface="Arial" panose="020B0604020202020204" pitchFamily="34" charset="0"/>
                <a:cs typeface="Arial" panose="020B0604020202020204" pitchFamily="34" charset="0"/>
              </a:rPr>
            </a:br>
            <a:r>
              <a:rPr lang="en-GB" b="1" dirty="0">
                <a:solidFill>
                  <a:srgbClr val="0070C0"/>
                </a:solidFill>
                <a:latin typeface="Arial" panose="020B0604020202020204" pitchFamily="34" charset="0"/>
                <a:cs typeface="Arial" panose="020B0604020202020204" pitchFamily="34" charset="0"/>
              </a:rPr>
              <a:t>Email: Library@who.int  </a:t>
            </a:r>
          </a:p>
          <a:p>
            <a:pPr marL="0" indent="0">
              <a:buNone/>
            </a:pPr>
            <a:endParaRPr lang="en-GB" b="1" dirty="0">
              <a:solidFill>
                <a:srgbClr val="0070C0"/>
              </a:solidFill>
              <a:latin typeface="Arial" panose="020B0604020202020204" pitchFamily="34" charset="0"/>
              <a:cs typeface="Arial" panose="020B0604020202020204" pitchFamily="34" charset="0"/>
            </a:endParaRPr>
          </a:p>
          <a:p>
            <a:r>
              <a:rPr lang="en-GB" b="1" dirty="0">
                <a:solidFill>
                  <a:srgbClr val="FF0000"/>
                </a:solidFill>
                <a:latin typeface="Arial" panose="020B0604020202020204" pitchFamily="34" charset="0"/>
                <a:cs typeface="Arial" panose="020B0604020202020204" pitchFamily="34" charset="0"/>
              </a:rPr>
              <a:t>You can also use the WHO Library research/information request form available at: </a:t>
            </a:r>
            <a:r>
              <a:rPr lang="en-GB" b="1" dirty="0">
                <a:solidFill>
                  <a:srgbClr val="FF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https://extranet.who.int/dataformv3/index.php/282679?lang=en</a:t>
            </a:r>
            <a:r>
              <a:rPr lang="en-GB" b="1" dirty="0">
                <a:solidFill>
                  <a:srgbClr val="FF0000"/>
                </a:solidFill>
                <a:latin typeface="Arial" panose="020B0604020202020204" pitchFamily="34" charset="0"/>
                <a:cs typeface="Arial" panose="020B0604020202020204" pitchFamily="34" charset="0"/>
              </a:rPr>
              <a:t> </a:t>
            </a:r>
          </a:p>
          <a:p>
            <a:endParaRPr lang="en-GB"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757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066A232-DA3A-45DA-90CB-5D1C8F2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2">
            <a:extLst>
              <a:ext uri="{FF2B5EF4-FFF2-40B4-BE49-F238E27FC236}">
                <a16:creationId xmlns:a16="http://schemas.microsoft.com/office/drawing/2014/main" id="{84621B30-14E9-46CC-BC16-11C343C7C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0552" y="-2233380"/>
            <a:ext cx="4682893" cy="9144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EDFBBA-EAEB-40FC-B10C-4B6A43D09622}"/>
              </a:ext>
            </a:extLst>
          </p:cNvPr>
          <p:cNvSpPr>
            <a:spLocks noGrp="1"/>
          </p:cNvSpPr>
          <p:nvPr>
            <p:ph type="title"/>
          </p:nvPr>
        </p:nvSpPr>
        <p:spPr>
          <a:xfrm>
            <a:off x="881149" y="1122363"/>
            <a:ext cx="7381702" cy="2751368"/>
          </a:xfrm>
        </p:spPr>
        <p:txBody>
          <a:bodyPr vert="horz" lIns="91440" tIns="45720" rIns="91440" bIns="45720" rtlCol="0" anchor="b">
            <a:normAutofit/>
          </a:bodyPr>
          <a:lstStyle/>
          <a:p>
            <a:pPr algn="ctr"/>
            <a:r>
              <a:rPr lang="en-US" sz="7000" b="1" kern="1200" dirty="0">
                <a:solidFill>
                  <a:schemeClr val="tx1"/>
                </a:solidFill>
                <a:latin typeface="Arial" panose="020B0604020202020204" pitchFamily="34" charset="0"/>
                <a:cs typeface="Arial" panose="020B0604020202020204" pitchFamily="34" charset="0"/>
              </a:rPr>
              <a:t>Thank you!</a:t>
            </a:r>
          </a:p>
        </p:txBody>
      </p:sp>
      <p:grpSp>
        <p:nvGrpSpPr>
          <p:cNvPr id="44" name="Group 43">
            <a:extLst>
              <a:ext uri="{FF2B5EF4-FFF2-40B4-BE49-F238E27FC236}">
                <a16:creationId xmlns:a16="http://schemas.microsoft.com/office/drawing/2014/main" id="{2D12E764-0992-43A1-B56A-B33BC391B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66790" y="64008"/>
            <a:ext cx="884223" cy="232963"/>
            <a:chOff x="5422392" y="64008"/>
            <a:chExt cx="1178966" cy="232963"/>
          </a:xfrm>
        </p:grpSpPr>
        <p:sp>
          <p:nvSpPr>
            <p:cNvPr id="45" name="Rectangle 64">
              <a:extLst>
                <a:ext uri="{FF2B5EF4-FFF2-40B4-BE49-F238E27FC236}">
                  <a16:creationId xmlns:a16="http://schemas.microsoft.com/office/drawing/2014/main" id="{049CC334-F54B-4383-9B09-BACE5AA68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C6843BFB-87B4-4AE2-BB9E-2CD0D1DC7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C9A06E3-C813-4CC4-BAAC-374B6C874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01810C15-F1AD-438A-A987-1C3E2C5E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74459CCB-6F53-4C8F-8C44-485971D1A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FE6BED97-B150-4B72-97A5-E8DF48025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946D18BB-8338-43D9-8567-1FFB25C63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7298284E-350F-4886-A447-FC33ED64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F2605B63-233B-4115-BF59-C60984206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94850D4-9DF3-41C3-9915-EA003EC8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A7914252-1864-4298-B230-799AA4C55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B07F2F15-BB3A-4A3F-B024-D01611E29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BA15824F-3845-4493-A8CD-0F8E1040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5EF36111-5761-485C-B5C4-04558FD15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E3F91C66-D12F-4C9E-A83F-2D763F8EF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BE1BCA71-94E6-49DA-AC0E-F346F41D9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A886068B-8D2E-47C3-A188-829E77DDE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3A82B866-4C61-412C-B3E6-118CBDC9E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470B9270-289C-4CAE-A237-A2F7AF5D1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35AB7C89-5505-4CC2-9376-845C3AFB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6B1D0220-8502-4FC9-A709-1F268DFE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9143998"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8F32DCD4-21B0-04E7-FE59-79FF02A05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935" y="4673609"/>
            <a:ext cx="1802130" cy="1830070"/>
          </a:xfrm>
          <a:prstGeom prst="rect">
            <a:avLst/>
          </a:prstGeom>
        </p:spPr>
      </p:pic>
    </p:spTree>
    <p:extLst>
      <p:ext uri="{BB962C8B-B14F-4D97-AF65-F5344CB8AC3E}">
        <p14:creationId xmlns:p14="http://schemas.microsoft.com/office/powerpoint/2010/main" val="361608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902F15-00D8-46AE-8DB4-3CB9D81AFA8D}"/>
              </a:ext>
            </a:extLst>
          </p:cNvPr>
          <p:cNvSpPr txBox="1">
            <a:spLocks/>
          </p:cNvSpPr>
          <p:nvPr/>
        </p:nvSpPr>
        <p:spPr>
          <a:xfrm>
            <a:off x="0" y="25246"/>
            <a:ext cx="9144000" cy="533554"/>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3600" b="1">
                <a:latin typeface="Arial" panose="020B0604020202020204" pitchFamily="34" charset="0"/>
                <a:cs typeface="Arial" panose="020B0604020202020204" pitchFamily="34" charset="0"/>
              </a:rPr>
            </a:br>
            <a:r>
              <a:rPr lang="en-GB" sz="3600" b="1">
                <a:latin typeface="Arial" panose="020B0604020202020204" pitchFamily="34" charset="0"/>
                <a:cs typeface="Arial" panose="020B0604020202020204" pitchFamily="34" charset="0"/>
              </a:rPr>
              <a:t>WHO website</a:t>
            </a:r>
            <a:br>
              <a:rPr lang="en-GB" sz="3600" b="1">
                <a:latin typeface="Arial" panose="020B0604020202020204" pitchFamily="34" charset="0"/>
                <a:cs typeface="Arial" panose="020B0604020202020204" pitchFamily="34" charset="0"/>
              </a:rPr>
            </a:br>
            <a:endParaRPr lang="en-GB" sz="36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B168C12-2CC7-5666-7CFA-F87CFD7F03FB}"/>
              </a:ext>
            </a:extLst>
          </p:cNvPr>
          <p:cNvPicPr>
            <a:picLocks noChangeAspect="1"/>
          </p:cNvPicPr>
          <p:nvPr/>
        </p:nvPicPr>
        <p:blipFill rotWithShape="1">
          <a:blip r:embed="rId3"/>
          <a:srcRect l="6321"/>
          <a:stretch/>
        </p:blipFill>
        <p:spPr>
          <a:xfrm>
            <a:off x="2718932" y="550411"/>
            <a:ext cx="3706137" cy="3459004"/>
          </a:xfrm>
          <a:prstGeom prst="rect">
            <a:avLst/>
          </a:prstGeom>
        </p:spPr>
      </p:pic>
      <p:pic>
        <p:nvPicPr>
          <p:cNvPr id="5" name="Picture 4">
            <a:extLst>
              <a:ext uri="{FF2B5EF4-FFF2-40B4-BE49-F238E27FC236}">
                <a16:creationId xmlns:a16="http://schemas.microsoft.com/office/drawing/2014/main" id="{E4594746-D67E-1A64-DD09-5FE2BAEBB684}"/>
              </a:ext>
            </a:extLst>
          </p:cNvPr>
          <p:cNvPicPr>
            <a:picLocks noChangeAspect="1"/>
          </p:cNvPicPr>
          <p:nvPr/>
        </p:nvPicPr>
        <p:blipFill>
          <a:blip r:embed="rId4"/>
          <a:stretch>
            <a:fillRect/>
          </a:stretch>
        </p:blipFill>
        <p:spPr>
          <a:xfrm>
            <a:off x="2454593" y="4008294"/>
            <a:ext cx="4234815" cy="2798921"/>
          </a:xfrm>
          <a:prstGeom prst="rect">
            <a:avLst/>
          </a:prstGeom>
        </p:spPr>
      </p:pic>
    </p:spTree>
    <p:extLst>
      <p:ext uri="{BB962C8B-B14F-4D97-AF65-F5344CB8AC3E}">
        <p14:creationId xmlns:p14="http://schemas.microsoft.com/office/powerpoint/2010/main" val="210670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F2621-197A-480F-AD7A-691B8E268474}"/>
              </a:ext>
            </a:extLst>
          </p:cNvPr>
          <p:cNvSpPr>
            <a:spLocks noGrp="1"/>
          </p:cNvSpPr>
          <p:nvPr>
            <p:ph idx="1"/>
          </p:nvPr>
        </p:nvSpPr>
        <p:spPr/>
        <p:txBody>
          <a:bodyPr/>
          <a:lstStyle/>
          <a:p>
            <a:endParaRPr lang="en-GB"/>
          </a:p>
        </p:txBody>
      </p:sp>
      <p:sp>
        <p:nvSpPr>
          <p:cNvPr id="6" name="TextBox 5">
            <a:extLst>
              <a:ext uri="{FF2B5EF4-FFF2-40B4-BE49-F238E27FC236}">
                <a16:creationId xmlns:a16="http://schemas.microsoft.com/office/drawing/2014/main" id="{3E43E637-4BEE-4489-8716-B463BC0016F7}"/>
              </a:ext>
            </a:extLst>
          </p:cNvPr>
          <p:cNvSpPr txBox="1"/>
          <p:nvPr/>
        </p:nvSpPr>
        <p:spPr>
          <a:xfrm>
            <a:off x="-12700" y="6337856"/>
            <a:ext cx="4572000" cy="369332"/>
          </a:xfrm>
          <a:prstGeom prst="rect">
            <a:avLst/>
          </a:prstGeom>
          <a:noFill/>
        </p:spPr>
        <p:txBody>
          <a:bodyPr wrap="square">
            <a:spAutoFit/>
          </a:bodyPr>
          <a:lstStyle/>
          <a:p>
            <a:r>
              <a:rPr lang="en-GB"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https://www.who.int/</a:t>
            </a:r>
            <a:r>
              <a:rPr lang="en-GB" b="1" dirty="0">
                <a:solidFill>
                  <a:srgbClr val="C00000"/>
                </a:solidFill>
                <a:latin typeface="Arial" panose="020B0604020202020204" pitchFamily="34" charset="0"/>
                <a:cs typeface="Arial" panose="020B0604020202020204" pitchFamily="34" charset="0"/>
              </a:rPr>
              <a:t> </a:t>
            </a:r>
            <a:endParaRPr lang="en-GB" dirty="0">
              <a:solidFill>
                <a:srgbClr val="C00000"/>
              </a:solidFill>
            </a:endParaRPr>
          </a:p>
        </p:txBody>
      </p:sp>
      <p:sp>
        <p:nvSpPr>
          <p:cNvPr id="7" name="Title 1">
            <a:extLst>
              <a:ext uri="{FF2B5EF4-FFF2-40B4-BE49-F238E27FC236}">
                <a16:creationId xmlns:a16="http://schemas.microsoft.com/office/drawing/2014/main" id="{9E74BA4C-B998-4A5D-9B8C-066CC577C1D6}"/>
              </a:ext>
            </a:extLst>
          </p:cNvPr>
          <p:cNvSpPr>
            <a:spLocks noGrp="1"/>
          </p:cNvSpPr>
          <p:nvPr>
            <p:ph type="title"/>
          </p:nvPr>
        </p:nvSpPr>
        <p:spPr>
          <a:xfrm>
            <a:off x="0" y="1270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2558973-A559-021F-ED33-D9078B5EE150}"/>
              </a:ext>
            </a:extLst>
          </p:cNvPr>
          <p:cNvPicPr>
            <a:picLocks noChangeAspect="1"/>
          </p:cNvPicPr>
          <p:nvPr/>
        </p:nvPicPr>
        <p:blipFill>
          <a:blip r:embed="rId4"/>
          <a:stretch>
            <a:fillRect/>
          </a:stretch>
        </p:blipFill>
        <p:spPr>
          <a:xfrm>
            <a:off x="0" y="1373478"/>
            <a:ext cx="9144000" cy="5471822"/>
          </a:xfrm>
          <a:prstGeom prst="rect">
            <a:avLst/>
          </a:prstGeom>
        </p:spPr>
      </p:pic>
    </p:spTree>
    <p:extLst>
      <p:ext uri="{BB962C8B-B14F-4D97-AF65-F5344CB8AC3E}">
        <p14:creationId xmlns:p14="http://schemas.microsoft.com/office/powerpoint/2010/main" val="120494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0525A4-F619-4E79-98BA-677F9225664B}"/>
              </a:ext>
            </a:extLst>
          </p:cNvPr>
          <p:cNvSpPr txBox="1">
            <a:spLocks/>
          </p:cNvSpPr>
          <p:nvPr/>
        </p:nvSpPr>
        <p:spPr>
          <a:xfrm>
            <a:off x="0" y="9526"/>
            <a:ext cx="9144000" cy="379357"/>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WHO website</a:t>
            </a:r>
            <a:br>
              <a:rPr lang="en-GB" sz="2000" b="1" dirty="0">
                <a:latin typeface="Arial" panose="020B0604020202020204" pitchFamily="34" charset="0"/>
                <a:cs typeface="Arial" panose="020B0604020202020204" pitchFamily="34" charset="0"/>
              </a:rPr>
            </a:br>
            <a:endParaRPr lang="en-GB"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AE101EA-B287-A100-A175-5E2325BC9282}"/>
              </a:ext>
            </a:extLst>
          </p:cNvPr>
          <p:cNvPicPr>
            <a:picLocks noChangeAspect="1"/>
          </p:cNvPicPr>
          <p:nvPr/>
        </p:nvPicPr>
        <p:blipFill>
          <a:blip r:embed="rId3"/>
          <a:stretch>
            <a:fillRect/>
          </a:stretch>
        </p:blipFill>
        <p:spPr>
          <a:xfrm>
            <a:off x="2025015" y="372073"/>
            <a:ext cx="5093970" cy="3188970"/>
          </a:xfrm>
          <a:prstGeom prst="rect">
            <a:avLst/>
          </a:prstGeom>
        </p:spPr>
      </p:pic>
      <p:pic>
        <p:nvPicPr>
          <p:cNvPr id="15" name="Picture 14">
            <a:extLst>
              <a:ext uri="{FF2B5EF4-FFF2-40B4-BE49-F238E27FC236}">
                <a16:creationId xmlns:a16="http://schemas.microsoft.com/office/drawing/2014/main" id="{8BC6BC73-F4FC-2F24-3DA8-2403BBDC0BD2}"/>
              </a:ext>
            </a:extLst>
          </p:cNvPr>
          <p:cNvPicPr>
            <a:picLocks noChangeAspect="1"/>
          </p:cNvPicPr>
          <p:nvPr/>
        </p:nvPicPr>
        <p:blipFill rotWithShape="1">
          <a:blip r:embed="rId4"/>
          <a:srcRect t="28470" r="2496"/>
          <a:stretch/>
        </p:blipFill>
        <p:spPr>
          <a:xfrm>
            <a:off x="2353274" y="3499263"/>
            <a:ext cx="3784768" cy="2769720"/>
          </a:xfrm>
          <a:prstGeom prst="rect">
            <a:avLst/>
          </a:prstGeom>
        </p:spPr>
      </p:pic>
    </p:spTree>
    <p:extLst>
      <p:ext uri="{BB962C8B-B14F-4D97-AF65-F5344CB8AC3E}">
        <p14:creationId xmlns:p14="http://schemas.microsoft.com/office/powerpoint/2010/main" val="141406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0525A4-F619-4E79-98BA-677F9225664B}"/>
              </a:ext>
            </a:extLst>
          </p:cNvPr>
          <p:cNvSpPr txBox="1">
            <a:spLocks/>
          </p:cNvSpPr>
          <p:nvPr/>
        </p:nvSpPr>
        <p:spPr>
          <a:xfrm>
            <a:off x="0" y="9526"/>
            <a:ext cx="9144000" cy="409574"/>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WHO website</a:t>
            </a:r>
            <a:br>
              <a:rPr lang="en-GB" sz="2000" b="1" dirty="0">
                <a:latin typeface="Arial" panose="020B0604020202020204" pitchFamily="34" charset="0"/>
                <a:cs typeface="Arial" panose="020B0604020202020204" pitchFamily="34" charset="0"/>
              </a:rPr>
            </a:br>
            <a:endParaRPr lang="en-GB" sz="2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86F2512-5A82-29B6-B510-9C5D3B653A12}"/>
              </a:ext>
            </a:extLst>
          </p:cNvPr>
          <p:cNvPicPr>
            <a:picLocks noChangeAspect="1"/>
          </p:cNvPicPr>
          <p:nvPr/>
        </p:nvPicPr>
        <p:blipFill>
          <a:blip r:embed="rId3"/>
          <a:stretch>
            <a:fillRect/>
          </a:stretch>
        </p:blipFill>
        <p:spPr>
          <a:xfrm>
            <a:off x="1344930" y="515007"/>
            <a:ext cx="6454140" cy="5951220"/>
          </a:xfrm>
          <a:prstGeom prst="rect">
            <a:avLst/>
          </a:prstGeom>
        </p:spPr>
      </p:pic>
    </p:spTree>
    <p:extLst>
      <p:ext uri="{BB962C8B-B14F-4D97-AF65-F5344CB8AC3E}">
        <p14:creationId xmlns:p14="http://schemas.microsoft.com/office/powerpoint/2010/main" val="385310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72FEFE7-DB00-41E8-849D-E18E5A1AA52A}"/>
              </a:ext>
            </a:extLst>
          </p:cNvPr>
          <p:cNvSpPr txBox="1">
            <a:spLocks/>
          </p:cNvSpPr>
          <p:nvPr/>
        </p:nvSpPr>
        <p:spPr>
          <a:xfrm>
            <a:off x="0" y="-2190"/>
            <a:ext cx="9144000" cy="558800"/>
          </a:xfrm>
          <a:prstGeom prst="rect">
            <a:avLst/>
          </a:prstGeom>
          <a:solidFill>
            <a:srgbClr val="0070C0">
              <a:alpha val="3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WHO website:</a:t>
            </a:r>
            <a:br>
              <a:rPr lang="en-GB" sz="2400" b="1" dirty="0">
                <a:latin typeface="Arial" panose="020B0604020202020204" pitchFamily="34" charset="0"/>
                <a:cs typeface="Arial" panose="020B0604020202020204" pitchFamily="34" charset="0"/>
              </a:rPr>
            </a:br>
            <a:endParaRPr lang="en-GB" sz="2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E3BC7D8-590B-4C15-9300-14E331FCE08D}"/>
              </a:ext>
            </a:extLst>
          </p:cNvPr>
          <p:cNvSpPr txBox="1"/>
          <p:nvPr/>
        </p:nvSpPr>
        <p:spPr>
          <a:xfrm>
            <a:off x="2092286" y="29340"/>
            <a:ext cx="7020040" cy="461665"/>
          </a:xfrm>
          <a:prstGeom prst="rect">
            <a:avLst/>
          </a:prstGeom>
          <a:noFill/>
        </p:spPr>
        <p:txBody>
          <a:bodyPr wrap="square">
            <a:spAutoFit/>
          </a:bodyPr>
          <a:lstStyle/>
          <a:p>
            <a:r>
              <a:rPr lang="en-GB" sz="2400" b="1"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Bulletin of the World Health Organization </a:t>
            </a:r>
            <a:endParaRPr lang="en-GB" sz="2400" b="1" dirty="0">
              <a:solidFill>
                <a:srgbClr val="C00000"/>
              </a:solidFill>
            </a:endParaRPr>
          </a:p>
        </p:txBody>
      </p:sp>
      <p:sp>
        <p:nvSpPr>
          <p:cNvPr id="5" name="TextBox 4">
            <a:extLst>
              <a:ext uri="{FF2B5EF4-FFF2-40B4-BE49-F238E27FC236}">
                <a16:creationId xmlns:a16="http://schemas.microsoft.com/office/drawing/2014/main" id="{EE1E4C3A-6A55-FA64-CB2A-C105B277684F}"/>
              </a:ext>
            </a:extLst>
          </p:cNvPr>
          <p:cNvSpPr txBox="1"/>
          <p:nvPr/>
        </p:nvSpPr>
        <p:spPr>
          <a:xfrm>
            <a:off x="31673" y="4766680"/>
            <a:ext cx="9112327" cy="2031325"/>
          </a:xfrm>
          <a:prstGeom prst="rect">
            <a:avLst/>
          </a:prstGeom>
          <a:noFill/>
        </p:spPr>
        <p:txBody>
          <a:bodyPr wrap="square">
            <a:spAutoFit/>
          </a:bodyPr>
          <a:lstStyle/>
          <a:p>
            <a:pPr marL="285750" indent="-285750" algn="l">
              <a:buFont typeface="Arial" panose="020B0604020202020204" pitchFamily="34" charset="0"/>
              <a:buChar char="•"/>
            </a:pPr>
            <a:r>
              <a:rPr lang="en-GB" dirty="0">
                <a:solidFill>
                  <a:srgbClr val="002060"/>
                </a:solidFill>
                <a:latin typeface="Arial" panose="020B0604020202020204" pitchFamily="34" charset="0"/>
              </a:rPr>
              <a:t>A</a:t>
            </a:r>
            <a:r>
              <a:rPr lang="en-GB" b="0" i="0" dirty="0">
                <a:solidFill>
                  <a:srgbClr val="002060"/>
                </a:solidFill>
                <a:effectLst/>
                <a:latin typeface="Arial" panose="020B0604020202020204" pitchFamily="34" charset="0"/>
              </a:rPr>
              <a:t> </a:t>
            </a:r>
            <a:r>
              <a:rPr lang="en-GB" b="1" i="0" dirty="0">
                <a:solidFill>
                  <a:srgbClr val="002060"/>
                </a:solidFill>
                <a:effectLst/>
                <a:latin typeface="Arial" panose="020B0604020202020204" pitchFamily="34" charset="0"/>
              </a:rPr>
              <a:t>fully open-access</a:t>
            </a:r>
            <a:r>
              <a:rPr lang="en-GB" b="0" i="0" dirty="0">
                <a:solidFill>
                  <a:srgbClr val="002060"/>
                </a:solidFill>
                <a:effectLst/>
                <a:latin typeface="Arial" panose="020B0604020202020204" pitchFamily="34" charset="0"/>
              </a:rPr>
              <a:t> journal of public health with a special focus on low and middle-income countries</a:t>
            </a:r>
            <a:r>
              <a:rPr lang="en-GB" dirty="0">
                <a:solidFill>
                  <a:srgbClr val="002060"/>
                </a:solidFill>
                <a:latin typeface="Arial" panose="020B0604020202020204" pitchFamily="34" charset="0"/>
              </a:rPr>
              <a:t>, f</a:t>
            </a:r>
            <a:r>
              <a:rPr lang="en-GB" b="0" i="0" dirty="0">
                <a:solidFill>
                  <a:srgbClr val="002060"/>
                </a:solidFill>
                <a:effectLst/>
                <a:latin typeface="Arial" panose="020B0604020202020204" pitchFamily="34" charset="0"/>
              </a:rPr>
              <a:t>irst published in 1948. </a:t>
            </a:r>
          </a:p>
          <a:p>
            <a:pPr marL="285750" indent="-285750" algn="l">
              <a:buFont typeface="Arial" panose="020B0604020202020204" pitchFamily="34" charset="0"/>
              <a:buChar char="•"/>
            </a:pPr>
            <a:r>
              <a:rPr lang="en-GB" b="0" i="0" dirty="0">
                <a:solidFill>
                  <a:srgbClr val="002060"/>
                </a:solidFill>
                <a:effectLst/>
                <a:latin typeface="Arial" panose="020B0604020202020204" pitchFamily="34" charset="0"/>
              </a:rPr>
              <a:t>There are </a:t>
            </a:r>
            <a:r>
              <a:rPr lang="en-GB" b="1" i="0" dirty="0">
                <a:solidFill>
                  <a:srgbClr val="002060"/>
                </a:solidFill>
                <a:effectLst/>
                <a:latin typeface="Arial" panose="020B0604020202020204" pitchFamily="34" charset="0"/>
              </a:rPr>
              <a:t>no article-processing charges </a:t>
            </a:r>
            <a:r>
              <a:rPr lang="en-GB" b="0" i="0" dirty="0">
                <a:solidFill>
                  <a:srgbClr val="002060"/>
                </a:solidFill>
                <a:effectLst/>
                <a:latin typeface="Arial" panose="020B0604020202020204" pitchFamily="34" charset="0"/>
              </a:rPr>
              <a:t>associated with submitting to, or publishing in, the </a:t>
            </a:r>
            <a:r>
              <a:rPr lang="en-GB" b="0" i="1" dirty="0">
                <a:solidFill>
                  <a:srgbClr val="002060"/>
                </a:solidFill>
                <a:effectLst/>
                <a:latin typeface="Arial" panose="020B0604020202020204" pitchFamily="34" charset="0"/>
              </a:rPr>
              <a:t>Bulletin</a:t>
            </a:r>
            <a:r>
              <a:rPr lang="en-GB" b="0" i="0" dirty="0">
                <a:solidFill>
                  <a:srgbClr val="002060"/>
                </a:solidFill>
                <a:effectLst/>
                <a:latin typeface="Arial" panose="020B0604020202020204" pitchFamily="34" charset="0"/>
              </a:rPr>
              <a:t>.</a:t>
            </a:r>
          </a:p>
          <a:p>
            <a:pPr marL="285750" indent="-285750" algn="l">
              <a:buFont typeface="Arial" panose="020B0604020202020204" pitchFamily="34" charset="0"/>
              <a:buChar char="•"/>
            </a:pPr>
            <a:r>
              <a:rPr lang="en-GB" b="0" i="0" dirty="0">
                <a:solidFill>
                  <a:srgbClr val="002060"/>
                </a:solidFill>
                <a:effectLst/>
                <a:latin typeface="Arial" panose="020B0604020202020204" pitchFamily="34" charset="0"/>
              </a:rPr>
              <a:t>All peer-reviewed articles and the journal archives are indexed, including in the </a:t>
            </a:r>
            <a:r>
              <a:rPr lang="en-GB" b="0" i="0" u="none" strike="noStrike" dirty="0">
                <a:solidFill>
                  <a:srgbClr val="002060"/>
                </a:solidFill>
                <a:effectLst/>
                <a:latin typeface="Arial" panose="020B0604020202020204" pitchFamily="34" charset="0"/>
                <a:hlinkClick r:id="rId4">
                  <a:extLst>
                    <a:ext uri="{A12FA001-AC4F-418D-AE19-62706E023703}">
                      <ahyp:hlinkClr xmlns:ahyp="http://schemas.microsoft.com/office/drawing/2018/hyperlinkcolor" val="tx"/>
                    </a:ext>
                  </a:extLst>
                </a:hlinkClick>
              </a:rPr>
              <a:t>Web of Science</a:t>
            </a:r>
            <a:r>
              <a:rPr lang="en-GB" b="0" i="0" dirty="0">
                <a:solidFill>
                  <a:srgbClr val="002060"/>
                </a:solidFill>
                <a:effectLst/>
                <a:latin typeface="Arial" panose="020B0604020202020204" pitchFamily="34" charset="0"/>
              </a:rPr>
              <a:t> and </a:t>
            </a:r>
            <a:r>
              <a:rPr lang="en-GB" b="0" i="0" u="none" strike="noStrike" dirty="0">
                <a:solidFill>
                  <a:srgbClr val="002060"/>
                </a:solidFill>
                <a:effectLst/>
                <a:latin typeface="Arial" panose="020B0604020202020204" pitchFamily="34" charset="0"/>
                <a:hlinkClick r:id="rId5">
                  <a:extLst>
                    <a:ext uri="{A12FA001-AC4F-418D-AE19-62706E023703}">
                      <ahyp:hlinkClr xmlns:ahyp="http://schemas.microsoft.com/office/drawing/2018/hyperlinkcolor" val="tx"/>
                    </a:ext>
                  </a:extLst>
                </a:hlinkClick>
              </a:rPr>
              <a:t>MEDLINE</a:t>
            </a:r>
            <a:r>
              <a:rPr lang="en-GB" b="0" i="0" dirty="0">
                <a:solidFill>
                  <a:srgbClr val="002060"/>
                </a:solidFill>
                <a:effectLst/>
                <a:latin typeface="Arial" panose="020B0604020202020204" pitchFamily="34" charset="0"/>
              </a:rPr>
              <a:t>, and are freely available under the Creative Commons Attribution 3.0 IGO license (</a:t>
            </a:r>
            <a:r>
              <a:rPr lang="en-GB" b="0" i="0" u="none" strike="noStrike" dirty="0">
                <a:solidFill>
                  <a:srgbClr val="002060"/>
                </a:solidFill>
                <a:effectLst/>
                <a:latin typeface="Arial" panose="020B0604020202020204" pitchFamily="34" charset="0"/>
                <a:hlinkClick r:id="rId6">
                  <a:extLst>
                    <a:ext uri="{A12FA001-AC4F-418D-AE19-62706E023703}">
                      <ahyp:hlinkClr xmlns:ahyp="http://schemas.microsoft.com/office/drawing/2018/hyperlinkcolor" val="tx"/>
                    </a:ext>
                  </a:extLst>
                </a:hlinkClick>
              </a:rPr>
              <a:t>CC BY 3.0 IG0</a:t>
            </a:r>
            <a:r>
              <a:rPr lang="en-GB" b="0" i="0" dirty="0">
                <a:solidFill>
                  <a:srgbClr val="002060"/>
                </a:solidFill>
                <a:effectLst/>
                <a:latin typeface="Arial" panose="020B0604020202020204" pitchFamily="34" charset="0"/>
              </a:rPr>
              <a:t>).</a:t>
            </a:r>
          </a:p>
        </p:txBody>
      </p:sp>
      <p:pic>
        <p:nvPicPr>
          <p:cNvPr id="7" name="Picture 6">
            <a:extLst>
              <a:ext uri="{FF2B5EF4-FFF2-40B4-BE49-F238E27FC236}">
                <a16:creationId xmlns:a16="http://schemas.microsoft.com/office/drawing/2014/main" id="{61E7BAF9-B72D-C69D-CF6F-D04EA4609387}"/>
              </a:ext>
            </a:extLst>
          </p:cNvPr>
          <p:cNvPicPr>
            <a:picLocks noChangeAspect="1"/>
          </p:cNvPicPr>
          <p:nvPr/>
        </p:nvPicPr>
        <p:blipFill>
          <a:blip r:embed="rId7"/>
          <a:stretch>
            <a:fillRect/>
          </a:stretch>
        </p:blipFill>
        <p:spPr>
          <a:xfrm>
            <a:off x="1984963" y="563217"/>
            <a:ext cx="5174075" cy="4267391"/>
          </a:xfrm>
          <a:prstGeom prst="rect">
            <a:avLst/>
          </a:prstGeom>
        </p:spPr>
      </p:pic>
    </p:spTree>
    <p:extLst>
      <p:ext uri="{BB962C8B-B14F-4D97-AF65-F5344CB8AC3E}">
        <p14:creationId xmlns:p14="http://schemas.microsoft.com/office/powerpoint/2010/main" val="36729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FCE3FF-C291-4298-9D38-897D9C37F373}"/>
              </a:ext>
            </a:extLst>
          </p:cNvPr>
          <p:cNvSpPr>
            <a:spLocks noGrp="1"/>
          </p:cNvSpPr>
          <p:nvPr>
            <p:ph type="title"/>
          </p:nvPr>
        </p:nvSpPr>
        <p:spPr>
          <a:xfrm>
            <a:off x="0" y="12700"/>
            <a:ext cx="9144000" cy="1282700"/>
          </a:xfrm>
          <a:solidFill>
            <a:srgbClr val="0070C0">
              <a:alpha val="36863"/>
            </a:srgbClr>
          </a:solidFill>
        </p:spPr>
        <p:txBody>
          <a:bodyPr>
            <a:noAutofit/>
          </a:bodyPr>
          <a:lstStyle/>
          <a:p>
            <a:br>
              <a:rPr lang="en-GB" sz="4800" b="1" dirty="0">
                <a:latin typeface="Arial" panose="020B0604020202020204" pitchFamily="34" charset="0"/>
                <a:cs typeface="Arial" panose="020B0604020202020204" pitchFamily="34" charset="0"/>
              </a:rPr>
            </a:br>
            <a:r>
              <a:rPr lang="en-GB" sz="4800" b="1" dirty="0">
                <a:latin typeface="Arial" panose="020B0604020202020204" pitchFamily="34" charset="0"/>
                <a:cs typeface="Arial" panose="020B0604020202020204" pitchFamily="34" charset="0"/>
              </a:rPr>
              <a:t>WHO website</a:t>
            </a:r>
            <a:br>
              <a:rPr lang="en-GB" sz="4800" b="1" dirty="0">
                <a:latin typeface="Arial" panose="020B0604020202020204" pitchFamily="34" charset="0"/>
                <a:cs typeface="Arial" panose="020B0604020202020204" pitchFamily="34" charset="0"/>
              </a:rPr>
            </a:br>
            <a:endParaRPr lang="en-GB" sz="48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9E8B784-4506-2460-BFB0-63DE75E3C009}"/>
              </a:ext>
            </a:extLst>
          </p:cNvPr>
          <p:cNvPicPr>
            <a:picLocks/>
          </p:cNvPicPr>
          <p:nvPr/>
        </p:nvPicPr>
        <p:blipFill>
          <a:blip r:embed="rId3"/>
          <a:stretch>
            <a:fillRect/>
          </a:stretch>
        </p:blipFill>
        <p:spPr>
          <a:xfrm>
            <a:off x="-9" y="1305910"/>
            <a:ext cx="9144000" cy="5562600"/>
          </a:xfrm>
          <a:prstGeom prst="rect">
            <a:avLst/>
          </a:prstGeom>
        </p:spPr>
      </p:pic>
      <p:sp>
        <p:nvSpPr>
          <p:cNvPr id="6" name="TextBox 5">
            <a:extLst>
              <a:ext uri="{FF2B5EF4-FFF2-40B4-BE49-F238E27FC236}">
                <a16:creationId xmlns:a16="http://schemas.microsoft.com/office/drawing/2014/main" id="{BE07B760-C74A-4F4D-8DA8-F103098388B0}"/>
              </a:ext>
            </a:extLst>
          </p:cNvPr>
          <p:cNvSpPr txBox="1"/>
          <p:nvPr/>
        </p:nvSpPr>
        <p:spPr>
          <a:xfrm>
            <a:off x="304800" y="6374522"/>
            <a:ext cx="4572000"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hlinkClick r:id="rId4"/>
              </a:rPr>
              <a:t>https://www.who.int/</a:t>
            </a:r>
            <a:r>
              <a:rPr lang="en-GB" b="1" dirty="0">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2170775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3083</Words>
  <Application>Microsoft Office PowerPoint</Application>
  <PresentationFormat>On-screen Show (4:3)</PresentationFormat>
  <Paragraphs>239</Paragraphs>
  <Slides>35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Courier New</vt:lpstr>
      <vt:lpstr>Wingdings</vt:lpstr>
      <vt:lpstr>Office Theme</vt:lpstr>
      <vt:lpstr>Introduction to the WHO Library</vt:lpstr>
      <vt:lpstr>Objective</vt:lpstr>
      <vt:lpstr> WHO website </vt:lpstr>
      <vt:lpstr>PowerPoint Presentation</vt:lpstr>
      <vt:lpstr> WHO website </vt:lpstr>
      <vt:lpstr>PowerPoint Presentation</vt:lpstr>
      <vt:lpstr>PowerPoint Presentation</vt:lpstr>
      <vt:lpstr>PowerPoint Presentation</vt:lpstr>
      <vt:lpstr> WHO website </vt:lpstr>
      <vt:lpstr> WHO website </vt:lpstr>
      <vt:lpstr> WHO website </vt:lpstr>
      <vt:lpstr> WHO website </vt:lpstr>
      <vt:lpstr> WHO website </vt:lpstr>
      <vt:lpstr> WHO website </vt:lpstr>
      <vt:lpstr> WHO website </vt:lpstr>
      <vt:lpstr> WHO website </vt:lpstr>
      <vt:lpstr> WHO website </vt:lpstr>
      <vt:lpstr> WHO Library  </vt:lpstr>
      <vt:lpstr>WHO Library initiatives </vt:lpstr>
      <vt:lpstr>  Institutional Repository for Information Sharing (IRIS)  </vt:lpstr>
      <vt:lpstr>Institutional Repository for Information Sharing (IRIS)</vt:lpstr>
      <vt:lpstr> Global Index Medicus (GIM)  </vt:lpstr>
      <vt:lpstr> Global Index Medicus (GIM)  </vt:lpstr>
      <vt:lpstr> Global Index Medicus (GIM)  </vt:lpstr>
      <vt:lpstr> Global Index Medicus (GIM)  </vt:lpstr>
      <vt:lpstr> Global Index Medicus (GIM)  </vt:lpstr>
      <vt:lpstr> Global Index Medicus (GIM)  </vt:lpstr>
      <vt:lpstr> WHOLIS: WHO Geneva Library print catalogue </vt:lpstr>
      <vt:lpstr>COVID-19 Database</vt:lpstr>
      <vt:lpstr>PowerPoint Presentation</vt:lpstr>
      <vt:lpstr>https://search.bvsalud.org/global-literature-on-novel-coronavirus-2019-ncov/    </vt:lpstr>
      <vt:lpstr>WHO Regional office libraries</vt:lpstr>
      <vt:lpstr>Other information sources</vt:lpstr>
      <vt:lpstr>WHO Library contact</vt:lpstr>
      <vt:lpstr>Thank you!</vt:lpstr>
    </vt:vector>
  </TitlesOfParts>
  <Company>GFMER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WHO Library - Raqibat Idris</dc:title>
  <dc:creator>Raqibat Idris</dc:creator>
  <cp:lastModifiedBy>Raqibat Idris</cp:lastModifiedBy>
  <cp:revision>56</cp:revision>
  <dcterms:created xsi:type="dcterms:W3CDTF">2022-09-21T14:13:00Z</dcterms:created>
  <dcterms:modified xsi:type="dcterms:W3CDTF">2023-09-08T16:18:27Z</dcterms:modified>
</cp:coreProperties>
</file>