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03" r:id="rId2"/>
    <p:sldId id="259" r:id="rId3"/>
    <p:sldId id="299" r:id="rId4"/>
    <p:sldId id="300" r:id="rId5"/>
    <p:sldId id="301" r:id="rId6"/>
    <p:sldId id="284" r:id="rId7"/>
    <p:sldId id="285" r:id="rId8"/>
    <p:sldId id="286" r:id="rId9"/>
    <p:sldId id="287" r:id="rId10"/>
    <p:sldId id="274" r:id="rId11"/>
    <p:sldId id="275" r:id="rId12"/>
    <p:sldId id="276" r:id="rId13"/>
    <p:sldId id="296" r:id="rId14"/>
    <p:sldId id="297" r:id="rId15"/>
    <p:sldId id="298" r:id="rId16"/>
    <p:sldId id="277" r:id="rId17"/>
    <p:sldId id="278" r:id="rId18"/>
    <p:sldId id="279" r:id="rId19"/>
    <p:sldId id="280" r:id="rId20"/>
    <p:sldId id="281" r:id="rId21"/>
    <p:sldId id="282" r:id="rId22"/>
    <p:sldId id="302" r:id="rId23"/>
    <p:sldId id="29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03"/>
            <p14:sldId id="259"/>
            <p14:sldId id="299"/>
            <p14:sldId id="300"/>
            <p14:sldId id="301"/>
            <p14:sldId id="284"/>
            <p14:sldId id="285"/>
            <p14:sldId id="286"/>
            <p14:sldId id="287"/>
            <p14:sldId id="274"/>
            <p14:sldId id="275"/>
            <p14:sldId id="276"/>
            <p14:sldId id="296"/>
            <p14:sldId id="297"/>
            <p14:sldId id="298"/>
            <p14:sldId id="277"/>
            <p14:sldId id="278"/>
            <p14:sldId id="279"/>
            <p14:sldId id="280"/>
            <p14:sldId id="281"/>
            <p14:sldId id="282"/>
            <p14:sldId id="302"/>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19" autoAdjust="0"/>
  </p:normalViewPr>
  <p:slideViewPr>
    <p:cSldViewPr>
      <p:cViewPr varScale="1">
        <p:scale>
          <a:sx n="119" d="100"/>
          <a:sy n="119" d="100"/>
        </p:scale>
        <p:origin x="137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15/11/2015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54B4A0B-7FE3-41BF-9009-C38BD92CF8A9}" type="slidenum">
              <a:rPr lang="en-GB" altLang="en-US"/>
              <a:pPr eaLnBrk="1" hangingPunct="1"/>
              <a:t>1</a:t>
            </a:fld>
            <a:endParaRPr lang="en-GB" altLang="en-US"/>
          </a:p>
        </p:txBody>
      </p:sp>
    </p:spTree>
    <p:extLst>
      <p:ext uri="{BB962C8B-B14F-4D97-AF65-F5344CB8AC3E}">
        <p14:creationId xmlns:p14="http://schemas.microsoft.com/office/powerpoint/2010/main" val="544560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10</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558641B6-13CD-48A6-90E0-9A2D06B6FD2B}" type="datetime3">
              <a:rPr lang="en-GB"/>
              <a:pPr/>
              <a:t>15 November, 2015</a:t>
            </a:fld>
            <a:endParaRPr lang="en-GB"/>
          </a:p>
        </p:txBody>
      </p:sp>
      <p:sp>
        <p:nvSpPr>
          <p:cNvPr id="7" name="Rectangle 7"/>
          <p:cNvSpPr>
            <a:spLocks noGrp="1" noChangeArrowheads="1"/>
          </p:cNvSpPr>
          <p:nvPr>
            <p:ph type="sldNum" sz="quarter" idx="5"/>
          </p:nvPr>
        </p:nvSpPr>
        <p:spPr>
          <a:ln/>
        </p:spPr>
        <p:txBody>
          <a:bodyPr/>
          <a:lstStyle/>
          <a:p>
            <a:fld id="{43AEC681-0A13-4E8F-8BBF-ABF0D8C5FC04}" type="slidenum">
              <a:rPr lang="en-GB"/>
              <a:pPr/>
              <a:t>11</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algn="l"/>
            <a:r>
              <a:rPr lang="en-US" dirty="0" smtClean="0"/>
              <a:t>We have solid evidence.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558641B6-13CD-48A6-90E0-9A2D06B6FD2B}" type="datetime3">
              <a:rPr lang="en-GB"/>
              <a:pPr/>
              <a:t>15 November, 2015</a:t>
            </a:fld>
            <a:endParaRPr lang="en-GB"/>
          </a:p>
        </p:txBody>
      </p:sp>
      <p:sp>
        <p:nvSpPr>
          <p:cNvPr id="7" name="Rectangle 7"/>
          <p:cNvSpPr>
            <a:spLocks noGrp="1" noChangeArrowheads="1"/>
          </p:cNvSpPr>
          <p:nvPr>
            <p:ph type="sldNum" sz="quarter" idx="5"/>
          </p:nvPr>
        </p:nvSpPr>
        <p:spPr>
          <a:ln/>
        </p:spPr>
        <p:txBody>
          <a:bodyPr/>
          <a:lstStyle/>
          <a:p>
            <a:fld id="{43AEC681-0A13-4E8F-8BBF-ABF0D8C5FC04}" type="slidenum">
              <a:rPr lang="en-GB"/>
              <a:pPr/>
              <a:t>12</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pPr algn="l"/>
            <a:r>
              <a:rPr lang="en-US" dirty="0" smtClean="0"/>
              <a:t>We have a battery of tools.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28F9EB83-A566-42DA-B7B3-582E5E3CFCE9}" type="slidenum">
              <a:rPr lang="en-US" sz="1200" b="0" smtClean="0">
                <a:solidFill>
                  <a:schemeClr val="tx1"/>
                </a:solidFill>
              </a:rPr>
              <a:pPr eaLnBrk="1" hangingPunct="1"/>
              <a:t>13</a:t>
            </a:fld>
            <a:endParaRPr lang="en-US" sz="1200" b="0" smtClean="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159" y="4344468"/>
            <a:ext cx="5487684" cy="4114726"/>
          </a:xfrm>
          <a:noFill/>
        </p:spPr>
        <p:txBody>
          <a:bodyPr/>
          <a:lstStyle/>
          <a:p>
            <a:pPr marL="228600" indent="-228600" eaLnBrk="1" hangingPunct="1">
              <a:tabLst>
                <a:tab pos="3409950" algn="l"/>
              </a:tabLst>
            </a:pPr>
            <a:endParaRPr lang="fr-FR" sz="1000" dirty="0" smtClean="0">
              <a:cs typeface="Arial" charset="0"/>
            </a:endParaRPr>
          </a:p>
          <a:p>
            <a:pPr marL="228600" indent="-228600" eaLnBrk="1" hangingPunct="1">
              <a:tabLst>
                <a:tab pos="3409950" algn="l"/>
              </a:tabLst>
            </a:pPr>
            <a:r>
              <a:rPr lang="fr-FR" sz="1000" dirty="0" smtClean="0">
                <a:cs typeface="Arial" charset="0"/>
              </a:rPr>
              <a:t>There are six items in the </a:t>
            </a:r>
            <a:r>
              <a:rPr lang="fr-FR" sz="1000" dirty="0" err="1" smtClean="0">
                <a:cs typeface="Arial" charset="0"/>
              </a:rPr>
              <a:t>list</a:t>
            </a:r>
            <a:r>
              <a:rPr lang="fr-FR" sz="1000" dirty="0" smtClean="0">
                <a:cs typeface="Arial" charset="0"/>
              </a:rPr>
              <a:t> of contents.</a:t>
            </a:r>
          </a:p>
          <a:p>
            <a:pPr marL="228600" indent="-228600" eaLnBrk="1" hangingPunct="1">
              <a:tabLst>
                <a:tab pos="3409950" algn="l"/>
              </a:tabLst>
            </a:pPr>
            <a:endParaRPr lang="fr-FR" sz="1000" dirty="0" smtClean="0">
              <a:cs typeface="Arial" charset="0"/>
            </a:endParaRPr>
          </a:p>
          <a:p>
            <a:pPr marL="228600" indent="-228600" eaLnBrk="1" hangingPunct="1">
              <a:tabLst>
                <a:tab pos="3409950" algn="l"/>
              </a:tabLst>
            </a:pPr>
            <a:r>
              <a:rPr lang="fr-FR" sz="1000" dirty="0" err="1" smtClean="0">
                <a:cs typeface="Arial" charset="0"/>
              </a:rPr>
              <a:t>Each</a:t>
            </a:r>
            <a:r>
              <a:rPr lang="fr-FR" sz="1000" dirty="0" smtClean="0">
                <a:cs typeface="Arial" charset="0"/>
              </a:rPr>
              <a:t> item </a:t>
            </a:r>
            <a:r>
              <a:rPr lang="fr-FR" sz="1000" dirty="0" err="1" smtClean="0">
                <a:cs typeface="Arial" charset="0"/>
              </a:rPr>
              <a:t>is</a:t>
            </a:r>
            <a:r>
              <a:rPr lang="fr-FR" sz="1000" dirty="0" smtClean="0">
                <a:cs typeface="Arial" charset="0"/>
              </a:rPr>
              <a:t> </a:t>
            </a:r>
            <a:r>
              <a:rPr lang="fr-FR" sz="1000" dirty="0" err="1" smtClean="0">
                <a:cs typeface="Arial" charset="0"/>
              </a:rPr>
              <a:t>linked</a:t>
            </a:r>
            <a:r>
              <a:rPr lang="fr-FR" sz="1000" dirty="0" smtClean="0">
                <a:cs typeface="Arial" charset="0"/>
              </a:rPr>
              <a:t> to </a:t>
            </a:r>
            <a:r>
              <a:rPr lang="fr-FR" sz="1000" dirty="0" err="1" smtClean="0">
                <a:cs typeface="Arial" charset="0"/>
              </a:rPr>
              <a:t>specific</a:t>
            </a:r>
            <a:r>
              <a:rPr lang="fr-FR" sz="1000" dirty="0" smtClean="0">
                <a:cs typeface="Arial" charset="0"/>
              </a:rPr>
              <a:t> </a:t>
            </a:r>
            <a:r>
              <a:rPr lang="fr-FR" sz="1000" dirty="0" err="1" smtClean="0">
                <a:cs typeface="Arial" charset="0"/>
              </a:rPr>
              <a:t>learning</a:t>
            </a:r>
            <a:r>
              <a:rPr lang="fr-FR" sz="1000" dirty="0" smtClean="0">
                <a:cs typeface="Arial" charset="0"/>
              </a:rPr>
              <a:t> objectives, </a:t>
            </a:r>
            <a:r>
              <a:rPr lang="fr-FR" sz="1000" dirty="0" err="1" smtClean="0">
                <a:cs typeface="Arial" charset="0"/>
              </a:rPr>
              <a:t>grouped</a:t>
            </a:r>
            <a:r>
              <a:rPr lang="fr-FR" sz="1000" dirty="0" smtClean="0">
                <a:cs typeface="Arial" charset="0"/>
              </a:rPr>
              <a:t> </a:t>
            </a:r>
            <a:r>
              <a:rPr lang="fr-FR" sz="1000" dirty="0" err="1" smtClean="0">
                <a:cs typeface="Arial" charset="0"/>
              </a:rPr>
              <a:t>according</a:t>
            </a:r>
            <a:r>
              <a:rPr lang="fr-FR" sz="1000" dirty="0" smtClean="0">
                <a:cs typeface="Arial" charset="0"/>
              </a:rPr>
              <a:t> to the four </a:t>
            </a:r>
            <a:r>
              <a:rPr lang="fr-FR" sz="1000" dirty="0" err="1" smtClean="0">
                <a:cs typeface="Arial" charset="0"/>
              </a:rPr>
              <a:t>age</a:t>
            </a:r>
            <a:r>
              <a:rPr lang="fr-FR" sz="1000" dirty="0" smtClean="0">
                <a:cs typeface="Arial" charset="0"/>
              </a:rPr>
              <a:t> </a:t>
            </a:r>
            <a:r>
              <a:rPr lang="fr-FR" sz="1000" dirty="0" err="1" smtClean="0">
                <a:cs typeface="Arial" charset="0"/>
              </a:rPr>
              <a:t>levels</a:t>
            </a:r>
            <a:r>
              <a:rPr lang="fr-FR" sz="1000" dirty="0" smtClean="0">
                <a:cs typeface="Arial" charset="0"/>
              </a:rPr>
              <a:t>: </a:t>
            </a:r>
          </a:p>
          <a:p>
            <a:pPr marL="228600" indent="-228600" eaLnBrk="1" hangingPunct="1">
              <a:tabLst>
                <a:tab pos="3409950" algn="l"/>
              </a:tabLst>
            </a:pPr>
            <a:r>
              <a:rPr lang="fr-FR" sz="1000" dirty="0" smtClean="0">
                <a:cs typeface="Arial" charset="0"/>
              </a:rPr>
              <a:t>1. </a:t>
            </a:r>
            <a:r>
              <a:rPr lang="fr-FR" sz="1000" dirty="0" err="1" smtClean="0">
                <a:cs typeface="Arial" charset="0"/>
              </a:rPr>
              <a:t>ages</a:t>
            </a:r>
            <a:r>
              <a:rPr lang="fr-FR" sz="1000" dirty="0" smtClean="0">
                <a:cs typeface="Arial" charset="0"/>
              </a:rPr>
              <a:t> 5 to 8 (</a:t>
            </a:r>
            <a:r>
              <a:rPr lang="fr-FR" sz="1000" dirty="0" err="1" smtClean="0">
                <a:cs typeface="Arial" charset="0"/>
              </a:rPr>
              <a:t>Level</a:t>
            </a:r>
            <a:r>
              <a:rPr lang="fr-FR" sz="1000" dirty="0" smtClean="0">
                <a:cs typeface="Arial" charset="0"/>
              </a:rPr>
              <a:t> I)</a:t>
            </a:r>
          </a:p>
          <a:p>
            <a:pPr marL="228600" indent="-228600" eaLnBrk="1" hangingPunct="1">
              <a:tabLst>
                <a:tab pos="3409950" algn="l"/>
              </a:tabLst>
            </a:pPr>
            <a:r>
              <a:rPr lang="fr-FR" sz="1000" dirty="0" smtClean="0">
                <a:cs typeface="Arial" charset="0"/>
              </a:rPr>
              <a:t>2. </a:t>
            </a:r>
            <a:r>
              <a:rPr lang="fr-FR" sz="1000" dirty="0" err="1" smtClean="0">
                <a:cs typeface="Arial" charset="0"/>
              </a:rPr>
              <a:t>ages</a:t>
            </a:r>
            <a:r>
              <a:rPr lang="fr-FR" sz="1000" dirty="0" smtClean="0">
                <a:cs typeface="Arial" charset="0"/>
              </a:rPr>
              <a:t> 9 to 12 (</a:t>
            </a:r>
            <a:r>
              <a:rPr lang="fr-FR" sz="1000" dirty="0" err="1" smtClean="0">
                <a:cs typeface="Arial" charset="0"/>
              </a:rPr>
              <a:t>Level</a:t>
            </a:r>
            <a:r>
              <a:rPr lang="fr-FR" sz="1000" dirty="0" smtClean="0">
                <a:cs typeface="Arial" charset="0"/>
              </a:rPr>
              <a:t> II)</a:t>
            </a:r>
          </a:p>
          <a:p>
            <a:pPr marL="228600" indent="-228600" eaLnBrk="1" hangingPunct="1">
              <a:tabLst>
                <a:tab pos="3409950" algn="l"/>
              </a:tabLst>
            </a:pPr>
            <a:r>
              <a:rPr lang="fr-FR" sz="1000" dirty="0" smtClean="0">
                <a:cs typeface="Arial" charset="0"/>
              </a:rPr>
              <a:t>3. </a:t>
            </a:r>
            <a:r>
              <a:rPr lang="fr-FR" sz="1000" dirty="0" err="1" smtClean="0">
                <a:cs typeface="Arial" charset="0"/>
              </a:rPr>
              <a:t>ages</a:t>
            </a:r>
            <a:r>
              <a:rPr lang="fr-FR" sz="1000" dirty="0" smtClean="0">
                <a:cs typeface="Arial" charset="0"/>
              </a:rPr>
              <a:t> 12 to 15 (</a:t>
            </a:r>
            <a:r>
              <a:rPr lang="fr-FR" sz="1000" dirty="0" err="1" smtClean="0">
                <a:cs typeface="Arial" charset="0"/>
              </a:rPr>
              <a:t>Level</a:t>
            </a:r>
            <a:r>
              <a:rPr lang="fr-FR" sz="1000" dirty="0" smtClean="0">
                <a:cs typeface="Arial" charset="0"/>
              </a:rPr>
              <a:t> III)</a:t>
            </a:r>
          </a:p>
          <a:p>
            <a:pPr marL="228600" indent="-228600" eaLnBrk="1" hangingPunct="1">
              <a:tabLst>
                <a:tab pos="3409950" algn="l"/>
              </a:tabLst>
            </a:pPr>
            <a:r>
              <a:rPr lang="fr-FR" sz="1000" dirty="0" smtClean="0">
                <a:cs typeface="Arial" charset="0"/>
              </a:rPr>
              <a:t>4. </a:t>
            </a:r>
            <a:r>
              <a:rPr lang="fr-FR" sz="1000" dirty="0" err="1" smtClean="0">
                <a:cs typeface="Arial" charset="0"/>
              </a:rPr>
              <a:t>ages</a:t>
            </a:r>
            <a:r>
              <a:rPr lang="fr-FR" sz="1000" dirty="0" smtClean="0">
                <a:cs typeface="Arial" charset="0"/>
              </a:rPr>
              <a:t> 15 to 18+ (</a:t>
            </a:r>
            <a:r>
              <a:rPr lang="fr-FR" sz="1000" dirty="0" err="1" smtClean="0">
                <a:cs typeface="Arial" charset="0"/>
              </a:rPr>
              <a:t>Level</a:t>
            </a:r>
            <a:r>
              <a:rPr lang="fr-FR" sz="1000" dirty="0" smtClean="0">
                <a:cs typeface="Arial" charset="0"/>
              </a:rPr>
              <a:t> IV)</a:t>
            </a:r>
          </a:p>
          <a:p>
            <a:pPr marL="228600" indent="-228600" eaLnBrk="1" hangingPunct="1">
              <a:tabLst>
                <a:tab pos="3409950" algn="l"/>
              </a:tabLst>
            </a:pPr>
            <a:endParaRPr lang="fr-FR" sz="1000" dirty="0" smtClean="0">
              <a:cs typeface="Arial" charset="0"/>
            </a:endParaRPr>
          </a:p>
          <a:p>
            <a:pPr marL="228600" indent="-228600" eaLnBrk="1" hangingPunct="1">
              <a:tabLst>
                <a:tab pos="3409950" algn="l"/>
              </a:tabLst>
            </a:pPr>
            <a:r>
              <a:rPr lang="fr-FR" sz="1000" dirty="0" smtClean="0">
                <a:cs typeface="Arial" charset="0"/>
              </a:rPr>
              <a:t>The </a:t>
            </a:r>
            <a:r>
              <a:rPr lang="fr-FR" sz="1000" dirty="0" err="1" smtClean="0">
                <a:cs typeface="Arial" charset="0"/>
              </a:rPr>
              <a:t>learning</a:t>
            </a:r>
            <a:r>
              <a:rPr lang="fr-FR" sz="1000" dirty="0" smtClean="0">
                <a:cs typeface="Arial" charset="0"/>
              </a:rPr>
              <a:t> objectives are the </a:t>
            </a:r>
            <a:r>
              <a:rPr lang="fr-FR" sz="1000" dirty="0" err="1" smtClean="0">
                <a:cs typeface="Arial" charset="0"/>
              </a:rPr>
              <a:t>intended</a:t>
            </a:r>
            <a:r>
              <a:rPr lang="fr-FR" sz="1000" dirty="0" smtClean="0">
                <a:cs typeface="Arial" charset="0"/>
              </a:rPr>
              <a:t> </a:t>
            </a:r>
            <a:r>
              <a:rPr lang="fr-FR" sz="1000" dirty="0" err="1" smtClean="0">
                <a:cs typeface="Arial" charset="0"/>
              </a:rPr>
              <a:t>outcomes</a:t>
            </a:r>
            <a:r>
              <a:rPr lang="fr-FR" sz="1000" dirty="0" smtClean="0">
                <a:cs typeface="Arial" charset="0"/>
              </a:rPr>
              <a:t> of </a:t>
            </a:r>
            <a:r>
              <a:rPr lang="fr-FR" sz="1000" dirty="0" err="1" smtClean="0">
                <a:cs typeface="Arial" charset="0"/>
              </a:rPr>
              <a:t>working</a:t>
            </a:r>
            <a:r>
              <a:rPr lang="fr-FR" sz="1000" dirty="0" smtClean="0">
                <a:cs typeface="Arial" charset="0"/>
              </a:rPr>
              <a:t> on </a:t>
            </a:r>
            <a:r>
              <a:rPr lang="fr-FR" sz="1000" dirty="0" err="1" smtClean="0">
                <a:cs typeface="Arial" charset="0"/>
              </a:rPr>
              <a:t>particular</a:t>
            </a:r>
            <a:r>
              <a:rPr lang="fr-FR" sz="1000" dirty="0" smtClean="0">
                <a:cs typeface="Arial" charset="0"/>
              </a:rPr>
              <a:t> </a:t>
            </a:r>
            <a:r>
              <a:rPr lang="fr-FR" sz="1000" dirty="0" err="1" smtClean="0">
                <a:cs typeface="Arial" charset="0"/>
              </a:rPr>
              <a:t>topics</a:t>
            </a:r>
            <a:r>
              <a:rPr lang="fr-FR" sz="1000" dirty="0" smtClean="0">
                <a:cs typeface="Arial" charset="0"/>
              </a:rPr>
              <a:t>. </a:t>
            </a:r>
            <a:r>
              <a:rPr lang="fr-FR" sz="1000" dirty="0" err="1" smtClean="0">
                <a:cs typeface="Arial" charset="0"/>
              </a:rPr>
              <a:t>They</a:t>
            </a:r>
            <a:r>
              <a:rPr lang="fr-FR" sz="1000" dirty="0" smtClean="0">
                <a:cs typeface="Arial" charset="0"/>
              </a:rPr>
              <a:t> are </a:t>
            </a:r>
            <a:r>
              <a:rPr lang="fr-FR" sz="1000" dirty="0" err="1" smtClean="0">
                <a:cs typeface="Arial" charset="0"/>
              </a:rPr>
              <a:t>defined</a:t>
            </a:r>
            <a:r>
              <a:rPr lang="fr-FR" sz="1000" dirty="0" smtClean="0">
                <a:cs typeface="Arial" charset="0"/>
              </a:rPr>
              <a:t> at the </a:t>
            </a:r>
            <a:r>
              <a:rPr lang="fr-FR" sz="1000" dirty="0" err="1" smtClean="0">
                <a:cs typeface="Arial" charset="0"/>
              </a:rPr>
              <a:t>level</a:t>
            </a:r>
            <a:r>
              <a:rPr lang="fr-FR" sz="1000" dirty="0" smtClean="0">
                <a:cs typeface="Arial" charset="0"/>
              </a:rPr>
              <a:t> </a:t>
            </a:r>
            <a:r>
              <a:rPr lang="fr-FR" sz="1000" dirty="0" err="1" smtClean="0">
                <a:cs typeface="Arial" charset="0"/>
              </a:rPr>
              <a:t>when</a:t>
            </a:r>
            <a:r>
              <a:rPr lang="fr-FR" sz="1000" dirty="0" smtClean="0">
                <a:cs typeface="Arial" charset="0"/>
              </a:rPr>
              <a:t> </a:t>
            </a:r>
            <a:r>
              <a:rPr lang="fr-FR" sz="1000" dirty="0" err="1" smtClean="0">
                <a:cs typeface="Arial" charset="0"/>
              </a:rPr>
              <a:t>they</a:t>
            </a:r>
            <a:r>
              <a:rPr lang="fr-FR" sz="1000" dirty="0" smtClean="0">
                <a:cs typeface="Arial" charset="0"/>
              </a:rPr>
              <a:t> </a:t>
            </a:r>
            <a:r>
              <a:rPr lang="fr-FR" sz="1000" dirty="0" err="1" smtClean="0">
                <a:cs typeface="Arial" charset="0"/>
              </a:rPr>
              <a:t>should</a:t>
            </a:r>
            <a:r>
              <a:rPr lang="fr-FR" sz="1000" dirty="0" smtClean="0">
                <a:cs typeface="Arial" charset="0"/>
              </a:rPr>
              <a:t> </a:t>
            </a:r>
            <a:r>
              <a:rPr lang="fr-FR" sz="1000" dirty="0" err="1" smtClean="0">
                <a:cs typeface="Arial" charset="0"/>
              </a:rPr>
              <a:t>be</a:t>
            </a:r>
            <a:r>
              <a:rPr lang="fr-FR" sz="1000" dirty="0" smtClean="0">
                <a:cs typeface="Arial" charset="0"/>
              </a:rPr>
              <a:t> first </a:t>
            </a:r>
            <a:r>
              <a:rPr lang="fr-FR" sz="1000" dirty="0" err="1" smtClean="0">
                <a:cs typeface="Arial" charset="0"/>
              </a:rPr>
              <a:t>introduced</a:t>
            </a:r>
            <a:r>
              <a:rPr lang="fr-FR" sz="1000" dirty="0" smtClean="0">
                <a:cs typeface="Arial" charset="0"/>
              </a:rPr>
              <a:t>, but </a:t>
            </a:r>
            <a:r>
              <a:rPr lang="fr-FR" sz="1000" dirty="0" err="1" smtClean="0">
                <a:cs typeface="Arial" charset="0"/>
              </a:rPr>
              <a:t>they</a:t>
            </a:r>
            <a:r>
              <a:rPr lang="fr-FR" sz="1000" dirty="0" smtClean="0">
                <a:cs typeface="Arial" charset="0"/>
              </a:rPr>
              <a:t> </a:t>
            </a:r>
            <a:r>
              <a:rPr lang="fr-FR" sz="1000" dirty="0" err="1" smtClean="0">
                <a:cs typeface="Arial" charset="0"/>
              </a:rPr>
              <a:t>need</a:t>
            </a:r>
            <a:r>
              <a:rPr lang="fr-FR" sz="1000" dirty="0" smtClean="0">
                <a:cs typeface="Arial" charset="0"/>
              </a:rPr>
              <a:t> to </a:t>
            </a:r>
            <a:r>
              <a:rPr lang="fr-FR" sz="1000" dirty="0" err="1" smtClean="0">
                <a:cs typeface="Arial" charset="0"/>
              </a:rPr>
              <a:t>be</a:t>
            </a:r>
            <a:r>
              <a:rPr lang="fr-FR" sz="1000" dirty="0" smtClean="0">
                <a:cs typeface="Arial" charset="0"/>
              </a:rPr>
              <a:t> </a:t>
            </a:r>
            <a:r>
              <a:rPr lang="fr-FR" sz="1000" dirty="0" err="1" smtClean="0">
                <a:cs typeface="Arial" charset="0"/>
              </a:rPr>
              <a:t>reinforced</a:t>
            </a:r>
            <a:r>
              <a:rPr lang="fr-FR" sz="1000" dirty="0" smtClean="0">
                <a:cs typeface="Arial" charset="0"/>
              </a:rPr>
              <a:t> </a:t>
            </a:r>
            <a:r>
              <a:rPr lang="fr-FR" sz="1000" dirty="0" err="1" smtClean="0">
                <a:cs typeface="Arial" charset="0"/>
              </a:rPr>
              <a:t>across</a:t>
            </a:r>
            <a:r>
              <a:rPr lang="fr-FR" sz="1000" dirty="0" smtClean="0">
                <a:cs typeface="Arial" charset="0"/>
              </a:rPr>
              <a:t> </a:t>
            </a:r>
            <a:r>
              <a:rPr lang="fr-FR" sz="1000" dirty="0" err="1" smtClean="0">
                <a:cs typeface="Arial" charset="0"/>
              </a:rPr>
              <a:t>different</a:t>
            </a:r>
            <a:r>
              <a:rPr lang="fr-FR" sz="1000" dirty="0" smtClean="0">
                <a:cs typeface="Arial" charset="0"/>
              </a:rPr>
              <a:t> </a:t>
            </a:r>
            <a:r>
              <a:rPr lang="fr-FR" sz="1000" dirty="0" err="1" smtClean="0">
                <a:cs typeface="Arial" charset="0"/>
              </a:rPr>
              <a:t>age</a:t>
            </a:r>
            <a:r>
              <a:rPr lang="fr-FR" sz="1000" dirty="0" smtClean="0">
                <a:cs typeface="Arial" charset="0"/>
              </a:rPr>
              <a:t> </a:t>
            </a:r>
            <a:r>
              <a:rPr lang="fr-FR" sz="1000" dirty="0" err="1" smtClean="0">
                <a:cs typeface="Arial" charset="0"/>
              </a:rPr>
              <a:t>levels</a:t>
            </a:r>
            <a:r>
              <a:rPr lang="fr-FR" sz="1000" dirty="0" smtClean="0">
                <a:cs typeface="Arial" charset="0"/>
              </a:rPr>
              <a:t>. </a:t>
            </a:r>
          </a:p>
          <a:p>
            <a:pPr marL="228600" indent="-228600" eaLnBrk="1" hangingPunct="1">
              <a:tabLst>
                <a:tab pos="3409950" algn="l"/>
              </a:tabLst>
            </a:pPr>
            <a:endParaRPr lang="fr-FR" sz="1000" dirty="0" smtClean="0">
              <a:cs typeface="Arial" charset="0"/>
            </a:endParaRPr>
          </a:p>
          <a:p>
            <a:pPr marL="228600" indent="-228600" eaLnBrk="1" hangingPunct="1">
              <a:tabLst>
                <a:tab pos="3409950" algn="l"/>
              </a:tabLst>
            </a:pPr>
            <a:r>
              <a:rPr lang="fr-FR" sz="1000" dirty="0" err="1" smtClean="0">
                <a:cs typeface="Arial" charset="0"/>
              </a:rPr>
              <a:t>When</a:t>
            </a:r>
            <a:r>
              <a:rPr lang="fr-FR" sz="1000" dirty="0" smtClean="0">
                <a:cs typeface="Arial" charset="0"/>
              </a:rPr>
              <a:t> a programme </a:t>
            </a:r>
            <a:r>
              <a:rPr lang="fr-FR" sz="1000" dirty="0" err="1" smtClean="0">
                <a:cs typeface="Arial" charset="0"/>
              </a:rPr>
              <a:t>begins</a:t>
            </a:r>
            <a:r>
              <a:rPr lang="fr-FR" sz="1000" dirty="0" smtClean="0">
                <a:cs typeface="Arial" charset="0"/>
              </a:rPr>
              <a:t> </a:t>
            </a:r>
            <a:r>
              <a:rPr lang="fr-FR" sz="1000" dirty="0" err="1" smtClean="0">
                <a:cs typeface="Arial" charset="0"/>
              </a:rPr>
              <a:t>with</a:t>
            </a:r>
            <a:r>
              <a:rPr lang="fr-FR" sz="1000" dirty="0" smtClean="0">
                <a:cs typeface="Arial" charset="0"/>
              </a:rPr>
              <a:t> </a:t>
            </a:r>
            <a:r>
              <a:rPr lang="fr-FR" sz="1000" dirty="0" err="1" smtClean="0">
                <a:cs typeface="Arial" charset="0"/>
              </a:rPr>
              <a:t>older</a:t>
            </a:r>
            <a:r>
              <a:rPr lang="fr-FR" sz="1000" dirty="0" smtClean="0">
                <a:cs typeface="Arial" charset="0"/>
              </a:rPr>
              <a:t> </a:t>
            </a:r>
            <a:r>
              <a:rPr lang="fr-FR" sz="1000" dirty="0" err="1" smtClean="0">
                <a:cs typeface="Arial" charset="0"/>
              </a:rPr>
              <a:t>students</a:t>
            </a:r>
            <a:r>
              <a:rPr lang="fr-FR" sz="1000" dirty="0" smtClean="0">
                <a:cs typeface="Arial" charset="0"/>
              </a:rPr>
              <a:t>, </a:t>
            </a:r>
            <a:r>
              <a:rPr lang="fr-FR" sz="1000" dirty="0" err="1" smtClean="0">
                <a:cs typeface="Arial" charset="0"/>
              </a:rPr>
              <a:t>it</a:t>
            </a:r>
            <a:r>
              <a:rPr lang="fr-FR" sz="1000" dirty="0" smtClean="0">
                <a:cs typeface="Arial" charset="0"/>
              </a:rPr>
              <a:t> </a:t>
            </a:r>
            <a:r>
              <a:rPr lang="fr-FR" sz="1000" dirty="0" err="1" smtClean="0">
                <a:cs typeface="Arial" charset="0"/>
              </a:rPr>
              <a:t>may</a:t>
            </a:r>
            <a:r>
              <a:rPr lang="fr-FR" sz="1000" dirty="0" smtClean="0">
                <a:cs typeface="Arial" charset="0"/>
              </a:rPr>
              <a:t> </a:t>
            </a:r>
            <a:r>
              <a:rPr lang="fr-FR" sz="1000" dirty="0" err="1" smtClean="0">
                <a:cs typeface="Arial" charset="0"/>
              </a:rPr>
              <a:t>be</a:t>
            </a:r>
            <a:r>
              <a:rPr lang="fr-FR" sz="1000" dirty="0" smtClean="0">
                <a:cs typeface="Arial" charset="0"/>
              </a:rPr>
              <a:t> </a:t>
            </a:r>
            <a:r>
              <a:rPr lang="fr-FR" sz="1000" dirty="0" err="1" smtClean="0">
                <a:cs typeface="Arial" charset="0"/>
              </a:rPr>
              <a:t>necessary</a:t>
            </a:r>
            <a:r>
              <a:rPr lang="fr-FR" sz="1000" dirty="0" smtClean="0">
                <a:cs typeface="Arial" charset="0"/>
              </a:rPr>
              <a:t> to </a:t>
            </a:r>
            <a:r>
              <a:rPr lang="fr-FR" sz="1000" dirty="0" err="1" smtClean="0">
                <a:cs typeface="Arial" charset="0"/>
              </a:rPr>
              <a:t>cover</a:t>
            </a:r>
            <a:r>
              <a:rPr lang="fr-FR" sz="1000" dirty="0" smtClean="0">
                <a:cs typeface="Arial" charset="0"/>
              </a:rPr>
              <a:t> </a:t>
            </a:r>
            <a:r>
              <a:rPr lang="fr-FR" sz="1000" dirty="0" err="1" smtClean="0">
                <a:cs typeface="Arial" charset="0"/>
              </a:rPr>
              <a:t>topics</a:t>
            </a:r>
            <a:r>
              <a:rPr lang="fr-FR" sz="1000" dirty="0" smtClean="0">
                <a:cs typeface="Arial" charset="0"/>
              </a:rPr>
              <a:t> and </a:t>
            </a:r>
            <a:r>
              <a:rPr lang="fr-FR" sz="1000" dirty="0" err="1" smtClean="0">
                <a:cs typeface="Arial" charset="0"/>
              </a:rPr>
              <a:t>learning</a:t>
            </a:r>
            <a:r>
              <a:rPr lang="fr-FR" sz="1000" dirty="0" smtClean="0">
                <a:cs typeface="Arial" charset="0"/>
              </a:rPr>
              <a:t> objectives </a:t>
            </a:r>
            <a:r>
              <a:rPr lang="fr-FR" sz="1000" dirty="0" err="1" smtClean="0">
                <a:cs typeface="Arial" charset="0"/>
              </a:rPr>
              <a:t>from</a:t>
            </a:r>
            <a:r>
              <a:rPr lang="fr-FR" sz="1000" dirty="0" smtClean="0">
                <a:cs typeface="Arial" charset="0"/>
              </a:rPr>
              <a:t> </a:t>
            </a:r>
            <a:r>
              <a:rPr lang="fr-FR" sz="1000" dirty="0" err="1" smtClean="0">
                <a:cs typeface="Arial" charset="0"/>
              </a:rPr>
              <a:t>earlier</a:t>
            </a:r>
            <a:r>
              <a:rPr lang="fr-FR" sz="1000" dirty="0" smtClean="0">
                <a:cs typeface="Arial" charset="0"/>
              </a:rPr>
              <a:t> </a:t>
            </a:r>
            <a:r>
              <a:rPr lang="fr-FR" sz="1000" dirty="0" err="1" smtClean="0">
                <a:cs typeface="Arial" charset="0"/>
              </a:rPr>
              <a:t>age</a:t>
            </a:r>
            <a:r>
              <a:rPr lang="fr-FR" sz="1000" dirty="0" smtClean="0">
                <a:cs typeface="Arial" charset="0"/>
              </a:rPr>
              <a:t> </a:t>
            </a:r>
            <a:r>
              <a:rPr lang="fr-FR" sz="1000" dirty="0" err="1" smtClean="0">
                <a:cs typeface="Arial" charset="0"/>
              </a:rPr>
              <a:t>levels</a:t>
            </a:r>
            <a:r>
              <a:rPr lang="fr-FR" sz="1000" dirty="0" smtClean="0">
                <a:cs typeface="Arial" charset="0"/>
              </a:rPr>
              <a:t>. </a:t>
            </a:r>
          </a:p>
          <a:p>
            <a:pPr marL="228600" indent="-228600" eaLnBrk="1" hangingPunct="1">
              <a:tabLst>
                <a:tab pos="3409950" algn="l"/>
              </a:tabLst>
            </a:pPr>
            <a:r>
              <a:rPr lang="fr-FR" sz="1000" dirty="0" err="1" smtClean="0">
                <a:cs typeface="Arial" charset="0"/>
              </a:rPr>
              <a:t>Based</a:t>
            </a:r>
            <a:r>
              <a:rPr lang="fr-FR" sz="1000" dirty="0" smtClean="0">
                <a:cs typeface="Arial" charset="0"/>
              </a:rPr>
              <a:t> on </a:t>
            </a:r>
            <a:r>
              <a:rPr lang="fr-FR" sz="1000" dirty="0" err="1" smtClean="0">
                <a:cs typeface="Arial" charset="0"/>
              </a:rPr>
              <a:t>needs</a:t>
            </a:r>
            <a:r>
              <a:rPr lang="fr-FR" sz="1000" dirty="0" smtClean="0">
                <a:cs typeface="Arial" charset="0"/>
              </a:rPr>
              <a:t> and country/</a:t>
            </a:r>
            <a:r>
              <a:rPr lang="fr-FR" sz="1000" dirty="0" err="1" smtClean="0">
                <a:cs typeface="Arial" charset="0"/>
              </a:rPr>
              <a:t>region-specific</a:t>
            </a:r>
            <a:r>
              <a:rPr lang="fr-FR" sz="1000" dirty="0" smtClean="0">
                <a:cs typeface="Arial" charset="0"/>
              </a:rPr>
              <a:t> </a:t>
            </a:r>
            <a:r>
              <a:rPr lang="fr-FR" sz="1000" dirty="0" err="1" smtClean="0">
                <a:cs typeface="Arial" charset="0"/>
              </a:rPr>
              <a:t>characteristics</a:t>
            </a:r>
            <a:r>
              <a:rPr lang="fr-FR" sz="1000" dirty="0" smtClean="0">
                <a:cs typeface="Arial" charset="0"/>
              </a:rPr>
              <a:t>, </a:t>
            </a:r>
            <a:r>
              <a:rPr lang="fr-FR" sz="1000" dirty="0" err="1" smtClean="0">
                <a:cs typeface="Arial" charset="0"/>
              </a:rPr>
              <a:t>such</a:t>
            </a:r>
            <a:r>
              <a:rPr lang="fr-FR" sz="1000" dirty="0" smtClean="0">
                <a:cs typeface="Arial" charset="0"/>
              </a:rPr>
              <a:t> as social and cultural </a:t>
            </a:r>
            <a:r>
              <a:rPr lang="fr-FR" sz="1000" dirty="0" err="1" smtClean="0">
                <a:cs typeface="Arial" charset="0"/>
              </a:rPr>
              <a:t>norms</a:t>
            </a:r>
            <a:r>
              <a:rPr lang="fr-FR" sz="1000" dirty="0" smtClean="0">
                <a:cs typeface="Arial" charset="0"/>
              </a:rPr>
              <a:t> and </a:t>
            </a:r>
            <a:r>
              <a:rPr lang="fr-FR" sz="1000" dirty="0" err="1" smtClean="0">
                <a:cs typeface="Arial" charset="0"/>
              </a:rPr>
              <a:t>epidemiological</a:t>
            </a:r>
            <a:r>
              <a:rPr lang="fr-FR" sz="1000" dirty="0" smtClean="0">
                <a:cs typeface="Arial" charset="0"/>
              </a:rPr>
              <a:t> </a:t>
            </a:r>
            <a:r>
              <a:rPr lang="fr-FR" sz="1000" dirty="0" err="1" smtClean="0">
                <a:cs typeface="Arial" charset="0"/>
              </a:rPr>
              <a:t>context</a:t>
            </a:r>
            <a:r>
              <a:rPr lang="fr-FR" sz="1000" dirty="0" smtClean="0">
                <a:cs typeface="Arial" charset="0"/>
              </a:rPr>
              <a:t>, the contents of the </a:t>
            </a:r>
            <a:r>
              <a:rPr lang="fr-FR" sz="1000" dirty="0" err="1" smtClean="0">
                <a:cs typeface="Arial" charset="0"/>
              </a:rPr>
              <a:t>learning</a:t>
            </a:r>
            <a:r>
              <a:rPr lang="fr-FR" sz="1000" dirty="0" smtClean="0">
                <a:cs typeface="Arial" charset="0"/>
              </a:rPr>
              <a:t> objectives </a:t>
            </a:r>
            <a:r>
              <a:rPr lang="fr-FR" sz="1000" dirty="0" err="1" smtClean="0">
                <a:cs typeface="Arial" charset="0"/>
              </a:rPr>
              <a:t>could</a:t>
            </a:r>
            <a:r>
              <a:rPr lang="fr-FR" sz="1000" dirty="0" smtClean="0">
                <a:cs typeface="Arial" charset="0"/>
              </a:rPr>
              <a:t> </a:t>
            </a:r>
            <a:r>
              <a:rPr lang="fr-FR" sz="1000" dirty="0" err="1" smtClean="0">
                <a:cs typeface="Arial" charset="0"/>
              </a:rPr>
              <a:t>be</a:t>
            </a:r>
            <a:r>
              <a:rPr lang="fr-FR" sz="1000" dirty="0" smtClean="0">
                <a:cs typeface="Arial" charset="0"/>
              </a:rPr>
              <a:t> </a:t>
            </a:r>
            <a:r>
              <a:rPr lang="fr-FR" sz="1000" dirty="0" err="1" smtClean="0">
                <a:cs typeface="Arial" charset="0"/>
              </a:rPr>
              <a:t>adjusted</a:t>
            </a:r>
            <a:r>
              <a:rPr lang="fr-FR" sz="1000" dirty="0" smtClean="0">
                <a:cs typeface="Arial" charset="0"/>
              </a:rPr>
              <a:t> to </a:t>
            </a:r>
            <a:r>
              <a:rPr lang="fr-FR" sz="1000" dirty="0" err="1" smtClean="0">
                <a:cs typeface="Arial" charset="0"/>
              </a:rPr>
              <a:t>be</a:t>
            </a:r>
            <a:r>
              <a:rPr lang="fr-FR" sz="1000" dirty="0" smtClean="0">
                <a:cs typeface="Arial" charset="0"/>
              </a:rPr>
              <a:t> </a:t>
            </a:r>
            <a:r>
              <a:rPr lang="fr-FR" sz="1000" dirty="0" err="1" smtClean="0">
                <a:cs typeface="Arial" charset="0"/>
              </a:rPr>
              <a:t>included</a:t>
            </a:r>
            <a:r>
              <a:rPr lang="fr-FR" sz="1000" dirty="0" smtClean="0">
                <a:cs typeface="Arial" charset="0"/>
              </a:rPr>
              <a:t> </a:t>
            </a:r>
            <a:r>
              <a:rPr lang="fr-FR" sz="1000" dirty="0" err="1" smtClean="0">
                <a:cs typeface="Arial" charset="0"/>
              </a:rPr>
              <a:t>within</a:t>
            </a:r>
            <a:r>
              <a:rPr lang="fr-FR" sz="1000" dirty="0" smtClean="0">
                <a:cs typeface="Arial" charset="0"/>
              </a:rPr>
              <a:t> </a:t>
            </a:r>
            <a:r>
              <a:rPr lang="fr-FR" sz="1000" dirty="0" err="1" smtClean="0">
                <a:cs typeface="Arial" charset="0"/>
              </a:rPr>
              <a:t>earlier</a:t>
            </a:r>
            <a:r>
              <a:rPr lang="fr-FR" sz="1000" dirty="0" smtClean="0">
                <a:cs typeface="Arial" charset="0"/>
              </a:rPr>
              <a:t> or </a:t>
            </a:r>
            <a:r>
              <a:rPr lang="fr-FR" sz="1000" dirty="0" err="1" smtClean="0">
                <a:cs typeface="Arial" charset="0"/>
              </a:rPr>
              <a:t>later</a:t>
            </a:r>
            <a:r>
              <a:rPr lang="fr-FR" sz="1000" dirty="0" smtClean="0">
                <a:cs typeface="Arial" charset="0"/>
              </a:rPr>
              <a:t> </a:t>
            </a:r>
            <a:r>
              <a:rPr lang="fr-FR" sz="1000" dirty="0" err="1" smtClean="0">
                <a:cs typeface="Arial" charset="0"/>
              </a:rPr>
              <a:t>age</a:t>
            </a:r>
            <a:r>
              <a:rPr lang="fr-FR" sz="1000" dirty="0" smtClean="0">
                <a:cs typeface="Arial" charset="0"/>
              </a:rPr>
              <a:t> </a:t>
            </a:r>
            <a:r>
              <a:rPr lang="fr-FR" sz="1000" dirty="0" err="1" smtClean="0">
                <a:cs typeface="Arial" charset="0"/>
              </a:rPr>
              <a:t>levels</a:t>
            </a:r>
            <a:r>
              <a:rPr lang="fr-FR" sz="1000" dirty="0" smtClean="0">
                <a:cs typeface="Arial" charset="0"/>
              </a:rPr>
              <a:t>. </a:t>
            </a:r>
          </a:p>
          <a:p>
            <a:pPr marL="228600" indent="-228600" eaLnBrk="1" hangingPunct="1">
              <a:tabLst>
                <a:tab pos="3409950" algn="l"/>
              </a:tabLst>
            </a:pPr>
            <a:r>
              <a:rPr lang="fr-FR" sz="1000" dirty="0" err="1" smtClean="0">
                <a:cs typeface="Arial" charset="0"/>
              </a:rPr>
              <a:t>However</a:t>
            </a:r>
            <a:r>
              <a:rPr lang="fr-FR" sz="1000" dirty="0" smtClean="0">
                <a:cs typeface="Arial" charset="0"/>
              </a:rPr>
              <a:t>, </a:t>
            </a:r>
            <a:r>
              <a:rPr lang="fr-FR" sz="1000" dirty="0" err="1" smtClean="0">
                <a:cs typeface="Arial" charset="0"/>
              </a:rPr>
              <a:t>most</a:t>
            </a:r>
            <a:r>
              <a:rPr lang="fr-FR" sz="1000" dirty="0" smtClean="0">
                <a:cs typeface="Arial" charset="0"/>
              </a:rPr>
              <a:t> experts </a:t>
            </a:r>
            <a:r>
              <a:rPr lang="fr-FR" sz="1000" dirty="0" err="1" smtClean="0">
                <a:cs typeface="Arial" charset="0"/>
              </a:rPr>
              <a:t>believe</a:t>
            </a:r>
            <a:r>
              <a:rPr lang="fr-FR" sz="1000" dirty="0" smtClean="0">
                <a:cs typeface="Arial" charset="0"/>
              </a:rPr>
              <a:t> </a:t>
            </a:r>
            <a:r>
              <a:rPr lang="fr-FR" sz="1000" dirty="0" err="1" smtClean="0">
                <a:cs typeface="Arial" charset="0"/>
              </a:rPr>
              <a:t>that</a:t>
            </a:r>
            <a:r>
              <a:rPr lang="fr-FR" sz="1000" dirty="0" smtClean="0">
                <a:cs typeface="Arial" charset="0"/>
              </a:rPr>
              <a:t> </a:t>
            </a:r>
            <a:r>
              <a:rPr lang="fr-FR" sz="1000" dirty="0" err="1" smtClean="0">
                <a:cs typeface="Arial" charset="0"/>
              </a:rPr>
              <a:t>children</a:t>
            </a:r>
            <a:r>
              <a:rPr lang="fr-FR" sz="1000" dirty="0" smtClean="0">
                <a:cs typeface="Arial" charset="0"/>
              </a:rPr>
              <a:t> and </a:t>
            </a:r>
            <a:r>
              <a:rPr lang="fr-FR" sz="1000" dirty="0" err="1" smtClean="0">
                <a:cs typeface="Arial" charset="0"/>
              </a:rPr>
              <a:t>young</a:t>
            </a:r>
            <a:r>
              <a:rPr lang="fr-FR" sz="1000" dirty="0" smtClean="0">
                <a:cs typeface="Arial" charset="0"/>
              </a:rPr>
              <a:t> people </a:t>
            </a:r>
            <a:r>
              <a:rPr lang="fr-FR" sz="1000" dirty="0" err="1" smtClean="0">
                <a:cs typeface="Arial" charset="0"/>
              </a:rPr>
              <a:t>want</a:t>
            </a:r>
            <a:r>
              <a:rPr lang="fr-FR" sz="1000" dirty="0" smtClean="0">
                <a:cs typeface="Arial" charset="0"/>
              </a:rPr>
              <a:t> and </a:t>
            </a:r>
            <a:r>
              <a:rPr lang="fr-FR" sz="1000" dirty="0" err="1" smtClean="0">
                <a:cs typeface="Arial" charset="0"/>
              </a:rPr>
              <a:t>need</a:t>
            </a:r>
            <a:r>
              <a:rPr lang="fr-FR" sz="1000" dirty="0" smtClean="0">
                <a:cs typeface="Arial" charset="0"/>
              </a:rPr>
              <a:t> </a:t>
            </a:r>
            <a:r>
              <a:rPr lang="fr-FR" sz="1000" dirty="0" err="1" smtClean="0">
                <a:cs typeface="Arial" charset="0"/>
              </a:rPr>
              <a:t>sexuality</a:t>
            </a:r>
            <a:r>
              <a:rPr lang="fr-FR" sz="1000" dirty="0" smtClean="0">
                <a:cs typeface="Arial" charset="0"/>
              </a:rPr>
              <a:t> and </a:t>
            </a:r>
            <a:r>
              <a:rPr lang="fr-FR" sz="1000" dirty="0" err="1" smtClean="0">
                <a:cs typeface="Arial" charset="0"/>
              </a:rPr>
              <a:t>sexual</a:t>
            </a:r>
            <a:r>
              <a:rPr lang="fr-FR" sz="1000" dirty="0" smtClean="0">
                <a:cs typeface="Arial" charset="0"/>
              </a:rPr>
              <a:t> </a:t>
            </a:r>
            <a:r>
              <a:rPr lang="fr-FR" sz="1000" dirty="0" err="1" smtClean="0">
                <a:cs typeface="Arial" charset="0"/>
              </a:rPr>
              <a:t>health</a:t>
            </a:r>
            <a:r>
              <a:rPr lang="fr-FR" sz="1000" dirty="0" smtClean="0">
                <a:cs typeface="Arial" charset="0"/>
              </a:rPr>
              <a:t> information as </a:t>
            </a:r>
            <a:r>
              <a:rPr lang="fr-FR" sz="1000" dirty="0" err="1" smtClean="0">
                <a:cs typeface="Arial" charset="0"/>
              </a:rPr>
              <a:t>early</a:t>
            </a:r>
            <a:r>
              <a:rPr lang="fr-FR" sz="1000" dirty="0" smtClean="0">
                <a:cs typeface="Arial" charset="0"/>
              </a:rPr>
              <a:t> and </a:t>
            </a:r>
            <a:r>
              <a:rPr lang="fr-FR" sz="1000" dirty="0" err="1" smtClean="0">
                <a:cs typeface="Arial" charset="0"/>
              </a:rPr>
              <a:t>comprehensively</a:t>
            </a:r>
            <a:r>
              <a:rPr lang="fr-FR" sz="1000" dirty="0" smtClean="0">
                <a:cs typeface="Arial" charset="0"/>
              </a:rPr>
              <a:t> as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431BD63E-D367-48BD-915E-B722023CA3A2}" type="slidenum">
              <a:rPr lang="en-US" sz="1200" b="0" smtClean="0">
                <a:solidFill>
                  <a:schemeClr val="tx1"/>
                </a:solidFill>
              </a:rPr>
              <a:pPr eaLnBrk="1" hangingPunct="1"/>
              <a:t>14</a:t>
            </a:fld>
            <a:endParaRPr lang="en-US" sz="1200" b="0" smtClean="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dirty="0" smtClean="0"/>
              <a:t>These are the characteristics of sexuality education curricula which have been </a:t>
            </a:r>
            <a:r>
              <a:rPr lang="en-US" dirty="0" smtClean="0"/>
              <a:t>evaluated and have been found to be effective in terms of increasing knowledge, clarifying values and attitudes, increasing skills and impacting upon </a:t>
            </a:r>
            <a:r>
              <a:rPr lang="en-US" dirty="0" err="1" smtClean="0"/>
              <a:t>behaviour</a:t>
            </a:r>
            <a:r>
              <a:rPr lang="en-US" dirty="0" smtClean="0"/>
              <a:t>. </a:t>
            </a:r>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AD364100-5FFF-4014-9457-C85701EE829E}" type="slidenum">
              <a:rPr lang="en-US" sz="1200" b="0" smtClean="0">
                <a:solidFill>
                  <a:schemeClr val="tx1"/>
                </a:solidFill>
              </a:rPr>
              <a:pPr eaLnBrk="1" hangingPunct="1"/>
              <a:t>15</a:t>
            </a:fld>
            <a:endParaRPr lang="en-US" sz="1200" b="0" smtClean="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dirty="0" smtClean="0"/>
              <a:t>In addition, to the points listed in the previous slide, the International Technical Guidance document lists a short list of  exemplary practices which are based on years of experience and research.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we are not able to translate it into action.</a:t>
            </a:r>
          </a:p>
        </p:txBody>
      </p:sp>
      <p:sp>
        <p:nvSpPr>
          <p:cNvPr id="4" name="Slide Number Placeholder 3"/>
          <p:cNvSpPr>
            <a:spLocks noGrp="1"/>
          </p:cNvSpPr>
          <p:nvPr>
            <p:ph type="sldNum" sz="quarter" idx="10"/>
          </p:nvPr>
        </p:nvSpPr>
        <p:spPr/>
        <p:txBody>
          <a:bodyPr/>
          <a:lstStyle/>
          <a:p>
            <a:fld id="{11B1A434-5912-4613-A6F5-AF9D36FEBDAC}" type="slidenum">
              <a:rPr lang="en-GB" smtClean="0"/>
              <a:t>16</a:t>
            </a:fld>
            <a:endParaRPr lang="en-GB"/>
          </a:p>
        </p:txBody>
      </p:sp>
    </p:spTree>
    <p:extLst>
      <p:ext uri="{BB962C8B-B14F-4D97-AF65-F5344CB8AC3E}">
        <p14:creationId xmlns:p14="http://schemas.microsoft.com/office/powerpoint/2010/main" val="294855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many countries</a:t>
            </a:r>
            <a:r>
              <a:rPr lang="en-GB" baseline="0" dirty="0" smtClean="0"/>
              <a:t> there is discomfort and resistance to sexuality education.</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17</a:t>
            </a:fld>
            <a:endParaRPr lang="en-GB"/>
          </a:p>
        </p:txBody>
      </p:sp>
    </p:spTree>
    <p:extLst>
      <p:ext uri="{BB962C8B-B14F-4D97-AF65-F5344CB8AC3E}">
        <p14:creationId xmlns:p14="http://schemas.microsoft.com/office/powerpoint/2010/main" val="27467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this photograph from Toronto</a:t>
            </a:r>
            <a:r>
              <a:rPr lang="en-GB" baseline="0" dirty="0" smtClean="0"/>
              <a:t> shows, this is not limited to some countries.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18</a:t>
            </a:fld>
            <a:endParaRPr lang="en-GB"/>
          </a:p>
        </p:txBody>
      </p:sp>
    </p:spTree>
    <p:extLst>
      <p:ext uri="{BB962C8B-B14F-4D97-AF65-F5344CB8AC3E}">
        <p14:creationId xmlns:p14="http://schemas.microsoft.com/office/powerpoint/2010/main" val="3921247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19</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4000" b="1">
                <a:solidFill>
                  <a:schemeClr val="bg1"/>
                </a:solidFill>
                <a:latin typeface="Arial" charset="0"/>
                <a:cs typeface="Arial" charset="0"/>
              </a:defRPr>
            </a:lvl1pPr>
            <a:lvl2pPr marL="742950" indent="-285750" eaLnBrk="0" hangingPunct="0">
              <a:defRPr sz="4000" b="1">
                <a:solidFill>
                  <a:schemeClr val="bg1"/>
                </a:solidFill>
                <a:latin typeface="Arial" charset="0"/>
                <a:cs typeface="Arial" charset="0"/>
              </a:defRPr>
            </a:lvl2pPr>
            <a:lvl3pPr marL="1143000" indent="-228600" eaLnBrk="0" hangingPunct="0">
              <a:defRPr sz="4000" b="1">
                <a:solidFill>
                  <a:schemeClr val="bg1"/>
                </a:solidFill>
                <a:latin typeface="Arial" charset="0"/>
                <a:cs typeface="Arial" charset="0"/>
              </a:defRPr>
            </a:lvl3pPr>
            <a:lvl4pPr marL="1600200" indent="-228600" eaLnBrk="0" hangingPunct="0">
              <a:defRPr sz="4000" b="1">
                <a:solidFill>
                  <a:schemeClr val="bg1"/>
                </a:solidFill>
                <a:latin typeface="Arial" charset="0"/>
                <a:cs typeface="Arial" charset="0"/>
              </a:defRPr>
            </a:lvl4pPr>
            <a:lvl5pPr marL="2057400" indent="-228600" eaLnBrk="0" hangingPunct="0">
              <a:defRPr sz="4000" b="1">
                <a:solidFill>
                  <a:schemeClr val="bg1"/>
                </a:solidFill>
                <a:latin typeface="Arial" charset="0"/>
                <a:cs typeface="Arial" charset="0"/>
              </a:defRPr>
            </a:lvl5pPr>
            <a:lvl6pPr marL="2514600" indent="-228600" algn="ctr" eaLnBrk="0" fontAlgn="base" hangingPunct="0">
              <a:spcBef>
                <a:spcPct val="0"/>
              </a:spcBef>
              <a:spcAft>
                <a:spcPct val="0"/>
              </a:spcAft>
              <a:defRPr sz="4000" b="1">
                <a:solidFill>
                  <a:schemeClr val="bg1"/>
                </a:solidFill>
                <a:latin typeface="Arial" charset="0"/>
                <a:cs typeface="Arial" charset="0"/>
              </a:defRPr>
            </a:lvl6pPr>
            <a:lvl7pPr marL="2971800" indent="-228600" algn="ctr" eaLnBrk="0" fontAlgn="base" hangingPunct="0">
              <a:spcBef>
                <a:spcPct val="0"/>
              </a:spcBef>
              <a:spcAft>
                <a:spcPct val="0"/>
              </a:spcAft>
              <a:defRPr sz="4000" b="1">
                <a:solidFill>
                  <a:schemeClr val="bg1"/>
                </a:solidFill>
                <a:latin typeface="Arial" charset="0"/>
                <a:cs typeface="Arial" charset="0"/>
              </a:defRPr>
            </a:lvl7pPr>
            <a:lvl8pPr marL="3429000" indent="-228600" algn="ctr" eaLnBrk="0" fontAlgn="base" hangingPunct="0">
              <a:spcBef>
                <a:spcPct val="0"/>
              </a:spcBef>
              <a:spcAft>
                <a:spcPct val="0"/>
              </a:spcAft>
              <a:defRPr sz="4000" b="1">
                <a:solidFill>
                  <a:schemeClr val="bg1"/>
                </a:solidFill>
                <a:latin typeface="Arial" charset="0"/>
                <a:cs typeface="Arial" charset="0"/>
              </a:defRPr>
            </a:lvl8pPr>
            <a:lvl9pPr marL="3886200" indent="-228600" algn="ctr" eaLnBrk="0" fontAlgn="base" hangingPunct="0">
              <a:spcBef>
                <a:spcPct val="0"/>
              </a:spcBef>
              <a:spcAft>
                <a:spcPct val="0"/>
              </a:spcAft>
              <a:defRPr sz="4000" b="1">
                <a:solidFill>
                  <a:schemeClr val="bg1"/>
                </a:solidFill>
                <a:latin typeface="Arial" charset="0"/>
                <a:cs typeface="Arial" charset="0"/>
              </a:defRPr>
            </a:lvl9pPr>
          </a:lstStyle>
          <a:p>
            <a:pPr eaLnBrk="1" hangingPunct="1"/>
            <a:fld id="{EE53972C-6426-4AC5-B8B1-F3682D24F4F4}" type="slidenum">
              <a:rPr lang="en-US" sz="1200" b="0" smtClean="0">
                <a:solidFill>
                  <a:schemeClr val="tx1"/>
                </a:solidFill>
              </a:rPr>
              <a:pPr eaLnBrk="1" hangingPunct="1"/>
              <a:t>2</a:t>
            </a:fld>
            <a:endParaRPr lang="en-US" sz="1200" b="0" smtClean="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t>This definition</a:t>
            </a:r>
            <a:r>
              <a:rPr lang="en-US" baseline="0" dirty="0" smtClean="0"/>
              <a:t> of sexuality education is from the International Technical Guidance on Sexuality Education.</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countries</a:t>
            </a:r>
            <a:r>
              <a:rPr lang="en-GB" baseline="0" dirty="0" smtClean="0"/>
              <a:t> and making progress. Nigeria is an example.</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20</a:t>
            </a:fld>
            <a:endParaRPr lang="en-GB"/>
          </a:p>
        </p:txBody>
      </p:sp>
    </p:spTree>
    <p:extLst>
      <p:ext uri="{BB962C8B-B14F-4D97-AF65-F5344CB8AC3E}">
        <p14:creationId xmlns:p14="http://schemas.microsoft.com/office/powerpoint/2010/main" val="3749462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Pakistan is another example. </a:t>
            </a:r>
          </a:p>
          <a:p>
            <a:r>
              <a:rPr lang="en-GB" dirty="0" smtClean="0"/>
              <a:t>This slide</a:t>
            </a:r>
            <a:r>
              <a:rPr lang="en-GB" baseline="0" dirty="0" smtClean="0"/>
              <a:t> shows why a group of NGOs were able to move ahead with sexuality education in a conservative country.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21</a:t>
            </a:fld>
            <a:endParaRPr lang="en-GB"/>
          </a:p>
        </p:txBody>
      </p:sp>
    </p:spTree>
    <p:extLst>
      <p:ext uri="{BB962C8B-B14F-4D97-AF65-F5344CB8AC3E}">
        <p14:creationId xmlns:p14="http://schemas.microsoft.com/office/powerpoint/2010/main" val="616056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22</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E62DCD57-C5B3-4DA1-9E28-C601E846B80F}" type="datetime3">
              <a:rPr lang="en-GB"/>
              <a:pPr/>
              <a:t>15 November, 2015</a:t>
            </a:fld>
            <a:endParaRPr lang="en-GB"/>
          </a:p>
        </p:txBody>
      </p:sp>
      <p:sp>
        <p:nvSpPr>
          <p:cNvPr id="7" name="Rectangle 7"/>
          <p:cNvSpPr>
            <a:spLocks noGrp="1" noChangeArrowheads="1"/>
          </p:cNvSpPr>
          <p:nvPr>
            <p:ph type="sldNum" sz="quarter" idx="5"/>
          </p:nvPr>
        </p:nvSpPr>
        <p:spPr>
          <a:ln/>
        </p:spPr>
        <p:txBody>
          <a:bodyPr/>
          <a:lstStyle/>
          <a:p>
            <a:fld id="{A2561B99-319D-4774-AFD8-77B113CFEDB7}" type="slidenum">
              <a:rPr lang="en-GB"/>
              <a:pPr/>
              <a:t>23</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r>
              <a:rPr lang="en-US" dirty="0" smtClean="0"/>
              <a:t>Enrolment</a:t>
            </a:r>
            <a:r>
              <a:rPr lang="en-US" baseline="0" dirty="0" smtClean="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3</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adolescents – girls more than boys – have important knowledge gaps and misconceptions. </a:t>
            </a:r>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4</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fld id="{8288FA25-E7DE-442F-8EC4-24A7599C70A2}" type="slidenum">
              <a:rPr lang="en-GB" sz="1200" smtClean="0"/>
              <a:pPr eaLnBrk="1" hangingPunct="1"/>
              <a:t>5</a:t>
            </a:fld>
            <a:endParaRPr lang="en-GB" sz="1200" smtClean="0"/>
          </a:p>
        </p:txBody>
      </p:sp>
      <p:sp>
        <p:nvSpPr>
          <p:cNvPr id="23555" name="Rectangle 2"/>
          <p:cNvSpPr>
            <a:spLocks noGrp="1" noRot="1" noChangeAspect="1" noChangeArrowheads="1" noTextEdit="1"/>
          </p:cNvSpPr>
          <p:nvPr>
            <p:ph type="sldImg"/>
          </p:nvPr>
        </p:nvSpPr>
        <p:spPr>
          <a:xfrm>
            <a:off x="1457325" y="350838"/>
            <a:ext cx="4103688" cy="3078162"/>
          </a:xfrm>
          <a:ln/>
        </p:spPr>
      </p:sp>
      <p:sp>
        <p:nvSpPr>
          <p:cNvPr id="23556" name="Rectangle 3"/>
          <p:cNvSpPr>
            <a:spLocks noGrp="1" noChangeArrowheads="1"/>
          </p:cNvSpPr>
          <p:nvPr>
            <p:ph type="body" idx="1"/>
          </p:nvPr>
        </p:nvSpPr>
        <p:spPr>
          <a:xfrm>
            <a:off x="914400" y="4419600"/>
            <a:ext cx="5410200" cy="3429000"/>
          </a:xfrm>
          <a:noFill/>
        </p:spPr>
        <p:txBody>
          <a:bodyPr/>
          <a:lstStyle/>
          <a:p>
            <a:pPr eaLnBrk="1" hangingPunct="1"/>
            <a:r>
              <a:rPr lang="en-US" sz="1600" dirty="0" smtClean="0">
                <a:latin typeface="Arial" pitchFamily="34" charset="0"/>
                <a:cs typeface="Arial" pitchFamily="34" charset="0"/>
              </a:rPr>
              <a:t>Many children</a:t>
            </a:r>
            <a:r>
              <a:rPr lang="en-US" sz="1600" baseline="0" dirty="0" smtClean="0">
                <a:latin typeface="Arial" pitchFamily="34" charset="0"/>
                <a:cs typeface="Arial" pitchFamily="34" charset="0"/>
              </a:rPr>
              <a:t> and adolescents – boys and girls – are unprepared for puberty. </a:t>
            </a:r>
            <a:endParaRPr lang="en-US" sz="1600"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Sexuality education is not just about teaching children and adolescents about sex, reproduction and avoiding sexually transmitted infections and unwanted pregnancies. It is more than that. </a:t>
            </a:r>
          </a:p>
          <a:p>
            <a:pPr lvl="0"/>
            <a:r>
              <a:rPr lang="en-GB" sz="1200" kern="1200" dirty="0" smtClean="0">
                <a:solidFill>
                  <a:schemeClr val="tx1"/>
                </a:solidFill>
                <a:effectLst/>
                <a:latin typeface="+mn-lt"/>
                <a:ea typeface="+mn-ea"/>
                <a:cs typeface="+mn-cs"/>
              </a:rPr>
              <a:t>It aims to improve knowledge and understanding, and to correct misconceptions by providing age-appropriate, scientifically accurate, and culturally relevant information.</a:t>
            </a:r>
          </a:p>
          <a:p>
            <a:r>
              <a:rPr lang="en-GB" sz="1200" kern="1200" dirty="0" smtClean="0">
                <a:solidFill>
                  <a:schemeClr val="tx1"/>
                </a:solidFill>
                <a:effectLst/>
                <a:latin typeface="+mn-lt"/>
                <a:ea typeface="+mn-ea"/>
                <a:cs typeface="+mn-cs"/>
              </a:rPr>
              <a:t>Two examples of questions that adolescents ask are: </a:t>
            </a:r>
          </a:p>
          <a:p>
            <a:r>
              <a:rPr lang="en-GB" sz="1200" kern="1200" dirty="0" smtClean="0">
                <a:solidFill>
                  <a:schemeClr val="tx1"/>
                </a:solidFill>
                <a:effectLst/>
                <a:latin typeface="+mn-lt"/>
                <a:ea typeface="+mn-ea"/>
                <a:cs typeface="+mn-cs"/>
              </a:rPr>
              <a:t>Why are my periods painful ?</a:t>
            </a:r>
          </a:p>
          <a:p>
            <a:r>
              <a:rPr lang="en-GB" sz="1200" kern="1200" dirty="0" smtClean="0">
                <a:solidFill>
                  <a:schemeClr val="tx1"/>
                </a:solidFill>
                <a:effectLst/>
                <a:latin typeface="+mn-lt"/>
                <a:ea typeface="+mn-ea"/>
                <a:cs typeface="+mn-cs"/>
              </a:rPr>
              <a:t>Will I lose my manhood if I do not have sex now ?</a:t>
            </a:r>
          </a:p>
          <a:p>
            <a:pPr lvl="0"/>
            <a:r>
              <a:rPr lang="en-GB" sz="1200" kern="1200" dirty="0" smtClean="0">
                <a:solidFill>
                  <a:schemeClr val="tx1"/>
                </a:solidFill>
                <a:effectLst/>
                <a:latin typeface="+mn-lt"/>
                <a:ea typeface="+mn-ea"/>
                <a:cs typeface="+mn-cs"/>
              </a:rPr>
              <a:t>It aims to promote self-awareness and norms that are equitable and respectful of others, by providing opportunities to discuss and reflect on thoughts and feelings, attitudes and values.</a:t>
            </a:r>
          </a:p>
          <a:p>
            <a:r>
              <a:rPr lang="en-GB" sz="1200" kern="1200" dirty="0" smtClean="0">
                <a:solidFill>
                  <a:schemeClr val="tx1"/>
                </a:solidFill>
                <a:effectLst/>
                <a:latin typeface="+mn-lt"/>
                <a:ea typeface="+mn-ea"/>
                <a:cs typeface="+mn-cs"/>
              </a:rPr>
              <a:t>Two examples of issues to stimulate such discussion and reflection are:</a:t>
            </a:r>
          </a:p>
          <a:p>
            <a:r>
              <a:rPr lang="en-GB" sz="1200" kern="1200" dirty="0" smtClean="0">
                <a:solidFill>
                  <a:schemeClr val="tx1"/>
                </a:solidFill>
                <a:effectLst/>
                <a:latin typeface="+mn-lt"/>
                <a:ea typeface="+mn-ea"/>
                <a:cs typeface="+mn-cs"/>
              </a:rPr>
              <a:t>How would you feel if someone teased you about your appearance or body odour ?</a:t>
            </a:r>
          </a:p>
          <a:p>
            <a:r>
              <a:rPr lang="en-GB" sz="1200" kern="1200" dirty="0" smtClean="0">
                <a:solidFill>
                  <a:schemeClr val="tx1"/>
                </a:solidFill>
                <a:effectLst/>
                <a:latin typeface="+mn-lt"/>
                <a:ea typeface="+mn-ea"/>
                <a:cs typeface="+mn-cs"/>
              </a:rPr>
              <a:t>Is it true that only a boy can say he finds a girl attractive and would like to go out with her ? </a:t>
            </a:r>
          </a:p>
          <a:p>
            <a:pPr lvl="0"/>
            <a:r>
              <a:rPr lang="en-GB" sz="1200" kern="1200" dirty="0" smtClean="0">
                <a:solidFill>
                  <a:schemeClr val="tx1"/>
                </a:solidFill>
                <a:effectLst/>
                <a:latin typeface="+mn-lt"/>
                <a:ea typeface="+mn-ea"/>
                <a:cs typeface="+mn-cs"/>
              </a:rPr>
              <a:t>It aims to build social skills needed to make responsible choices and to carry them out, by providing structured opportunities to practice those skills.</a:t>
            </a:r>
          </a:p>
          <a:p>
            <a:r>
              <a:rPr lang="en-GB" sz="1200" kern="1200" dirty="0" smtClean="0">
                <a:solidFill>
                  <a:schemeClr val="tx1"/>
                </a:solidFill>
                <a:effectLst/>
                <a:latin typeface="+mn-lt"/>
                <a:ea typeface="+mn-ea"/>
                <a:cs typeface="+mn-cs"/>
              </a:rPr>
              <a:t>Two examples of issues to role play scenarios are:</a:t>
            </a:r>
          </a:p>
          <a:p>
            <a:r>
              <a:rPr lang="en-GB" sz="1200" kern="1200" dirty="0" smtClean="0">
                <a:solidFill>
                  <a:schemeClr val="tx1"/>
                </a:solidFill>
                <a:effectLst/>
                <a:latin typeface="+mn-lt"/>
                <a:ea typeface="+mn-ea"/>
                <a:cs typeface="+mn-cs"/>
              </a:rPr>
              <a:t>If someone looks at you or touches you in a way that you do not want, how would you tell them to stop ?</a:t>
            </a:r>
          </a:p>
          <a:p>
            <a:r>
              <a:rPr lang="en-GB" sz="1200" kern="1200" dirty="0" smtClean="0">
                <a:solidFill>
                  <a:schemeClr val="tx1"/>
                </a:solidFill>
                <a:effectLst/>
                <a:latin typeface="+mn-lt"/>
                <a:ea typeface="+mn-ea"/>
                <a:cs typeface="+mn-cs"/>
              </a:rPr>
              <a:t>How would you tell a friend that you do not want to join her for a party without breaking your friendship ?</a:t>
            </a:r>
          </a:p>
          <a:p>
            <a:r>
              <a:rPr lang="en-GB" sz="1200" kern="1200" dirty="0" smtClean="0">
                <a:solidFill>
                  <a:schemeClr val="tx1"/>
                </a:solidFill>
                <a:effectLst/>
                <a:latin typeface="+mn-lt"/>
                <a:ea typeface="+mn-ea"/>
                <a:cs typeface="+mn-cs"/>
              </a:rPr>
              <a:t>To sum up, sexuality education is intended to prepare children and adolescents for the choices they will need to make and the challenges they are likely to face in their sexual and reproductive lives.</a:t>
            </a:r>
          </a:p>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7</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8</a:t>
            </a:fld>
            <a:endParaRPr lang="en-GB"/>
          </a:p>
        </p:txBody>
      </p:sp>
    </p:spTree>
    <p:extLst>
      <p:ext uri="{BB962C8B-B14F-4D97-AF65-F5344CB8AC3E}">
        <p14:creationId xmlns:p14="http://schemas.microsoft.com/office/powerpoint/2010/main" val="95090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98F2579-E084-4BE5-B155-114E7DEDDB7D}" type="slidenum">
              <a:rPr lang="en-GB" smtClean="0"/>
              <a:t>9</a:t>
            </a:fld>
            <a:endParaRPr lang="en-GB"/>
          </a:p>
        </p:txBody>
      </p:sp>
    </p:spTree>
    <p:extLst>
      <p:ext uri="{BB962C8B-B14F-4D97-AF65-F5344CB8AC3E}">
        <p14:creationId xmlns:p14="http://schemas.microsoft.com/office/powerpoint/2010/main" val="605494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smtClean="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smtClean="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3200E2-C834-4D5F-97A7-CB93F1668EA6}" type="datetimeFigureOut">
              <a:rPr lang="en-GB" smtClean="0"/>
              <a:t>15/11/2015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8EA5F1-1336-4D88-8AA2-75D2F71BD9D3}" type="slidenum">
              <a:rPr lang="en-GB" smtClean="0"/>
              <a:t>‹#›</a:t>
            </a:fld>
            <a:endParaRPr lang="en-GB"/>
          </a:p>
        </p:txBody>
      </p:sp>
    </p:spTree>
    <p:extLst>
      <p:ext uri="{BB962C8B-B14F-4D97-AF65-F5344CB8AC3E}">
        <p14:creationId xmlns:p14="http://schemas.microsoft.com/office/powerpoint/2010/main" val="425574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7D432EF-629B-4DD4-8C6C-F1331CEC90C6}" type="slidenum">
              <a:rPr lang="en-US"/>
              <a:pPr>
                <a:defRPr/>
              </a:pPr>
              <a:t>‹#›</a:t>
            </a:fld>
            <a:endParaRPr lang="en-US"/>
          </a:p>
        </p:txBody>
      </p:sp>
    </p:spTree>
    <p:extLst>
      <p:ext uri="{BB962C8B-B14F-4D97-AF65-F5344CB8AC3E}">
        <p14:creationId xmlns:p14="http://schemas.microsoft.com/office/powerpoint/2010/main" val="48369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541463"/>
            <a:ext cx="4068762"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84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dramouliv@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50825" y="404813"/>
            <a:ext cx="8208963" cy="3311525"/>
          </a:xfrm>
        </p:spPr>
        <p:txBody>
          <a:bodyPr/>
          <a:lstStyle/>
          <a:p>
            <a:pPr algn="ctr" eaLnBrk="1" hangingPunct="1"/>
            <a:r>
              <a:rPr lang="en-US" altLang="en-US" sz="2800" smtClean="0">
                <a:solidFill>
                  <a:srgbClr val="C00000"/>
                </a:solidFill>
              </a:rPr>
              <a:t>Reaching adolescents through </a:t>
            </a:r>
            <a:br>
              <a:rPr lang="en-US" altLang="en-US" sz="2800" smtClean="0">
                <a:solidFill>
                  <a:srgbClr val="C00000"/>
                </a:solidFill>
              </a:rPr>
            </a:br>
            <a:r>
              <a:rPr lang="en-US" altLang="en-US" sz="2800" smtClean="0">
                <a:solidFill>
                  <a:srgbClr val="C00000"/>
                </a:solidFill>
              </a:rPr>
              <a:t>teachers &amp; community-based educators</a:t>
            </a:r>
            <a:endParaRPr lang="en-GB" altLang="en-US" sz="2800" smtClean="0"/>
          </a:p>
        </p:txBody>
      </p:sp>
      <p:sp>
        <p:nvSpPr>
          <p:cNvPr id="14339" name="Subtitle 2"/>
          <p:cNvSpPr>
            <a:spLocks noGrp="1"/>
          </p:cNvSpPr>
          <p:nvPr>
            <p:ph type="subTitle" idx="1"/>
          </p:nvPr>
        </p:nvSpPr>
        <p:spPr>
          <a:xfrm>
            <a:off x="1187450" y="3068638"/>
            <a:ext cx="6192838" cy="1512887"/>
          </a:xfrm>
        </p:spPr>
        <p:txBody>
          <a:bodyPr/>
          <a:lstStyle/>
          <a:p>
            <a:pPr algn="ctr" eaLnBrk="1" hangingPunct="1"/>
            <a:r>
              <a:rPr lang="en-GB" altLang="en-US" dirty="0" smtClean="0"/>
              <a:t>Dr V Chandra-Mouli</a:t>
            </a:r>
          </a:p>
          <a:p>
            <a:pPr algn="ctr" eaLnBrk="1" hangingPunct="1"/>
            <a:r>
              <a:rPr lang="en-GB" altLang="en-US" dirty="0" smtClean="0"/>
              <a:t> (</a:t>
            </a:r>
            <a:r>
              <a:rPr lang="en-GB" altLang="en-US" dirty="0" smtClean="0">
                <a:hlinkClick r:id="rId3"/>
              </a:rPr>
              <a:t>chandramouliv@who.int</a:t>
            </a:r>
            <a:r>
              <a:rPr lang="en-GB" altLang="en-US" dirty="0" smtClean="0"/>
              <a:t>)</a:t>
            </a:r>
          </a:p>
          <a:p>
            <a:pPr algn="ctr" eaLnBrk="1" hangingPunct="1"/>
            <a:r>
              <a:rPr lang="en-US" altLang="en-US" dirty="0" smtClean="0"/>
              <a:t>Training Course in Sexual and Reproductive Health Research</a:t>
            </a:r>
          </a:p>
          <a:p>
            <a:pPr algn="ctr" eaLnBrk="1" hangingPunct="1"/>
            <a:r>
              <a:rPr lang="en-US" altLang="en-US" dirty="0" smtClean="0"/>
              <a:t>Geneva 2015</a:t>
            </a:r>
            <a:endParaRPr lang="en-GB" altLang="en-US" dirty="0" smtClean="0"/>
          </a:p>
          <a:p>
            <a:pPr algn="ctr" eaLnBrk="1" hangingPunct="1"/>
            <a:endParaRPr lang="en-GB" altLang="en-US" dirty="0" smtClean="0"/>
          </a:p>
        </p:txBody>
      </p:sp>
      <p:sp>
        <p:nvSpPr>
          <p:cNvPr id="4" name="Text Placeholder 24"/>
          <p:cNvSpPr>
            <a:spLocks noGrp="1"/>
          </p:cNvSpPr>
          <p:nvPr>
            <p:ph type="body" sz="quarter" idx="11"/>
          </p:nvPr>
        </p:nvSpPr>
        <p:spPr>
          <a:xfrm>
            <a:off x="0" y="476250"/>
            <a:ext cx="1763713" cy="288925"/>
          </a:xfrm>
        </p:spPr>
        <p:txBody>
          <a:bodyPr rtlCol="0"/>
          <a:lstStyle>
            <a:lvl1pPr marL="0" indent="0" algn="ctr">
              <a:buNone/>
              <a:defRPr sz="1200" b="1" baseline="0">
                <a:solidFill>
                  <a:schemeClr val="bg1"/>
                </a:solidFill>
                <a:latin typeface="+mj-lt"/>
              </a:defRPr>
            </a:lvl1pPr>
          </a:lstStyle>
          <a:p>
            <a:pPr eaLnBrk="1" fontAlgn="auto" hangingPunct="1">
              <a:spcAft>
                <a:spcPts val="0"/>
              </a:spcAft>
              <a:defRPr/>
            </a:pPr>
            <a:r>
              <a:rPr lang="en-US" dirty="0" smtClean="0"/>
              <a:t>November 2015</a:t>
            </a:r>
            <a:endParaRPr lang="en-GB" dirty="0"/>
          </a:p>
        </p:txBody>
      </p:sp>
    </p:spTree>
    <p:extLst>
      <p:ext uri="{BB962C8B-B14F-4D97-AF65-F5344CB8AC3E}">
        <p14:creationId xmlns:p14="http://schemas.microsoft.com/office/powerpoint/2010/main" val="1214628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smtClean="0"/>
              <a:t>Key statement 4. We are failing to reach children and adolescents with sexuality education. </a:t>
            </a:r>
            <a:endParaRPr lang="en-GB" dirty="0"/>
          </a:p>
        </p:txBody>
      </p:sp>
    </p:spTree>
    <p:extLst>
      <p:ext uri="{BB962C8B-B14F-4D97-AF65-F5344CB8AC3E}">
        <p14:creationId xmlns:p14="http://schemas.microsoft.com/office/powerpoint/2010/main" val="1621796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55576" y="274638"/>
            <a:ext cx="7704856" cy="850106"/>
          </a:xfrm>
        </p:spPr>
        <p:txBody>
          <a:bodyPr>
            <a:noAutofit/>
          </a:bodyPr>
          <a:lstStyle/>
          <a:p>
            <a:pPr algn="ctr"/>
            <a:r>
              <a:rPr lang="en-GB" sz="2800" dirty="0" smtClean="0"/>
              <a:t>Sexuality education – generating evidence</a:t>
            </a:r>
            <a:endParaRPr lang="en-US" sz="2800" dirty="0"/>
          </a:p>
        </p:txBody>
      </p:sp>
      <p:sp>
        <p:nvSpPr>
          <p:cNvPr id="273411" name="Rectangle 3"/>
          <p:cNvSpPr>
            <a:spLocks noGrp="1" noChangeArrowheads="1"/>
          </p:cNvSpPr>
          <p:nvPr>
            <p:ph type="body" idx="1"/>
          </p:nvPr>
        </p:nvSpPr>
        <p:spPr>
          <a:xfrm>
            <a:off x="323528" y="2132856"/>
            <a:ext cx="2952328" cy="3240360"/>
          </a:xfrm>
          <a:noFill/>
        </p:spPr>
        <p:txBody>
          <a:bodyPr>
            <a:normAutofit fontScale="77500" lnSpcReduction="20000"/>
          </a:bodyPr>
          <a:lstStyle/>
          <a:p>
            <a:endParaRPr lang="en-GB" sz="2100" dirty="0"/>
          </a:p>
          <a:p>
            <a:pPr marL="0" indent="0">
              <a:buNone/>
            </a:pPr>
            <a:r>
              <a:rPr lang="en-GB" sz="3800" dirty="0" smtClean="0"/>
              <a:t>Evidence generated</a:t>
            </a:r>
          </a:p>
          <a:p>
            <a:pPr marL="514350" indent="-514350">
              <a:buAutoNum type="romanLcParenBoth"/>
            </a:pPr>
            <a:r>
              <a:rPr lang="en-GB" sz="2400" dirty="0" smtClean="0"/>
              <a:t>Effectiveness of interventions </a:t>
            </a:r>
          </a:p>
          <a:p>
            <a:pPr marL="514350" indent="-514350">
              <a:buAutoNum type="romanLcParenBoth"/>
            </a:pPr>
            <a:r>
              <a:rPr lang="en-GB" sz="2400" dirty="0" smtClean="0"/>
              <a:t>Effective means of delivering interventions at scale in a sustained manner</a:t>
            </a:r>
          </a:p>
          <a:p>
            <a:pPr marL="514350" indent="-514350">
              <a:buAutoNum type="romanLcParenBoth"/>
            </a:pPr>
            <a:r>
              <a:rPr lang="en-GB" sz="2400" dirty="0" smtClean="0"/>
              <a:t>Cost of delivering them  </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097" y="1268760"/>
            <a:ext cx="1872208" cy="2721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8531" y="3803265"/>
            <a:ext cx="1845589" cy="255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467" y="2096649"/>
            <a:ext cx="2059022" cy="298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19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55576" y="274638"/>
            <a:ext cx="7704856" cy="850106"/>
          </a:xfrm>
        </p:spPr>
        <p:txBody>
          <a:bodyPr>
            <a:noAutofit/>
          </a:bodyPr>
          <a:lstStyle/>
          <a:p>
            <a:pPr algn="ctr"/>
            <a:r>
              <a:rPr lang="en-GB" sz="2800" dirty="0" smtClean="0"/>
              <a:t>Sexuality education – developing policy/programme support tools </a:t>
            </a:r>
            <a:endParaRPr lang="en-US" sz="2800" dirty="0"/>
          </a:p>
        </p:txBody>
      </p:sp>
      <p:sp>
        <p:nvSpPr>
          <p:cNvPr id="273411" name="Rectangle 3"/>
          <p:cNvSpPr>
            <a:spLocks noGrp="1" noChangeArrowheads="1"/>
          </p:cNvSpPr>
          <p:nvPr>
            <p:ph type="body" idx="1"/>
          </p:nvPr>
        </p:nvSpPr>
        <p:spPr>
          <a:xfrm>
            <a:off x="395536" y="4437112"/>
            <a:ext cx="2232248" cy="1584176"/>
          </a:xfrm>
          <a:noFill/>
        </p:spPr>
        <p:txBody>
          <a:bodyPr>
            <a:normAutofit fontScale="62500" lnSpcReduction="20000"/>
          </a:bodyPr>
          <a:lstStyle/>
          <a:p>
            <a:endParaRPr lang="en-GB" sz="2100" dirty="0"/>
          </a:p>
          <a:p>
            <a:pPr marL="0" indent="0">
              <a:buNone/>
            </a:pPr>
            <a:r>
              <a:rPr lang="en-GB" sz="3800" dirty="0" smtClean="0"/>
              <a:t>Advocacy &amp; programme support tools</a:t>
            </a:r>
          </a:p>
          <a:p>
            <a:pPr marL="0" indent="0">
              <a:buNone/>
            </a:pPr>
            <a:r>
              <a:rPr lang="en-GB" sz="3800" dirty="0" smtClean="0"/>
              <a:t>developed</a:t>
            </a:r>
            <a:endParaRPr lang="en-GB" sz="24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638" y="2531368"/>
            <a:ext cx="2358438" cy="3506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850" y="1916832"/>
            <a:ext cx="231918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340768"/>
            <a:ext cx="2264133" cy="322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11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560" y="548680"/>
            <a:ext cx="8532440" cy="975320"/>
          </a:xfrm>
        </p:spPr>
        <p:txBody>
          <a:bodyPr>
            <a:normAutofit fontScale="90000"/>
          </a:bodyPr>
          <a:lstStyle/>
          <a:p>
            <a:r>
              <a:rPr lang="en-US" sz="3600" b="0" dirty="0" smtClean="0"/>
              <a:t>Sexuality education – Content</a:t>
            </a:r>
            <a:br>
              <a:rPr lang="en-US" sz="3600" b="0" dirty="0" smtClean="0"/>
            </a:br>
            <a:r>
              <a:rPr lang="en-GB" sz="1800" b="0" dirty="0"/>
              <a:t>(from UNESCO, International technical guidance on sexuality education, 2009)</a:t>
            </a:r>
            <a:r>
              <a:rPr lang="en-GB" sz="3200" b="0" dirty="0"/>
              <a:t> </a:t>
            </a:r>
            <a:r>
              <a:rPr lang="en-US" sz="3200" b="0" dirty="0" smtClean="0"/>
              <a:t>  </a:t>
            </a:r>
            <a:endParaRPr lang="en-US" sz="3200" dirty="0" smtClean="0"/>
          </a:p>
        </p:txBody>
      </p:sp>
      <p:sp>
        <p:nvSpPr>
          <p:cNvPr id="14339" name="Rectangle 3"/>
          <p:cNvSpPr>
            <a:spLocks noGrp="1" noChangeArrowheads="1"/>
          </p:cNvSpPr>
          <p:nvPr>
            <p:ph type="body" sz="half" idx="1"/>
          </p:nvPr>
        </p:nvSpPr>
        <p:spPr>
          <a:xfrm>
            <a:off x="457200" y="1874838"/>
            <a:ext cx="4054475" cy="2925762"/>
          </a:xfrm>
        </p:spPr>
        <p:txBody>
          <a:bodyPr/>
          <a:lstStyle/>
          <a:p>
            <a:pPr marL="457200" indent="-457200" eaLnBrk="1" hangingPunct="1">
              <a:lnSpc>
                <a:spcPct val="90000"/>
              </a:lnSpc>
              <a:buClr>
                <a:schemeClr val="bg1"/>
              </a:buClr>
              <a:buFontTx/>
              <a:buAutoNum type="arabicPeriod"/>
            </a:pPr>
            <a:r>
              <a:rPr lang="en-GB" sz="1800" b="1" dirty="0" smtClean="0"/>
              <a:t>Relationships</a:t>
            </a:r>
          </a:p>
          <a:p>
            <a:pPr marL="457200" indent="-457200" eaLnBrk="1" hangingPunct="1">
              <a:lnSpc>
                <a:spcPct val="90000"/>
              </a:lnSpc>
              <a:buClr>
                <a:schemeClr val="bg1"/>
              </a:buClr>
              <a:buFontTx/>
              <a:buAutoNum type="arabicPeriod"/>
            </a:pPr>
            <a:r>
              <a:rPr lang="en-GB" sz="1800" b="1" dirty="0" smtClean="0"/>
              <a:t>Values, Attitudes and Skills</a:t>
            </a:r>
          </a:p>
          <a:p>
            <a:pPr marL="457200" indent="-457200" eaLnBrk="1" hangingPunct="1">
              <a:lnSpc>
                <a:spcPct val="90000"/>
              </a:lnSpc>
              <a:buClr>
                <a:schemeClr val="bg1"/>
              </a:buClr>
              <a:buFontTx/>
              <a:buAutoNum type="arabicPeriod"/>
            </a:pPr>
            <a:r>
              <a:rPr lang="en-GB" sz="1800" b="1" dirty="0" smtClean="0"/>
              <a:t>Culture, Society and Human Rights</a:t>
            </a:r>
          </a:p>
          <a:p>
            <a:pPr marL="457200" indent="-457200" eaLnBrk="1" hangingPunct="1">
              <a:lnSpc>
                <a:spcPct val="90000"/>
              </a:lnSpc>
              <a:buClr>
                <a:schemeClr val="bg1"/>
              </a:buClr>
              <a:buFontTx/>
              <a:buAutoNum type="arabicPeriod"/>
            </a:pPr>
            <a:r>
              <a:rPr lang="en-GB" sz="1800" b="1" dirty="0" smtClean="0"/>
              <a:t>Human Development</a:t>
            </a:r>
            <a:endParaRPr lang="en-US" sz="1800" b="1" dirty="0" smtClean="0"/>
          </a:p>
          <a:p>
            <a:pPr marL="457200" indent="-457200" eaLnBrk="1" hangingPunct="1">
              <a:lnSpc>
                <a:spcPct val="90000"/>
              </a:lnSpc>
              <a:buClr>
                <a:schemeClr val="bg1"/>
              </a:buClr>
              <a:buFontTx/>
              <a:buAutoNum type="arabicPeriod"/>
            </a:pPr>
            <a:r>
              <a:rPr lang="en-GB" sz="1800" b="1" dirty="0" smtClean="0"/>
              <a:t>Sexual Behaviour</a:t>
            </a:r>
            <a:endParaRPr lang="en-US" sz="1800" b="1" dirty="0" smtClean="0"/>
          </a:p>
          <a:p>
            <a:pPr marL="457200" indent="-457200" eaLnBrk="1" hangingPunct="1">
              <a:lnSpc>
                <a:spcPct val="90000"/>
              </a:lnSpc>
              <a:buClr>
                <a:schemeClr val="bg1"/>
              </a:buClr>
              <a:buFontTx/>
              <a:buAutoNum type="arabicPeriod"/>
            </a:pPr>
            <a:r>
              <a:rPr lang="en-GB" sz="1800" b="1" dirty="0" smtClean="0"/>
              <a:t>Sexual and Reproductive Health</a:t>
            </a:r>
            <a:endParaRPr lang="en-US" sz="1800" b="1" dirty="0" smtClean="0"/>
          </a:p>
          <a:p>
            <a:pPr marL="457200" indent="-457200" eaLnBrk="1" hangingPunct="1">
              <a:lnSpc>
                <a:spcPct val="90000"/>
              </a:lnSpc>
              <a:buFont typeface="Wingdings" pitchFamily="2" charset="2"/>
              <a:buNone/>
            </a:pPr>
            <a:endParaRPr lang="en-GB" sz="1800" b="1" dirty="0" smtClean="0"/>
          </a:p>
        </p:txBody>
      </p:sp>
      <p:sp>
        <p:nvSpPr>
          <p:cNvPr id="14340" name="Rectangle 4"/>
          <p:cNvSpPr>
            <a:spLocks noChangeArrowheads="1"/>
          </p:cNvSpPr>
          <p:nvPr/>
        </p:nvSpPr>
        <p:spPr bwMode="auto">
          <a:xfrm>
            <a:off x="4724400" y="16764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endParaRPr lang="en-GB" sz="2000" b="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19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24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332656"/>
            <a:ext cx="8280920" cy="792088"/>
          </a:xfrm>
        </p:spPr>
        <p:txBody>
          <a:bodyPr>
            <a:normAutofit fontScale="90000"/>
          </a:bodyPr>
          <a:lstStyle/>
          <a:p>
            <a:pPr eaLnBrk="1" hangingPunct="1"/>
            <a:r>
              <a:rPr lang="en-GB" b="0" dirty="0" smtClean="0"/>
              <a:t>Sexuality education – Process </a:t>
            </a:r>
            <a:r>
              <a:rPr lang="en-GB" sz="2800" b="0" dirty="0" smtClean="0"/>
              <a:t/>
            </a:r>
            <a:br>
              <a:rPr lang="en-GB" sz="2800" b="0" dirty="0" smtClean="0"/>
            </a:br>
            <a:r>
              <a:rPr lang="en-GB" sz="1600" b="0" dirty="0" smtClean="0"/>
              <a:t>(from UNESCO, International technical guidance on sexuality education, 2009)   </a:t>
            </a:r>
            <a:endParaRPr lang="en-US" sz="1600" b="0" dirty="0" smtClean="0"/>
          </a:p>
        </p:txBody>
      </p:sp>
      <p:pic>
        <p:nvPicPr>
          <p:cNvPr id="1741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371600"/>
            <a:ext cx="5575300" cy="461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6129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3600" b="0" dirty="0" smtClean="0"/>
              <a:t>Sexuality education - Good practice</a:t>
            </a:r>
            <a:br>
              <a:rPr lang="en-US" sz="3600" b="0" dirty="0" smtClean="0"/>
            </a:br>
            <a:r>
              <a:rPr lang="en-US" sz="1400" dirty="0" smtClean="0"/>
              <a:t>(</a:t>
            </a:r>
            <a:r>
              <a:rPr lang="en-GB" sz="1400" dirty="0" smtClean="0"/>
              <a:t>from UNESCO, International technical guidance on sexuality education, 2009)</a:t>
            </a:r>
            <a:endParaRPr lang="fr-FR" sz="1400" dirty="0" smtClean="0"/>
          </a:p>
        </p:txBody>
      </p:sp>
      <p:sp>
        <p:nvSpPr>
          <p:cNvPr id="18435" name="Rectangle 3"/>
          <p:cNvSpPr>
            <a:spLocks noGrp="1" noChangeArrowheads="1"/>
          </p:cNvSpPr>
          <p:nvPr>
            <p:ph type="body" idx="1"/>
          </p:nvPr>
        </p:nvSpPr>
        <p:spPr>
          <a:xfrm>
            <a:off x="457200" y="1752600"/>
            <a:ext cx="8382000" cy="4267200"/>
          </a:xfrm>
        </p:spPr>
        <p:txBody>
          <a:bodyPr/>
          <a:lstStyle/>
          <a:p>
            <a:pPr eaLnBrk="1" hangingPunct="1">
              <a:buClr>
                <a:schemeClr val="bg1"/>
              </a:buClr>
            </a:pPr>
            <a:r>
              <a:rPr lang="en-US" altLang="zh-CN" sz="2100" dirty="0" smtClean="0">
                <a:ea typeface="宋体" pitchFamily="2" charset="-122"/>
              </a:rPr>
              <a:t>Implement </a:t>
            </a:r>
            <a:r>
              <a:rPr lang="en-US" altLang="zh-CN" sz="2100" dirty="0" err="1" smtClean="0">
                <a:ea typeface="宋体" pitchFamily="2" charset="-122"/>
              </a:rPr>
              <a:t>programmes</a:t>
            </a:r>
            <a:r>
              <a:rPr lang="en-US" altLang="zh-CN" sz="2100" dirty="0" smtClean="0">
                <a:ea typeface="宋体" pitchFamily="2" charset="-122"/>
              </a:rPr>
              <a:t> that include at least 12 or more sessions</a:t>
            </a:r>
          </a:p>
          <a:p>
            <a:pPr eaLnBrk="1" hangingPunct="1">
              <a:buClr>
                <a:schemeClr val="bg1"/>
              </a:buClr>
            </a:pPr>
            <a:r>
              <a:rPr lang="en-US" altLang="zh-CN" sz="2100" dirty="0" smtClean="0">
                <a:ea typeface="宋体" pitchFamily="2" charset="-122"/>
              </a:rPr>
              <a:t>Include sequential sessions over several years</a:t>
            </a:r>
          </a:p>
          <a:p>
            <a:pPr eaLnBrk="1" hangingPunct="1">
              <a:buClr>
                <a:schemeClr val="bg1"/>
              </a:buClr>
            </a:pPr>
            <a:r>
              <a:rPr lang="en-US" altLang="zh-CN" sz="2100" dirty="0" smtClean="0">
                <a:ea typeface="宋体" pitchFamily="2" charset="-122"/>
              </a:rPr>
              <a:t>Select capable and motivated educators to implement the curriculum</a:t>
            </a:r>
          </a:p>
          <a:p>
            <a:pPr eaLnBrk="1" hangingPunct="1">
              <a:buClr>
                <a:schemeClr val="bg1"/>
              </a:buClr>
            </a:pPr>
            <a:r>
              <a:rPr lang="en-US" altLang="zh-CN" sz="2100" dirty="0" smtClean="0">
                <a:ea typeface="宋体" pitchFamily="2" charset="-122"/>
              </a:rPr>
              <a:t>Provide quality training to educators</a:t>
            </a:r>
          </a:p>
          <a:p>
            <a:pPr eaLnBrk="1" hangingPunct="1">
              <a:buClr>
                <a:schemeClr val="bg1"/>
              </a:buClr>
            </a:pPr>
            <a:r>
              <a:rPr lang="en-US" altLang="zh-CN" sz="2100" dirty="0" smtClean="0">
                <a:ea typeface="宋体" pitchFamily="2" charset="-122"/>
              </a:rPr>
              <a:t>Provide on-going management, supervision and oversight</a:t>
            </a:r>
          </a:p>
          <a:p>
            <a:pPr eaLnBrk="1" hangingPunct="1">
              <a:buFont typeface="Wingdings" pitchFamily="2" charset="2"/>
              <a:buNone/>
            </a:pPr>
            <a:endParaRPr lang="fr-FR" sz="2100" dirty="0" smtClean="0">
              <a:ea typeface="宋体" pitchFamily="2" charset="-122"/>
            </a:endParaRPr>
          </a:p>
        </p:txBody>
      </p:sp>
    </p:spTree>
    <p:extLst>
      <p:ext uri="{BB962C8B-B14F-4D97-AF65-F5344CB8AC3E}">
        <p14:creationId xmlns:p14="http://schemas.microsoft.com/office/powerpoint/2010/main" val="266528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784976" cy="1066130"/>
          </a:xfrm>
        </p:spPr>
        <p:txBody>
          <a:bodyPr>
            <a:normAutofit/>
          </a:bodyPr>
          <a:lstStyle/>
          <a:p>
            <a:pPr algn="ctr"/>
            <a:r>
              <a:rPr lang="en-US" sz="2800" dirty="0" smtClean="0"/>
              <a:t>Sexuality education – taking evidence to action  </a:t>
            </a:r>
            <a:br>
              <a:rPr lang="en-US" sz="2800" dirty="0" smtClean="0"/>
            </a:br>
            <a:endParaRPr lang="en-US" sz="2000" dirty="0">
              <a:solidFill>
                <a:schemeClr val="tx1"/>
              </a:solidFill>
            </a:endParaRPr>
          </a:p>
        </p:txBody>
      </p:sp>
      <p:sp>
        <p:nvSpPr>
          <p:cNvPr id="5" name="Content Placeholder 2"/>
          <p:cNvSpPr txBox="1">
            <a:spLocks/>
          </p:cNvSpPr>
          <p:nvPr/>
        </p:nvSpPr>
        <p:spPr>
          <a:xfrm>
            <a:off x="467544" y="1340768"/>
            <a:ext cx="4752528"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i="1" dirty="0" smtClean="0"/>
          </a:p>
          <a:p>
            <a:pPr marL="0" indent="0">
              <a:buFont typeface="Wingdings" pitchFamily="2" charset="2"/>
              <a:buNone/>
            </a:pPr>
            <a:r>
              <a:rPr lang="en-US" sz="2000" b="1" i="1" dirty="0" smtClean="0"/>
              <a:t>“Most adolescents &amp; youth do not yet have access to comprehensive sexuality education (CSE), despite repeated intergovernmental agreements to provide it, support from the UN system, &amp; considerable project-level experience in a wide range of countries and research showing its effectiveness."</a:t>
            </a:r>
          </a:p>
          <a:p>
            <a:pPr marL="0" indent="0">
              <a:buFont typeface="Wingdings" pitchFamily="2" charset="2"/>
              <a:buNone/>
            </a:pPr>
            <a:endParaRPr lang="en-US" sz="1400" dirty="0" smtClean="0"/>
          </a:p>
          <a:p>
            <a:pPr marL="0" indent="0">
              <a:buFont typeface="Wingdings" pitchFamily="2" charset="2"/>
              <a:buNone/>
            </a:pPr>
            <a:r>
              <a:rPr lang="en-US" sz="1400" dirty="0" smtClean="0"/>
              <a:t>Report of the Secretary General, United Nations on </a:t>
            </a:r>
          </a:p>
          <a:p>
            <a:pPr marL="0" indent="0">
              <a:buFont typeface="Wingdings" pitchFamily="2" charset="2"/>
              <a:buNone/>
            </a:pPr>
            <a:r>
              <a:rPr lang="en-US" sz="1400" dirty="0" smtClean="0"/>
              <a:t>'Assessment of the status of implementation of </a:t>
            </a:r>
            <a:r>
              <a:rPr lang="en-US" sz="1400" dirty="0" err="1" smtClean="0"/>
              <a:t>Programme</a:t>
            </a:r>
            <a:r>
              <a:rPr lang="en-US" sz="1400" dirty="0" smtClean="0"/>
              <a:t> of Action of the ICPD', Commission on Population and Development, April 2014. </a:t>
            </a:r>
          </a:p>
          <a:p>
            <a:pPr marL="0" indent="0">
              <a:buFont typeface="Wingdings" pitchFamily="2" charset="2"/>
              <a:buNone/>
            </a:pPr>
            <a:endParaRPr lang="en-GB" dirty="0" smtClean="0"/>
          </a:p>
          <a:p>
            <a:endParaRPr lang="en-US" dirty="0" smtClean="0"/>
          </a:p>
          <a:p>
            <a:pPr marL="0" indent="0">
              <a:buFont typeface="Wingdings" pitchFamily="2" charset="2"/>
              <a:buNone/>
            </a:pPr>
            <a:endParaRPr lang="en-US" dirty="0"/>
          </a:p>
        </p:txBody>
      </p:sp>
      <p:sp>
        <p:nvSpPr>
          <p:cNvPr id="6" name="Content Placeholder 2"/>
          <p:cNvSpPr>
            <a:spLocks noGrp="1"/>
          </p:cNvSpPr>
          <p:nvPr>
            <p:ph sz="quarter" idx="1"/>
          </p:nvPr>
        </p:nvSpPr>
        <p:spPr>
          <a:xfrm>
            <a:off x="5292080" y="1340768"/>
            <a:ext cx="3456384" cy="4320480"/>
          </a:xfrm>
        </p:spPr>
        <p:txBody>
          <a:bodyPr>
            <a:normAutofit/>
          </a:bodyPr>
          <a:lstStyle/>
          <a:p>
            <a:pPr marL="0" lvl="0" indent="0">
              <a:buNone/>
            </a:pPr>
            <a:endParaRPr lang="en-US" sz="3600" dirty="0" smtClean="0">
              <a:solidFill>
                <a:srgbClr val="FF0000"/>
              </a:solidFill>
            </a:endParaRPr>
          </a:p>
          <a:p>
            <a:r>
              <a:rPr lang="en-US" sz="2000" b="1" dirty="0" smtClean="0">
                <a:solidFill>
                  <a:srgbClr val="C00000"/>
                </a:solidFill>
              </a:rPr>
              <a:t>They reach pupils late</a:t>
            </a:r>
          </a:p>
          <a:p>
            <a:r>
              <a:rPr lang="en-US" sz="2000" b="1" dirty="0" smtClean="0">
                <a:solidFill>
                  <a:srgbClr val="C00000"/>
                </a:solidFill>
              </a:rPr>
              <a:t>They do not reach marginalized adolescents</a:t>
            </a:r>
          </a:p>
          <a:p>
            <a:r>
              <a:rPr lang="en-US" sz="2000" b="1" dirty="0" smtClean="0">
                <a:solidFill>
                  <a:srgbClr val="C00000"/>
                </a:solidFill>
              </a:rPr>
              <a:t>Their messages do not relate to the realities of many adolescents' lives</a:t>
            </a:r>
          </a:p>
          <a:p>
            <a:r>
              <a:rPr lang="en-US" sz="2000" b="1" dirty="0" smtClean="0">
                <a:solidFill>
                  <a:srgbClr val="C00000"/>
                </a:solidFill>
              </a:rPr>
              <a:t>They are poorly delivered</a:t>
            </a:r>
          </a:p>
          <a:p>
            <a:r>
              <a:rPr lang="en-US" sz="2000" b="1" dirty="0" smtClean="0">
                <a:solidFill>
                  <a:srgbClr val="C00000"/>
                </a:solidFill>
              </a:rPr>
              <a:t>They are not linked to health services </a:t>
            </a:r>
          </a:p>
        </p:txBody>
      </p:sp>
      <p:sp>
        <p:nvSpPr>
          <p:cNvPr id="7" name="TextBox 6"/>
          <p:cNvSpPr txBox="1"/>
          <p:nvPr/>
        </p:nvSpPr>
        <p:spPr>
          <a:xfrm>
            <a:off x="5724127" y="5157192"/>
            <a:ext cx="3091211" cy="646331"/>
          </a:xfrm>
          <a:prstGeom prst="rect">
            <a:avLst/>
          </a:prstGeom>
          <a:noFill/>
        </p:spPr>
        <p:txBody>
          <a:bodyPr wrap="square" rtlCol="0">
            <a:spAutoFit/>
          </a:bodyPr>
          <a:lstStyle/>
          <a:p>
            <a:r>
              <a:rPr lang="en-US" sz="1200" dirty="0" smtClean="0"/>
              <a:t>N </a:t>
            </a:r>
            <a:r>
              <a:rPr lang="en-US" sz="1200" dirty="0"/>
              <a:t>Haberland, D Rogow. Sexuality Education: Emerging Trends in Evidence and Practice. </a:t>
            </a:r>
            <a:r>
              <a:rPr lang="en-US" sz="1200" dirty="0" smtClean="0"/>
              <a:t>Journal of Adolescent Health, 2015.</a:t>
            </a:r>
          </a:p>
        </p:txBody>
      </p:sp>
    </p:spTree>
    <p:extLst>
      <p:ext uri="{BB962C8B-B14F-4D97-AF65-F5344CB8AC3E}">
        <p14:creationId xmlns:p14="http://schemas.microsoft.com/office/powerpoint/2010/main" val="290344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Filename</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9519"/>
            <a:ext cx="5832648" cy="29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350517"/>
            <a:ext cx="4242606" cy="299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79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9812" y="5589240"/>
            <a:ext cx="2664296" cy="307777"/>
          </a:xfrm>
          <a:prstGeom prst="rect">
            <a:avLst/>
          </a:prstGeom>
          <a:noFill/>
        </p:spPr>
        <p:txBody>
          <a:bodyPr wrap="square" rtlCol="0">
            <a:spAutoFit/>
          </a:bodyPr>
          <a:lstStyle/>
          <a:p>
            <a:pPr algn="ctr"/>
            <a:r>
              <a:rPr lang="en-GB" sz="1400" dirty="0" smtClean="0"/>
              <a:t>Source: Nowtoronto.com </a:t>
            </a:r>
            <a:endParaRPr lang="en-GB"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60" y="1556793"/>
            <a:ext cx="6290373" cy="3825004"/>
          </a:xfrm>
          <a:prstGeom prst="rect">
            <a:avLst/>
          </a:prstGeom>
        </p:spPr>
      </p:pic>
    </p:spTree>
    <p:extLst>
      <p:ext uri="{BB962C8B-B14F-4D97-AF65-F5344CB8AC3E}">
        <p14:creationId xmlns:p14="http://schemas.microsoft.com/office/powerpoint/2010/main" val="63406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smtClean="0"/>
              <a:t>Key statement 5. A small number of countries </a:t>
            </a:r>
            <a:r>
              <a:rPr lang="en-US" dirty="0"/>
              <a:t>are </a:t>
            </a:r>
            <a:r>
              <a:rPr lang="en-US" dirty="0" smtClean="0"/>
              <a:t>pushing beyond 'boutique' projects to implement large scale &amp; sustained </a:t>
            </a:r>
            <a:r>
              <a:rPr lang="en-US" dirty="0"/>
              <a:t>sexuality education </a:t>
            </a:r>
            <a:r>
              <a:rPr lang="en-US" dirty="0" err="1"/>
              <a:t>programmes</a:t>
            </a:r>
            <a:r>
              <a:rPr lang="en-US" dirty="0"/>
              <a:t> </a:t>
            </a:r>
            <a:r>
              <a:rPr lang="en-US" dirty="0" smtClean="0"/>
              <a:t>in schools. </a:t>
            </a:r>
            <a:endParaRPr lang="en-GB" dirty="0"/>
          </a:p>
        </p:txBody>
      </p:sp>
    </p:spTree>
    <p:extLst>
      <p:ext uri="{BB962C8B-B14F-4D97-AF65-F5344CB8AC3E}">
        <p14:creationId xmlns:p14="http://schemas.microsoft.com/office/powerpoint/2010/main" val="107143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1124744"/>
            <a:ext cx="8151440" cy="720080"/>
          </a:xfrm>
        </p:spPr>
        <p:txBody>
          <a:bodyPr>
            <a:normAutofit/>
          </a:bodyPr>
          <a:lstStyle/>
          <a:p>
            <a:pPr algn="ctr" eaLnBrk="1" hangingPunct="1"/>
            <a:r>
              <a:rPr lang="en-US" dirty="0" smtClean="0"/>
              <a:t>Sexuality education - Definition</a:t>
            </a:r>
          </a:p>
        </p:txBody>
      </p:sp>
      <p:sp>
        <p:nvSpPr>
          <p:cNvPr id="290819" name="Rectangle 3"/>
          <p:cNvSpPr>
            <a:spLocks noGrp="1" noChangeArrowheads="1"/>
          </p:cNvSpPr>
          <p:nvPr>
            <p:ph type="body" idx="1"/>
          </p:nvPr>
        </p:nvSpPr>
        <p:spPr>
          <a:xfrm>
            <a:off x="1295400" y="1828800"/>
            <a:ext cx="6477000" cy="3200400"/>
          </a:xfrm>
        </p:spPr>
        <p:txBody>
          <a:bodyPr/>
          <a:lstStyle/>
          <a:p>
            <a:pPr eaLnBrk="1" hangingPunct="1">
              <a:lnSpc>
                <a:spcPct val="80000"/>
              </a:lnSpc>
              <a:defRPr/>
            </a:pPr>
            <a:endParaRPr lang="en-GB" sz="2000" dirty="0" smtClean="0"/>
          </a:p>
          <a:p>
            <a:pPr eaLnBrk="1" hangingPunct="1">
              <a:lnSpc>
                <a:spcPct val="80000"/>
              </a:lnSpc>
              <a:defRPr/>
            </a:pPr>
            <a:r>
              <a:rPr lang="en-US" sz="2000" dirty="0" smtClean="0"/>
              <a:t>Sexuality Education is defined as an age-appropriate, culturally relevant approach to teaching about sex and relationships by providing scientifically accurate, realistic, non-judgmental information. </a:t>
            </a:r>
          </a:p>
          <a:p>
            <a:pPr marL="0" indent="0" algn="ctr" eaLnBrk="1" hangingPunct="1">
              <a:lnSpc>
                <a:spcPct val="80000"/>
              </a:lnSpc>
              <a:buFont typeface="Wingdings" pitchFamily="2" charset="2"/>
              <a:buNone/>
              <a:defRPr/>
            </a:pPr>
            <a:endParaRPr lang="en-US" sz="1200" dirty="0" smtClean="0"/>
          </a:p>
          <a:p>
            <a:pPr marL="0" indent="0" algn="ctr" eaLnBrk="1" hangingPunct="1">
              <a:lnSpc>
                <a:spcPct val="80000"/>
              </a:lnSpc>
              <a:buFont typeface="Wingdings" pitchFamily="2" charset="2"/>
              <a:buNone/>
              <a:defRPr/>
            </a:pPr>
            <a:r>
              <a:rPr lang="en-US" sz="1200" dirty="0" smtClean="0"/>
              <a:t>Source: UNESCO, UNAIDS, UNFPA, UNICEF and WHO. International technical guidance on sexuality education. Volume 1. The rationale for sexuality education. An evidence-informed approach for schools, teachers and health educators. UNESCO. Paris. 2009.</a:t>
            </a:r>
          </a:p>
        </p:txBody>
      </p:sp>
    </p:spTree>
    <p:extLst>
      <p:ext uri="{BB962C8B-B14F-4D97-AF65-F5344CB8AC3E}">
        <p14:creationId xmlns:p14="http://schemas.microsoft.com/office/powerpoint/2010/main" val="277378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15616" y="332656"/>
            <a:ext cx="6840760" cy="1084982"/>
          </a:xfrm>
        </p:spPr>
        <p:txBody>
          <a:bodyPr>
            <a:normAutofit/>
          </a:bodyPr>
          <a:lstStyle/>
          <a:p>
            <a:pPr eaLnBrk="1" hangingPunct="1"/>
            <a:r>
              <a:rPr lang="en-GB" sz="3200" dirty="0" smtClean="0"/>
              <a:t>Positive deviant countries - Nigeria </a:t>
            </a:r>
            <a:endParaRPr lang="en-US" sz="3200" dirty="0" smtClean="0"/>
          </a:p>
        </p:txBody>
      </p:sp>
      <p:sp>
        <p:nvSpPr>
          <p:cNvPr id="3076" name="Rectangle 3"/>
          <p:cNvSpPr>
            <a:spLocks noGrp="1" noChangeArrowheads="1"/>
          </p:cNvSpPr>
          <p:nvPr>
            <p:ph type="body" sz="half" idx="2"/>
          </p:nvPr>
        </p:nvSpPr>
        <p:spPr>
          <a:xfrm>
            <a:off x="4427984" y="1196752"/>
            <a:ext cx="4258816" cy="4620521"/>
          </a:xfrm>
        </p:spPr>
        <p:txBody>
          <a:bodyPr>
            <a:normAutofit fontScale="77500" lnSpcReduction="20000"/>
          </a:bodyPr>
          <a:lstStyle/>
          <a:p>
            <a:pPr eaLnBrk="1" hangingPunct="1">
              <a:lnSpc>
                <a:spcPct val="90000"/>
              </a:lnSpc>
            </a:pPr>
            <a:endParaRPr lang="en-GB" sz="2800" dirty="0" smtClean="0"/>
          </a:p>
          <a:p>
            <a:pPr eaLnBrk="1" hangingPunct="1">
              <a:lnSpc>
                <a:spcPct val="90000"/>
              </a:lnSpc>
            </a:pPr>
            <a:r>
              <a:rPr lang="en-GB" sz="2800" dirty="0" smtClean="0"/>
              <a:t>2002 - After an extensive consultative process, a national policy was made to scale up school-based education using the Family Life &amp; HIV Education (FLHE) curriculum.</a:t>
            </a:r>
          </a:p>
          <a:p>
            <a:pPr eaLnBrk="1" hangingPunct="1">
              <a:lnSpc>
                <a:spcPct val="90000"/>
              </a:lnSpc>
            </a:pPr>
            <a:r>
              <a:rPr lang="en-GB" dirty="0" smtClean="0">
                <a:solidFill>
                  <a:srgbClr val="FF0000"/>
                </a:solidFill>
              </a:rPr>
              <a:t>Trained 'carrier-teachers' deliver FLHE to junior &amp; senior secondary schools</a:t>
            </a:r>
            <a:r>
              <a:rPr lang="en-GB" sz="2800" dirty="0" smtClean="0">
                <a:solidFill>
                  <a:srgbClr val="FF0000"/>
                </a:solidFill>
              </a:rPr>
              <a:t> </a:t>
            </a:r>
          </a:p>
          <a:p>
            <a:pPr eaLnBrk="1" hangingPunct="1">
              <a:lnSpc>
                <a:spcPct val="90000"/>
              </a:lnSpc>
            </a:pPr>
            <a:r>
              <a:rPr lang="en-GB" sz="2800" dirty="0" smtClean="0"/>
              <a:t>2012 – FLHE has now been introduced in more than 30 (out of 36) states</a:t>
            </a:r>
          </a:p>
          <a:p>
            <a:pPr eaLnBrk="1" hangingPunct="1">
              <a:lnSpc>
                <a:spcPct val="90000"/>
              </a:lnSpc>
            </a:pPr>
            <a:r>
              <a:rPr lang="en-GB" dirty="0" smtClean="0">
                <a:solidFill>
                  <a:srgbClr val="FF0000"/>
                </a:solidFill>
              </a:rPr>
              <a:t>Well-done studies in some states have shown improvements in knowledge, understanding &amp; reported behaviours.</a:t>
            </a:r>
            <a:endParaRPr lang="en-GB" sz="2800" dirty="0" smtClean="0">
              <a:solidFill>
                <a:srgbClr val="FF0000"/>
              </a:solidFill>
            </a:endParaRPr>
          </a:p>
        </p:txBody>
      </p:sp>
      <p:pic>
        <p:nvPicPr>
          <p:cNvPr id="13340"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3096344" cy="440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5877272"/>
            <a:ext cx="7848872" cy="461665"/>
          </a:xfrm>
          <a:prstGeom prst="rect">
            <a:avLst/>
          </a:prstGeom>
          <a:noFill/>
        </p:spPr>
        <p:txBody>
          <a:bodyPr wrap="square" rtlCol="0">
            <a:spAutoFit/>
          </a:bodyPr>
          <a:lstStyle/>
          <a:p>
            <a:r>
              <a:rPr lang="en-GB" sz="1000" dirty="0" smtClean="0"/>
              <a:t> </a:t>
            </a:r>
            <a:r>
              <a:rPr lang="fr-CH" sz="1200" dirty="0"/>
              <a:t>S Huaynoca, </a:t>
            </a:r>
            <a:r>
              <a:rPr lang="fr-CH" sz="1200" b="1" dirty="0"/>
              <a:t>V Chandra-Mouli</a:t>
            </a:r>
            <a:r>
              <a:rPr lang="fr-CH" sz="1200" dirty="0"/>
              <a:t>, N </a:t>
            </a:r>
            <a:r>
              <a:rPr lang="fr-CH" sz="1200" dirty="0" err="1"/>
              <a:t>Yaqub</a:t>
            </a:r>
            <a:r>
              <a:rPr lang="fr-CH" sz="1200" dirty="0"/>
              <a:t> Jr, D M </a:t>
            </a:r>
            <a:r>
              <a:rPr lang="fr-CH" sz="1200" dirty="0" err="1"/>
              <a:t>Denno</a:t>
            </a:r>
            <a:r>
              <a:rPr lang="fr-CH" sz="1200" dirty="0"/>
              <a:t>. </a:t>
            </a:r>
            <a:r>
              <a:rPr lang="en-US" sz="1200" dirty="0"/>
              <a:t>Scaling up comprehensive sexuality education in Nigeria: from national policy to nationwide application. Sex Education, </a:t>
            </a:r>
            <a:r>
              <a:rPr lang="en-US" sz="1200" dirty="0" smtClean="0"/>
              <a:t>2013.</a:t>
            </a:r>
            <a:r>
              <a:rPr lang="en-US" sz="1200" i="1" u="sng" dirty="0"/>
              <a:t> </a:t>
            </a:r>
            <a:r>
              <a:rPr lang="en-US" sz="1200" dirty="0" err="1" smtClean="0"/>
              <a:t>doi</a:t>
            </a:r>
            <a:r>
              <a:rPr lang="en-US" sz="1200" dirty="0"/>
              <a:t>: 10.1080/14681811.2013.856292. </a:t>
            </a:r>
            <a:endParaRPr lang="en-GB" sz="1200" dirty="0"/>
          </a:p>
        </p:txBody>
      </p:sp>
    </p:spTree>
    <p:extLst>
      <p:ext uri="{BB962C8B-B14F-4D97-AF65-F5344CB8AC3E}">
        <p14:creationId xmlns:p14="http://schemas.microsoft.com/office/powerpoint/2010/main" val="2903479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15616" y="332656"/>
            <a:ext cx="6840760" cy="1084982"/>
          </a:xfrm>
        </p:spPr>
        <p:txBody>
          <a:bodyPr>
            <a:normAutofit/>
          </a:bodyPr>
          <a:lstStyle/>
          <a:p>
            <a:pPr eaLnBrk="1" hangingPunct="1"/>
            <a:r>
              <a:rPr lang="en-GB" sz="3200" dirty="0" smtClean="0"/>
              <a:t>Positive deviant countries - Pakistan </a:t>
            </a:r>
            <a:endParaRPr lang="en-US" sz="3200" dirty="0" smtClean="0"/>
          </a:p>
        </p:txBody>
      </p:sp>
      <p:sp>
        <p:nvSpPr>
          <p:cNvPr id="3076" name="Rectangle 3"/>
          <p:cNvSpPr>
            <a:spLocks noGrp="1" noChangeArrowheads="1"/>
          </p:cNvSpPr>
          <p:nvPr>
            <p:ph type="body" sz="half" idx="2"/>
          </p:nvPr>
        </p:nvSpPr>
        <p:spPr>
          <a:xfrm>
            <a:off x="4427984" y="1196752"/>
            <a:ext cx="4258816" cy="4929411"/>
          </a:xfrm>
        </p:spPr>
        <p:txBody>
          <a:bodyPr>
            <a:normAutofit fontScale="92500" lnSpcReduction="10000"/>
          </a:bodyPr>
          <a:lstStyle/>
          <a:p>
            <a:pPr marL="0" indent="0" eaLnBrk="1" hangingPunct="1">
              <a:lnSpc>
                <a:spcPct val="90000"/>
              </a:lnSpc>
              <a:buNone/>
            </a:pPr>
            <a:endParaRPr lang="en-GB" dirty="0"/>
          </a:p>
          <a:p>
            <a:pPr>
              <a:lnSpc>
                <a:spcPct val="90000"/>
              </a:lnSpc>
            </a:pPr>
            <a:r>
              <a:rPr lang="en-GB" sz="2400" dirty="0" smtClean="0"/>
              <a:t>Perceived the need for life skills based education</a:t>
            </a:r>
          </a:p>
          <a:p>
            <a:pPr>
              <a:lnSpc>
                <a:spcPct val="90000"/>
              </a:lnSpc>
            </a:pPr>
            <a:r>
              <a:rPr lang="en-GB" sz="2400" dirty="0" smtClean="0"/>
              <a:t>Motivated to implement it</a:t>
            </a:r>
          </a:p>
          <a:p>
            <a:pPr>
              <a:lnSpc>
                <a:spcPct val="90000"/>
              </a:lnSpc>
            </a:pPr>
            <a:r>
              <a:rPr lang="en-GB" sz="2400" dirty="0" smtClean="0"/>
              <a:t>Had a good understanding of the political, social and cultural environments</a:t>
            </a:r>
          </a:p>
          <a:p>
            <a:pPr>
              <a:lnSpc>
                <a:spcPct val="90000"/>
              </a:lnSpc>
            </a:pPr>
            <a:r>
              <a:rPr lang="en-GB" sz="2400" dirty="0" smtClean="0"/>
              <a:t>Able to advocate effectively</a:t>
            </a:r>
          </a:p>
          <a:p>
            <a:pPr>
              <a:lnSpc>
                <a:spcPct val="90000"/>
              </a:lnSpc>
            </a:pPr>
            <a:r>
              <a:rPr lang="en-GB" sz="2400" dirty="0" smtClean="0"/>
              <a:t>Able to identify and generate financial resources </a:t>
            </a:r>
          </a:p>
          <a:p>
            <a:pPr>
              <a:lnSpc>
                <a:spcPct val="90000"/>
              </a:lnSpc>
            </a:pPr>
            <a:r>
              <a:rPr lang="en-GB" sz="2400" dirty="0" smtClean="0"/>
              <a:t>Had an </a:t>
            </a:r>
            <a:r>
              <a:rPr lang="en-GB" sz="2400" dirty="0" err="1" smtClean="0"/>
              <a:t>indepth</a:t>
            </a:r>
            <a:r>
              <a:rPr lang="en-GB" sz="2400" dirty="0" smtClean="0"/>
              <a:t> understanding of the education system's capacities and limitations</a:t>
            </a:r>
          </a:p>
          <a:p>
            <a:pPr>
              <a:lnSpc>
                <a:spcPct val="90000"/>
              </a:lnSpc>
            </a:pPr>
            <a:r>
              <a:rPr lang="en-GB" sz="2400" dirty="0" smtClean="0"/>
              <a:t>Able to train and support the education system staff</a:t>
            </a:r>
          </a:p>
          <a:p>
            <a:pPr marL="0" indent="0" eaLnBrk="1" hangingPunct="1">
              <a:lnSpc>
                <a:spcPct val="90000"/>
              </a:lnSpc>
              <a:buNone/>
            </a:pPr>
            <a:endParaRPr lang="en-GB"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3119240" cy="437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1520" y="5877272"/>
            <a:ext cx="8280920" cy="461665"/>
          </a:xfrm>
          <a:prstGeom prst="rect">
            <a:avLst/>
          </a:prstGeom>
          <a:noFill/>
        </p:spPr>
        <p:txBody>
          <a:bodyPr wrap="square" rtlCol="0">
            <a:spAutoFit/>
          </a:bodyPr>
          <a:lstStyle/>
          <a:p>
            <a:pPr lvl="0"/>
            <a:r>
              <a:rPr lang="en-GB" sz="1000" dirty="0" smtClean="0"/>
              <a:t> </a:t>
            </a:r>
            <a:r>
              <a:rPr lang="en-GB" sz="1200" dirty="0" smtClean="0"/>
              <a:t>J  Svanemyr, Q Baig, V Chandra-Mouli. Scaling up life skilled based sexuality education in Pakistan: A case study. Sex Education, 2015. </a:t>
            </a:r>
            <a:r>
              <a:rPr lang="en-GB" sz="1200" dirty="0" err="1" smtClean="0"/>
              <a:t>doi</a:t>
            </a:r>
            <a:r>
              <a:rPr lang="en-GB" sz="1200" dirty="0" smtClean="0"/>
              <a:t>: 10.1080/14681811.2014.1000454.</a:t>
            </a:r>
          </a:p>
        </p:txBody>
      </p:sp>
    </p:spTree>
    <p:extLst>
      <p:ext uri="{BB962C8B-B14F-4D97-AF65-F5344CB8AC3E}">
        <p14:creationId xmlns:p14="http://schemas.microsoft.com/office/powerpoint/2010/main" val="2406345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smtClean="0"/>
              <a:t>Key statement 6. While there is continued (and growing) resistance, there are also global and regional initiatives  to move the agenda forward.  </a:t>
            </a:r>
            <a:endParaRPr lang="en-GB" dirty="0"/>
          </a:p>
        </p:txBody>
      </p:sp>
    </p:spTree>
    <p:extLst>
      <p:ext uri="{BB962C8B-B14F-4D97-AF65-F5344CB8AC3E}">
        <p14:creationId xmlns:p14="http://schemas.microsoft.com/office/powerpoint/2010/main" val="1296273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647341"/>
            <a:ext cx="8136904" cy="1938992"/>
          </a:xfrm>
          <a:prstGeom prst="rect">
            <a:avLst/>
          </a:prstGeom>
          <a:noFill/>
        </p:spPr>
        <p:txBody>
          <a:bodyPr wrap="square" rtlCol="0">
            <a:spAutoFit/>
          </a:bodyPr>
          <a:lstStyle/>
          <a:p>
            <a:endParaRPr lang="en-GB" sz="1200" dirty="0"/>
          </a:p>
          <a:p>
            <a:r>
              <a:rPr lang="en-US" dirty="0"/>
              <a:t> </a:t>
            </a:r>
            <a:r>
              <a:rPr lang="en-US" b="1" dirty="0" smtClean="0"/>
              <a:t>"We</a:t>
            </a:r>
            <a:r>
              <a:rPr lang="en-US" b="1" dirty="0"/>
              <a:t>, the Ministers of Education and Health from 20 countries in Eastern and Southern </a:t>
            </a:r>
            <a:r>
              <a:rPr lang="en-US" b="1" dirty="0" smtClean="0"/>
              <a:t>Africa </a:t>
            </a:r>
            <a:r>
              <a:rPr lang="en-US" b="1" dirty="0"/>
              <a:t>, gathered in Cape Town, South Africa on 7 December 2013, working towards a vision of young Africans who are global citizens of the </a:t>
            </a:r>
            <a:r>
              <a:rPr lang="en-US" b="1" dirty="0" smtClean="0"/>
              <a:t>future…</a:t>
            </a:r>
          </a:p>
          <a:p>
            <a:endParaRPr lang="en-US" b="1" dirty="0" smtClean="0"/>
          </a:p>
          <a:p>
            <a:r>
              <a:rPr lang="en-US" b="1" dirty="0" smtClean="0"/>
              <a:t>…we </a:t>
            </a:r>
            <a:r>
              <a:rPr lang="en-US" b="1" dirty="0"/>
              <a:t>will lead by bold actions to ensure quality comprehensive sexuality education and youth-friendly sexual and reproductive health services in the ESA </a:t>
            </a:r>
            <a:r>
              <a:rPr lang="en-US" b="1" dirty="0" smtClean="0"/>
              <a:t>region". </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980" y="290384"/>
            <a:ext cx="3168352" cy="458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539552" y="1340768"/>
            <a:ext cx="3456383" cy="230425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2000" b="1" dirty="0" smtClean="0">
                <a:solidFill>
                  <a:srgbClr val="C00000"/>
                </a:solidFill>
              </a:rPr>
              <a:t>Eastern &amp; Southern African Ministerial Commitment on comprehensive sexuality education and sexual and reproductive health services for adolescents and young people</a:t>
            </a:r>
          </a:p>
        </p:txBody>
      </p:sp>
    </p:spTree>
    <p:extLst>
      <p:ext uri="{BB962C8B-B14F-4D97-AF65-F5344CB8AC3E}">
        <p14:creationId xmlns:p14="http://schemas.microsoft.com/office/powerpoint/2010/main" val="2097829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3568" y="1484784"/>
            <a:ext cx="7416824" cy="3672408"/>
          </a:xfrm>
        </p:spPr>
        <p:txBody>
          <a:bodyPr>
            <a:normAutofit/>
          </a:bodyPr>
          <a:lstStyle/>
          <a:p>
            <a:pPr algn="ctr"/>
            <a:r>
              <a:rPr lang="en-US" dirty="0" smtClean="0"/>
              <a:t>Key statement 1. Children &amp; adolescents need &amp; have a right to sexuality education. </a:t>
            </a:r>
            <a:endParaRPr lang="en-GB" dirty="0"/>
          </a:p>
        </p:txBody>
      </p:sp>
    </p:spTree>
    <p:extLst>
      <p:ext uri="{BB962C8B-B14F-4D97-AF65-F5344CB8AC3E}">
        <p14:creationId xmlns:p14="http://schemas.microsoft.com/office/powerpoint/2010/main" val="393351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44824"/>
            <a:ext cx="4114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9513" y="3552478"/>
            <a:ext cx="3888432" cy="461665"/>
          </a:xfrm>
          <a:prstGeom prst="rect">
            <a:avLst/>
          </a:prstGeom>
          <a:noFill/>
        </p:spPr>
        <p:txBody>
          <a:bodyPr wrap="square" rtlCol="0">
            <a:spAutoFit/>
          </a:bodyPr>
          <a:lstStyle/>
          <a:p>
            <a:r>
              <a:rPr lang="en-US" sz="1200" dirty="0" smtClean="0"/>
              <a:t>United Nations. Millennium Development Goals Report: 2015. UN, New York, 2015. </a:t>
            </a:r>
            <a:endParaRPr lang="en-GB" sz="1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15103"/>
            <a:ext cx="4235574" cy="450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7" y="548680"/>
            <a:ext cx="2736304" cy="830997"/>
          </a:xfrm>
          <a:prstGeom prst="rect">
            <a:avLst/>
          </a:prstGeom>
          <a:noFill/>
        </p:spPr>
        <p:txBody>
          <a:bodyPr wrap="square" rtlCol="0">
            <a:spAutoFit/>
          </a:bodyPr>
          <a:lstStyle/>
          <a:p>
            <a:r>
              <a:rPr lang="en-GB" sz="4800" b="1" dirty="0" smtClean="0">
                <a:solidFill>
                  <a:srgbClr val="C00000"/>
                </a:solidFill>
              </a:rPr>
              <a:t>HIV/AIDS</a:t>
            </a:r>
            <a:endParaRPr lang="en-GB" sz="4800" b="1" dirty="0">
              <a:solidFill>
                <a:srgbClr val="C00000"/>
              </a:solidFill>
            </a:endParaRPr>
          </a:p>
        </p:txBody>
      </p:sp>
    </p:spTree>
    <p:extLst>
      <p:ext uri="{BB962C8B-B14F-4D97-AF65-F5344CB8AC3E}">
        <p14:creationId xmlns:p14="http://schemas.microsoft.com/office/powerpoint/2010/main" val="38436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12776"/>
            <a:ext cx="282733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251520" y="1412776"/>
            <a:ext cx="4680520" cy="4896543"/>
          </a:xfrm>
          <a:prstGeom prst="rect">
            <a:avLst/>
          </a:prstGeom>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fontScale="55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Tx/>
              <a:buNone/>
              <a:defRPr/>
            </a:pPr>
            <a:r>
              <a:rPr lang="en-US" sz="1400" i="1" dirty="0" smtClean="0">
                <a:solidFill>
                  <a:srgbClr val="FF3300"/>
                </a:solidFill>
              </a:rPr>
              <a:t> </a:t>
            </a:r>
            <a:endParaRPr lang="en-GB" sz="2000" b="1" dirty="0" smtClean="0"/>
          </a:p>
          <a:p>
            <a:pPr marL="0" indent="0">
              <a:buNone/>
            </a:pPr>
            <a:r>
              <a:rPr lang="en-US" sz="4000" b="1" u="sng" dirty="0"/>
              <a:t>How knowledgeable</a:t>
            </a:r>
            <a:r>
              <a:rPr lang="en-US" sz="4000" b="1" dirty="0"/>
              <a:t> are adolescent girls in low- and middle-income countries about menstruation &amp; </a:t>
            </a:r>
            <a:r>
              <a:rPr lang="en-US" sz="4000" b="1" u="sng" dirty="0"/>
              <a:t>how prepared</a:t>
            </a:r>
            <a:r>
              <a:rPr lang="en-US" sz="4000" b="1" dirty="0"/>
              <a:t> are they for reaching menarche?</a:t>
            </a:r>
          </a:p>
          <a:p>
            <a:pPr marL="0" indent="0">
              <a:buNone/>
            </a:pPr>
            <a:r>
              <a:rPr lang="en-US" sz="3200" dirty="0"/>
              <a:t>Recognition that is a physiological process ranges from 6.0% to 86.3%</a:t>
            </a:r>
          </a:p>
          <a:p>
            <a:pPr marL="0" indent="0">
              <a:buNone/>
            </a:pPr>
            <a:r>
              <a:rPr lang="en-US" sz="3200" dirty="0" smtClean="0"/>
              <a:t>Poor awareness </a:t>
            </a:r>
            <a:r>
              <a:rPr lang="en-US" sz="3200" dirty="0"/>
              <a:t>prior to reaching menarche ranges from 32.5% to 81.6%</a:t>
            </a:r>
          </a:p>
          <a:p>
            <a:pPr marL="0" indent="0">
              <a:buNone/>
            </a:pPr>
            <a:r>
              <a:rPr lang="en-US" sz="3200" dirty="0"/>
              <a:t>Initial perception upon reaching menarche is that it is life-threatening, many believe it is unnatural </a:t>
            </a:r>
          </a:p>
          <a:p>
            <a:pPr marL="0" indent="0">
              <a:buNone/>
            </a:pPr>
            <a:r>
              <a:rPr lang="en-US" sz="3200" dirty="0" smtClean="0"/>
              <a:t>Poor awareness </a:t>
            </a:r>
            <a:r>
              <a:rPr lang="en-US" sz="3200" dirty="0"/>
              <a:t>of the origins of menstrual blood as high as 97.5%</a:t>
            </a:r>
          </a:p>
          <a:p>
            <a:pPr marL="0" indent="0">
              <a:buNone/>
            </a:pPr>
            <a:r>
              <a:rPr lang="en-US" sz="3200" dirty="0"/>
              <a:t>Negative feelings including fear, disgust, anxiety and confusion</a:t>
            </a:r>
          </a:p>
          <a:p>
            <a:pPr marL="0" indent="0">
              <a:buNone/>
            </a:pPr>
            <a:endParaRPr lang="en-US" sz="1800" b="1" dirty="0" smtClean="0"/>
          </a:p>
          <a:p>
            <a:pPr marL="0" indent="0">
              <a:buNone/>
            </a:pPr>
            <a:endParaRPr lang="en-US" sz="1800" b="1" dirty="0" smtClean="0"/>
          </a:p>
          <a:p>
            <a:pPr marL="0" indent="0">
              <a:buNone/>
            </a:pPr>
            <a:r>
              <a:rPr lang="en-US" sz="1200" b="1" dirty="0" smtClean="0"/>
              <a:t>V </a:t>
            </a:r>
            <a:r>
              <a:rPr lang="en-US" sz="1200" b="1" dirty="0"/>
              <a:t>Chandra-Mouli, S V Patel, M Sommer. Systematic Review: Knowledge and Understanding of Menarche, Menstrual Hygiene and Menstrual Health among Adolescent Girls in Low- and Middle-income Countries. </a:t>
            </a:r>
            <a:r>
              <a:rPr lang="en-US" sz="1200" b="1" dirty="0" smtClean="0"/>
              <a:t>Submitted for review. </a:t>
            </a:r>
            <a:endParaRPr lang="en-US" sz="1200" dirty="0">
              <a:latin typeface="Arial" pitchFamily="34" charset="0"/>
              <a:cs typeface="Arial" pitchFamily="34" charset="0"/>
            </a:endParaRPr>
          </a:p>
          <a:p>
            <a:pPr marL="0" indent="0">
              <a:lnSpc>
                <a:spcPct val="80000"/>
              </a:lnSpc>
              <a:buFontTx/>
              <a:buNone/>
              <a:defRPr/>
            </a:pPr>
            <a:endParaRPr lang="en-GB" sz="3200" b="1" dirty="0" smtClean="0"/>
          </a:p>
          <a:p>
            <a:pPr marL="0" indent="0">
              <a:lnSpc>
                <a:spcPct val="80000"/>
              </a:lnSpc>
              <a:buFontTx/>
              <a:buNone/>
              <a:defRPr/>
            </a:pPr>
            <a:endParaRPr lang="en-GB" sz="3200" b="1" dirty="0"/>
          </a:p>
          <a:p>
            <a:pPr marL="0" indent="0">
              <a:lnSpc>
                <a:spcPct val="80000"/>
              </a:lnSpc>
              <a:buFontTx/>
              <a:buNone/>
              <a:defRPr/>
            </a:pPr>
            <a:endParaRPr lang="en-GB" sz="3200" b="1" dirty="0" smtClean="0"/>
          </a:p>
          <a:p>
            <a:pPr marL="0" indent="0">
              <a:lnSpc>
                <a:spcPct val="80000"/>
              </a:lnSpc>
              <a:buFontTx/>
              <a:buNone/>
              <a:defRPr/>
            </a:pPr>
            <a:endParaRPr lang="en-GB" sz="3200" b="1" dirty="0"/>
          </a:p>
          <a:p>
            <a:pPr marL="0" indent="0">
              <a:lnSpc>
                <a:spcPct val="80000"/>
              </a:lnSpc>
              <a:buFontTx/>
              <a:buNone/>
              <a:defRPr/>
            </a:pPr>
            <a:endParaRPr lang="en-GB" sz="3200" b="1" dirty="0" smtClean="0"/>
          </a:p>
        </p:txBody>
      </p:sp>
      <p:sp>
        <p:nvSpPr>
          <p:cNvPr id="5" name="TextBox 4"/>
          <p:cNvSpPr txBox="1"/>
          <p:nvPr/>
        </p:nvSpPr>
        <p:spPr>
          <a:xfrm>
            <a:off x="251520" y="404664"/>
            <a:ext cx="3672408" cy="830997"/>
          </a:xfrm>
          <a:prstGeom prst="rect">
            <a:avLst/>
          </a:prstGeom>
          <a:noFill/>
        </p:spPr>
        <p:txBody>
          <a:bodyPr wrap="square" rtlCol="0">
            <a:spAutoFit/>
          </a:bodyPr>
          <a:lstStyle/>
          <a:p>
            <a:r>
              <a:rPr lang="en-GB" sz="4800" b="1" dirty="0" smtClean="0">
                <a:solidFill>
                  <a:srgbClr val="C00000"/>
                </a:solidFill>
              </a:rPr>
              <a:t>Menstruation</a:t>
            </a:r>
            <a:endParaRPr lang="en-GB" sz="4800" b="1" dirty="0">
              <a:solidFill>
                <a:srgbClr val="C00000"/>
              </a:solidFill>
            </a:endParaRPr>
          </a:p>
        </p:txBody>
      </p:sp>
    </p:spTree>
    <p:extLst>
      <p:ext uri="{BB962C8B-B14F-4D97-AF65-F5344CB8AC3E}">
        <p14:creationId xmlns:p14="http://schemas.microsoft.com/office/powerpoint/2010/main" val="16584859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smtClean="0"/>
              <a:t>Key statement 2. Sexuality education is not just about teaching about sex, reproduction &amp; avoiding sexual &amp; reproductive health problems. </a:t>
            </a:r>
            <a:endParaRPr lang="en-GB" dirty="0"/>
          </a:p>
        </p:txBody>
      </p:sp>
    </p:spTree>
    <p:extLst>
      <p:ext uri="{BB962C8B-B14F-4D97-AF65-F5344CB8AC3E}">
        <p14:creationId xmlns:p14="http://schemas.microsoft.com/office/powerpoint/2010/main" val="332915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3568" y="2420888"/>
            <a:ext cx="2664296" cy="32179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It aims to:</a:t>
            </a:r>
          </a:p>
          <a:p>
            <a:pPr>
              <a:buFont typeface="Wingdings" panose="05000000000000000000" pitchFamily="2" charset="2"/>
              <a:buChar char="ü"/>
            </a:pPr>
            <a:r>
              <a:rPr lang="en-GB" b="1" dirty="0" smtClean="0"/>
              <a:t>improve knowledge &amp; understanding</a:t>
            </a:r>
          </a:p>
          <a:p>
            <a:pPr>
              <a:buFont typeface="Wingdings" panose="05000000000000000000" pitchFamily="2" charset="2"/>
              <a:buChar char="ü"/>
            </a:pPr>
            <a:r>
              <a:rPr lang="en-GB" b="1" dirty="0" smtClean="0"/>
              <a:t>promote self awareness &amp; equitable social norms</a:t>
            </a:r>
          </a:p>
          <a:p>
            <a:pPr>
              <a:buFont typeface="Wingdings" panose="05000000000000000000" pitchFamily="2" charset="2"/>
              <a:buChar char="ü"/>
            </a:pPr>
            <a:r>
              <a:rPr lang="en-GB" b="1" dirty="0" smtClean="0"/>
              <a:t>build social skills to make and follow through on choices</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124744"/>
            <a:ext cx="3908911" cy="509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468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27584" y="1484784"/>
            <a:ext cx="7272808" cy="3672408"/>
          </a:xfrm>
        </p:spPr>
        <p:txBody>
          <a:bodyPr>
            <a:normAutofit/>
          </a:bodyPr>
          <a:lstStyle/>
          <a:p>
            <a:pPr algn="ctr"/>
            <a:r>
              <a:rPr lang="en-US" dirty="0" smtClean="0"/>
              <a:t>Key statement 3. Sexuality education does not harm children &amp; adolescents; it can do them a lot of good. </a:t>
            </a:r>
            <a:endParaRPr lang="en-GB" dirty="0"/>
          </a:p>
        </p:txBody>
      </p:sp>
    </p:spTree>
    <p:extLst>
      <p:ext uri="{BB962C8B-B14F-4D97-AF65-F5344CB8AC3E}">
        <p14:creationId xmlns:p14="http://schemas.microsoft.com/office/powerpoint/2010/main" val="2513748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3528" y="1556792"/>
            <a:ext cx="3744416" cy="489654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400" b="1" dirty="0" smtClean="0">
                <a:solidFill>
                  <a:srgbClr val="C00000"/>
                </a:solidFill>
              </a:rPr>
              <a:t>Sexuality education:</a:t>
            </a:r>
          </a:p>
          <a:p>
            <a:pPr>
              <a:buFont typeface="Wingdings" panose="05000000000000000000" pitchFamily="2" charset="2"/>
              <a:buChar char="ü"/>
            </a:pPr>
            <a:r>
              <a:rPr lang="en-GB" sz="3600" b="1" dirty="0" smtClean="0"/>
              <a:t>Does not lead to early or increased sexual activity</a:t>
            </a:r>
          </a:p>
          <a:p>
            <a:pPr marL="0" indent="0">
              <a:buNone/>
            </a:pPr>
            <a:endParaRPr lang="en-GB" b="1" dirty="0" smtClean="0"/>
          </a:p>
          <a:p>
            <a:pPr marL="0" indent="0">
              <a:buNone/>
            </a:pPr>
            <a:r>
              <a:rPr lang="en-GB" sz="4400" b="1" dirty="0" smtClean="0">
                <a:solidFill>
                  <a:srgbClr val="C00000"/>
                </a:solidFill>
              </a:rPr>
              <a:t>Well designed &amp; well conducted sexuality education can:</a:t>
            </a:r>
          </a:p>
          <a:p>
            <a:pPr>
              <a:buFont typeface="Wingdings" panose="05000000000000000000" pitchFamily="2" charset="2"/>
              <a:buChar char="ü"/>
            </a:pPr>
            <a:r>
              <a:rPr lang="en-GB" sz="3600" b="1" dirty="0" smtClean="0"/>
              <a:t>bring about positive changes in sexual behaviour (demonstrated in more studies),</a:t>
            </a:r>
          </a:p>
          <a:p>
            <a:pPr>
              <a:buFont typeface="Wingdings" panose="05000000000000000000" pitchFamily="2" charset="2"/>
              <a:buChar char="ü"/>
            </a:pPr>
            <a:r>
              <a:rPr lang="en-GB" sz="3600" b="1" dirty="0" smtClean="0"/>
              <a:t>reduce negative health outcomes (demonstrated in less studies)</a:t>
            </a:r>
          </a:p>
          <a:p>
            <a:pPr>
              <a:buFont typeface="Wingdings" panose="05000000000000000000" pitchFamily="2" charset="2"/>
              <a:buChar char="ü"/>
            </a:pPr>
            <a:endParaRPr lang="en-GB" sz="3600" b="1" dirty="0"/>
          </a:p>
          <a:p>
            <a:pPr marL="0" indent="0">
              <a:buNone/>
            </a:pPr>
            <a:r>
              <a:rPr lang="en-GB" sz="4400" b="1" dirty="0">
                <a:solidFill>
                  <a:srgbClr val="C00000"/>
                </a:solidFill>
              </a:rPr>
              <a:t>Sexuality </a:t>
            </a:r>
            <a:r>
              <a:rPr lang="en-GB" sz="4400" b="1" dirty="0" smtClean="0">
                <a:solidFill>
                  <a:srgbClr val="C00000"/>
                </a:solidFill>
              </a:rPr>
              <a:t>education that addresses gender &amp; power:</a:t>
            </a:r>
            <a:endParaRPr lang="en-GB" sz="4400" b="1" dirty="0">
              <a:solidFill>
                <a:srgbClr val="C00000"/>
              </a:solidFill>
            </a:endParaRPr>
          </a:p>
          <a:p>
            <a:pPr>
              <a:buFont typeface="Wingdings" panose="05000000000000000000" pitchFamily="2" charset="2"/>
              <a:buChar char="ü"/>
            </a:pPr>
            <a:r>
              <a:rPr lang="en-GB" sz="3600" b="1" dirty="0"/>
              <a:t>a</a:t>
            </a:r>
            <a:r>
              <a:rPr lang="en-GB" sz="3600" b="1" dirty="0" smtClean="0"/>
              <a:t>re more likely to be effective in reducing unwanted health outcomes </a:t>
            </a:r>
            <a:endParaRPr lang="en-GB" sz="3600" b="1" dirty="0"/>
          </a:p>
          <a:p>
            <a:pPr>
              <a:buFont typeface="Wingdings" panose="05000000000000000000" pitchFamily="2" charset="2"/>
              <a:buChar char="ü"/>
            </a:pPr>
            <a:endParaRPr lang="en-GB" sz="3600" b="1"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991692"/>
            <a:ext cx="5012008" cy="3007205"/>
          </a:xfrm>
          <a:prstGeom prst="rect">
            <a:avLst/>
          </a:prstGeom>
        </p:spPr>
      </p:pic>
      <p:sp>
        <p:nvSpPr>
          <p:cNvPr id="7" name="TextBox 6"/>
          <p:cNvSpPr txBox="1"/>
          <p:nvPr/>
        </p:nvSpPr>
        <p:spPr>
          <a:xfrm>
            <a:off x="3774779" y="5157192"/>
            <a:ext cx="5040560" cy="1015663"/>
          </a:xfrm>
          <a:prstGeom prst="rect">
            <a:avLst/>
          </a:prstGeom>
          <a:noFill/>
        </p:spPr>
        <p:txBody>
          <a:bodyPr wrap="square" rtlCol="0">
            <a:spAutoFit/>
          </a:bodyPr>
          <a:lstStyle/>
          <a:p>
            <a:r>
              <a:rPr lang="en-US" sz="1200" dirty="0" smtClean="0"/>
              <a:t>N </a:t>
            </a:r>
            <a:r>
              <a:rPr lang="en-US" sz="1200" dirty="0"/>
              <a:t>Haberland, D Rogow. Sexuality Education: Emerging Trends in Evidence and Practice. </a:t>
            </a:r>
            <a:r>
              <a:rPr lang="en-US" sz="1200" dirty="0" smtClean="0"/>
              <a:t>Journal of Adolescent Health, 2015.</a:t>
            </a:r>
          </a:p>
          <a:p>
            <a:r>
              <a:rPr lang="en-GB" sz="1200" dirty="0" smtClean="0"/>
              <a:t>N Haberland. The case for addressing gender &amp; power in sexuality and HIV education: A comprehensive review of evaluation studies. International perspectives in sexual and reproductive health, 2015.</a:t>
            </a:r>
            <a:endParaRPr lang="en-GB" sz="1200" dirty="0"/>
          </a:p>
        </p:txBody>
      </p:sp>
    </p:spTree>
    <p:extLst>
      <p:ext uri="{BB962C8B-B14F-4D97-AF65-F5344CB8AC3E}">
        <p14:creationId xmlns:p14="http://schemas.microsoft.com/office/powerpoint/2010/main" val="2222793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ctober 2013 - Modu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October 2013 - Module 4</Template>
  <TotalTime>113</TotalTime>
  <Words>1722</Words>
  <Application>Microsoft Office PowerPoint</Application>
  <PresentationFormat>On-screen Show (4:3)</PresentationFormat>
  <Paragraphs>181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宋体</vt:lpstr>
      <vt:lpstr>Arial</vt:lpstr>
      <vt:lpstr>Calibri</vt:lpstr>
      <vt:lpstr>Trebuchet MS</vt:lpstr>
      <vt:lpstr>Wingdings</vt:lpstr>
      <vt:lpstr>October 2013 - Module 4</vt:lpstr>
      <vt:lpstr>Reaching adolescents through  teachers &amp; community-based educators</vt:lpstr>
      <vt:lpstr>Sexuality education - Definition</vt:lpstr>
      <vt:lpstr>Key statement 1. Children &amp; adolescents need &amp; have a right to sexuality education. </vt:lpstr>
      <vt:lpstr>PowerPoint Presentation</vt:lpstr>
      <vt:lpstr>PowerPoint Presentation</vt:lpstr>
      <vt:lpstr>Key statement 2. Sexuality education is not just about teaching about sex, reproduction &amp; avoiding sexual &amp; reproductive health problems. </vt:lpstr>
      <vt:lpstr>PowerPoint Presentation</vt:lpstr>
      <vt:lpstr>Key statement 3. Sexuality education does not harm children &amp; adolescents; it can do them a lot of good. </vt:lpstr>
      <vt:lpstr>PowerPoint Presentation</vt:lpstr>
      <vt:lpstr>Key statement 4. We are failing to reach children and adolescents with sexuality education. </vt:lpstr>
      <vt:lpstr>Sexuality education – generating evidence</vt:lpstr>
      <vt:lpstr>Sexuality education – developing policy/programme support tools </vt:lpstr>
      <vt:lpstr>Sexuality education – Content (from UNESCO, International technical guidance on sexuality education, 2009)   </vt:lpstr>
      <vt:lpstr>Sexuality education – Process  (from UNESCO, International technical guidance on sexuality education, 2009)   </vt:lpstr>
      <vt:lpstr>Sexuality education - Good practice (from UNESCO, International technical guidance on sexuality education, 2009)</vt:lpstr>
      <vt:lpstr>Sexuality education – taking evidence to action   </vt:lpstr>
      <vt:lpstr>PowerPoint Presentation</vt:lpstr>
      <vt:lpstr>PowerPoint Presentation</vt:lpstr>
      <vt:lpstr>Key statement 5. A small number of countries are pushing beyond 'boutique' projects to implement large scale &amp; sustained sexuality education programmes in schools. </vt:lpstr>
      <vt:lpstr>Positive deviant countries - Nigeria </vt:lpstr>
      <vt:lpstr>Positive deviant countries - Pakistan </vt:lpstr>
      <vt:lpstr>Key statement 6. While there is continued (and growing) resistance, there are also global and regional initiatives  to move the agenda forward.  </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adolescents through teachers and community-based educators</dc:title>
  <dc:creator>CHANDRA-MOULI, Venkatraman</dc:creator>
  <cp:lastModifiedBy>Aldo Campana</cp:lastModifiedBy>
  <cp:revision>13</cp:revision>
  <dcterms:created xsi:type="dcterms:W3CDTF">2013-10-08T12:40:17Z</dcterms:created>
  <dcterms:modified xsi:type="dcterms:W3CDTF">2015-11-15T11:54:29Z</dcterms:modified>
</cp:coreProperties>
</file>