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2" r:id="rId1"/>
    <p:sldMasterId id="2147483724" r:id="rId2"/>
    <p:sldMasterId id="2147483718" r:id="rId3"/>
    <p:sldMasterId id="2147483694" r:id="rId4"/>
  </p:sldMasterIdLst>
  <p:notesMasterIdLst>
    <p:notesMasterId r:id="rId43"/>
  </p:notesMasterIdLst>
  <p:handoutMasterIdLst>
    <p:handoutMasterId r:id="rId44"/>
  </p:handoutMasterIdLst>
  <p:sldIdLst>
    <p:sldId id="710" r:id="rId5"/>
    <p:sldId id="693" r:id="rId6"/>
    <p:sldId id="694" r:id="rId7"/>
    <p:sldId id="268" r:id="rId8"/>
    <p:sldId id="695" r:id="rId9"/>
    <p:sldId id="696" r:id="rId10"/>
    <p:sldId id="697" r:id="rId11"/>
    <p:sldId id="698" r:id="rId12"/>
    <p:sldId id="699" r:id="rId13"/>
    <p:sldId id="700" r:id="rId14"/>
    <p:sldId id="701" r:id="rId15"/>
    <p:sldId id="294" r:id="rId16"/>
    <p:sldId id="298" r:id="rId17"/>
    <p:sldId id="338" r:id="rId18"/>
    <p:sldId id="376" r:id="rId19"/>
    <p:sldId id="371" r:id="rId20"/>
    <p:sldId id="702" r:id="rId21"/>
    <p:sldId id="703" r:id="rId22"/>
    <p:sldId id="691" r:id="rId23"/>
    <p:sldId id="306" r:id="rId24"/>
    <p:sldId id="711" r:id="rId25"/>
    <p:sldId id="1417" r:id="rId26"/>
    <p:sldId id="704" r:id="rId27"/>
    <p:sldId id="712" r:id="rId28"/>
    <p:sldId id="1418" r:id="rId29"/>
    <p:sldId id="719" r:id="rId30"/>
    <p:sldId id="706" r:id="rId31"/>
    <p:sldId id="722" r:id="rId32"/>
    <p:sldId id="723" r:id="rId33"/>
    <p:sldId id="1414" r:id="rId34"/>
    <p:sldId id="1415" r:id="rId35"/>
    <p:sldId id="1416" r:id="rId36"/>
    <p:sldId id="709" r:id="rId37"/>
    <p:sldId id="280" r:id="rId38"/>
    <p:sldId id="339" r:id="rId39"/>
    <p:sldId id="725" r:id="rId40"/>
    <p:sldId id="724" r:id="rId41"/>
    <p:sldId id="319"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BFEB02-04F8-FE17-2C9B-E1C5E9A46D02}" name="Ousseini Abdoulaye" initials="OA" userId="210f9ffe9c9eba83" providerId="Windows Live"/>
  <p188:author id="{6EFA4F9A-DD64-E607-E007-BACE7BD23582}" name="Venkatraman Chandra Mouli" initials="VC" userId="ab8dba45df8814b7" providerId="Windows Live"/>
  <p188:author id="{F38263A4-ACD1-0497-AAA5-01803979A2B5}" name="Raqibat Idris" initials="RI" userId="146d762bbc74e793"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ette Hounkanrin" initials="GH" lastIdx="1" clrIdx="0">
    <p:extLst>
      <p:ext uri="{19B8F6BF-5375-455C-9EA6-DF929625EA0E}">
        <p15:presenceInfo xmlns:p15="http://schemas.microsoft.com/office/powerpoint/2012/main" userId="S::ghounkanrin@e2aproject.org::9b48b288-8afb-4105-a78d-4b4f280d5863" providerId="AD"/>
      </p:ext>
    </p:extLst>
  </p:cmAuthor>
  <p:cmAuthor id="2" name="bassarag1@gmail.com" initials="b" lastIdx="6" clrIdx="1">
    <p:extLst>
      <p:ext uri="{19B8F6BF-5375-455C-9EA6-DF929625EA0E}">
        <p15:presenceInfo xmlns:p15="http://schemas.microsoft.com/office/powerpoint/2012/main" userId="e685dbc336d63e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C3EB"/>
    <a:srgbClr val="E62D5B"/>
    <a:srgbClr val="E62D74"/>
    <a:srgbClr val="009CDE"/>
    <a:srgbClr val="FFFFFF"/>
    <a:srgbClr val="0814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2907DF-9E3E-4242-87BD-2649D4D14676}" v="62" dt="2025-11-14T11:19:42.6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70" autoAdjust="0"/>
    <p:restoredTop sz="75786" autoAdjust="0"/>
  </p:normalViewPr>
  <p:slideViewPr>
    <p:cSldViewPr snapToGrid="0" snapToObjects="1">
      <p:cViewPr varScale="1">
        <p:scale>
          <a:sx n="110" d="100"/>
          <a:sy n="110" d="100"/>
        </p:scale>
        <p:origin x="1924" y="2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24042"/>
    </p:cViewPr>
  </p:sorterViewPr>
  <p:notesViewPr>
    <p:cSldViewPr snapToGrid="0" snapToObjects="1">
      <p:cViewPr>
        <p:scale>
          <a:sx n="110" d="100"/>
          <a:sy n="110" d="100"/>
        </p:scale>
        <p:origin x="3348" y="-70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4.xml"/><Relationship Id="rId51"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60AEE1E-CDBC-7B44-96AB-26CB8306A3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C46F8399-6732-A14A-9B0E-8B41CFAA403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369472-1EFB-0643-B7E2-8FC918FAF5D0}" type="datetimeFigureOut">
              <a:rPr lang="en-US" smtClean="0"/>
              <a:t>11/17/2025</a:t>
            </a:fld>
            <a:endParaRPr lang="en-US" dirty="0"/>
          </a:p>
        </p:txBody>
      </p:sp>
      <p:sp>
        <p:nvSpPr>
          <p:cNvPr id="4" name="Footer Placeholder 3">
            <a:extLst>
              <a:ext uri="{FF2B5EF4-FFF2-40B4-BE49-F238E27FC236}">
                <a16:creationId xmlns:a16="http://schemas.microsoft.com/office/drawing/2014/main" id="{D3F73660-14FE-F448-8DEA-68B23FABF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1EF15C-0DEB-084B-A802-1ECBE90EDBA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1C8B1F7-7C69-884E-8787-89B3B15DFCE5}" type="slidenum">
              <a:rPr lang="en-US" smtClean="0"/>
              <a:t>‹#›</a:t>
            </a:fld>
            <a:endParaRPr lang="en-US" dirty="0"/>
          </a:p>
        </p:txBody>
      </p:sp>
    </p:spTree>
    <p:extLst>
      <p:ext uri="{BB962C8B-B14F-4D97-AF65-F5344CB8AC3E}">
        <p14:creationId xmlns:p14="http://schemas.microsoft.com/office/powerpoint/2010/main" val="1936499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766BEB-6A14-E640-9CDE-72784EC9A459}" type="datetimeFigureOut">
              <a:rPr lang="fr-FR" smtClean="0"/>
              <a:t>17/11/2025</a:t>
            </a:fld>
            <a:endParaRPr lang="fr-FR" dirty="0"/>
          </a:p>
        </p:txBody>
      </p:sp>
      <p:sp>
        <p:nvSpPr>
          <p:cNvPr id="4" name="Espace réservé de l'image de diapositiv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a:t>Cliquez pour modifier les styles du texte du masque</a:t>
            </a:r>
          </a:p>
          <a:p>
            <a:pPr lvl="1"/>
            <a:r>
              <a:rPr lang="fr-CA"/>
              <a:t>Deuxième niveau</a:t>
            </a:r>
          </a:p>
          <a:p>
            <a:pPr lvl="2"/>
            <a:r>
              <a:rPr lang="fr-CA"/>
              <a:t>Troisième niveau</a:t>
            </a:r>
          </a:p>
          <a:p>
            <a:pPr lvl="3"/>
            <a:r>
              <a:rPr lang="fr-CA"/>
              <a:t>Quatrième niveau</a:t>
            </a:r>
          </a:p>
          <a:p>
            <a:pPr lvl="4"/>
            <a:r>
              <a:rPr lang="fr-CA"/>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B97BA-727B-BD4E-A137-2D72EC1C64DE}" type="slidenum">
              <a:rPr lang="fr-FR" smtClean="0"/>
              <a:t>‹#›</a:t>
            </a:fld>
            <a:endParaRPr lang="fr-FR" dirty="0"/>
          </a:p>
        </p:txBody>
      </p:sp>
    </p:spTree>
    <p:extLst>
      <p:ext uri="{BB962C8B-B14F-4D97-AF65-F5344CB8AC3E}">
        <p14:creationId xmlns:p14="http://schemas.microsoft.com/office/powerpoint/2010/main" val="2419600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1</a:t>
            </a:fld>
            <a:endParaRPr lang="fr-FR" dirty="0"/>
          </a:p>
        </p:txBody>
      </p:sp>
    </p:spTree>
    <p:extLst>
      <p:ext uri="{BB962C8B-B14F-4D97-AF65-F5344CB8AC3E}">
        <p14:creationId xmlns:p14="http://schemas.microsoft.com/office/powerpoint/2010/main" val="3848382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10</a:t>
            </a:fld>
            <a:endParaRPr lang="fr-FR" dirty="0"/>
          </a:p>
        </p:txBody>
      </p:sp>
    </p:spTree>
    <p:extLst>
      <p:ext uri="{BB962C8B-B14F-4D97-AF65-F5344CB8AC3E}">
        <p14:creationId xmlns:p14="http://schemas.microsoft.com/office/powerpoint/2010/main" val="2586644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11</a:t>
            </a:fld>
            <a:endParaRPr lang="fr-FR" dirty="0"/>
          </a:p>
        </p:txBody>
      </p:sp>
    </p:spTree>
    <p:extLst>
      <p:ext uri="{BB962C8B-B14F-4D97-AF65-F5344CB8AC3E}">
        <p14:creationId xmlns:p14="http://schemas.microsoft.com/office/powerpoint/2010/main" val="8100666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12</a:t>
            </a:fld>
            <a:endParaRPr lang="fr-FR" dirty="0"/>
          </a:p>
        </p:txBody>
      </p:sp>
    </p:spTree>
    <p:extLst>
      <p:ext uri="{BB962C8B-B14F-4D97-AF65-F5344CB8AC3E}">
        <p14:creationId xmlns:p14="http://schemas.microsoft.com/office/powerpoint/2010/main" val="2213288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a:xfrm>
            <a:off x="685799" y="4400549"/>
            <a:ext cx="5784669" cy="4517027"/>
          </a:xfrm>
        </p:spPr>
        <p:txBody>
          <a:bodyPr/>
          <a:lstStyle/>
          <a:p>
            <a:endParaRPr lang="gsw-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13</a:t>
            </a:fld>
            <a:endParaRPr lang="fr-FR" dirty="0"/>
          </a:p>
        </p:txBody>
      </p:sp>
    </p:spTree>
    <p:extLst>
      <p:ext uri="{BB962C8B-B14F-4D97-AF65-F5344CB8AC3E}">
        <p14:creationId xmlns:p14="http://schemas.microsoft.com/office/powerpoint/2010/main" val="29806376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14</a:t>
            </a:fld>
            <a:endParaRPr lang="fr-FR" dirty="0"/>
          </a:p>
        </p:txBody>
      </p:sp>
    </p:spTree>
    <p:extLst>
      <p:ext uri="{BB962C8B-B14F-4D97-AF65-F5344CB8AC3E}">
        <p14:creationId xmlns:p14="http://schemas.microsoft.com/office/powerpoint/2010/main" val="3341726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1738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751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3AACDD6-F47E-4FDD-AE12-C999F3C25DAE}"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57082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82D55F8-74B9-B944-BD48-CDD90851A098}"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de-DE"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801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 name="PlaceHolder 1"/>
          <p:cNvSpPr>
            <a:spLocks noGrp="1" noRot="1" noChangeAspect="1"/>
          </p:cNvSpPr>
          <p:nvPr>
            <p:ph type="sldImg"/>
          </p:nvPr>
        </p:nvSpPr>
        <p:spPr>
          <a:xfrm>
            <a:off x="342900" y="696913"/>
            <a:ext cx="6196013" cy="3486150"/>
          </a:xfrm>
          <a:prstGeom prst="rect">
            <a:avLst/>
          </a:prstGeom>
        </p:spPr>
        <p:txBody>
          <a:bodyPr/>
          <a:lstStyle/>
          <a:p>
            <a:endParaRPr lang="en-US" dirty="0"/>
          </a:p>
        </p:txBody>
      </p:sp>
      <p:sp>
        <p:nvSpPr>
          <p:cNvPr id="291" name="PlaceHolder 2"/>
          <p:cNvSpPr>
            <a:spLocks noGrp="1"/>
          </p:cNvSpPr>
          <p:nvPr>
            <p:ph type="body"/>
          </p:nvPr>
        </p:nvSpPr>
        <p:spPr>
          <a:xfrm>
            <a:off x="688181" y="4415790"/>
            <a:ext cx="5505089" cy="4183014"/>
          </a:xfrm>
          <a:prstGeom prst="rect">
            <a:avLst/>
          </a:prstGeom>
        </p:spPr>
        <p:txBody>
          <a:bodyPr/>
          <a:lstStyle/>
          <a:p>
            <a:endParaRPr lang="fr-FR" dirty="0"/>
          </a:p>
        </p:txBody>
      </p:sp>
      <p:sp>
        <p:nvSpPr>
          <p:cNvPr id="292" name="TextShape 3"/>
          <p:cNvSpPr txBox="1"/>
          <p:nvPr/>
        </p:nvSpPr>
        <p:spPr>
          <a:xfrm>
            <a:off x="3898249" y="8830116"/>
            <a:ext cx="2981758" cy="464454"/>
          </a:xfrm>
          <a:prstGeom prst="rect">
            <a:avLst/>
          </a:prstGeom>
          <a:noFill/>
          <a:ln>
            <a:noFill/>
          </a:ln>
        </p:spPr>
        <p:txBody>
          <a:bodyPr lIns="92446" tIns="46223" rIns="92446" bIns="46223" anchor="b"/>
          <a:lstStyle/>
          <a:p>
            <a:pPr marL="0" marR="0" lvl="0" indent="0" algn="r" defTabSz="914400" rtl="0" eaLnBrk="1" fontAlgn="auto" latinLnBrk="0" hangingPunct="1">
              <a:lnSpc>
                <a:spcPct val="100000"/>
              </a:lnSpc>
              <a:spcBef>
                <a:spcPts val="0"/>
              </a:spcBef>
              <a:spcAft>
                <a:spcPts val="0"/>
              </a:spcAft>
              <a:buClrTx/>
              <a:buSzTx/>
              <a:buFontTx/>
              <a:buNone/>
              <a:tabLst/>
              <a:defRPr/>
            </a:pPr>
            <a:fld id="{0F1F87E2-5675-428D-8E69-6D8607C69D56}" type="slidenum">
              <a:rPr kumimoji="0" lang="en-GB" sz="1200" b="0" i="0" u="none" strike="noStrike" kern="1200" cap="none" spc="-1" normalizeH="0" baseline="0" noProof="0">
                <a:ln>
                  <a:noFill/>
                </a:ln>
                <a:solidFill>
                  <a:srgbClr val="000000"/>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1" normalizeH="0" baseline="0" noProof="0" dirty="0">
              <a:ln>
                <a:noFill/>
              </a:ln>
              <a:solidFill>
                <a:prstClr val="black"/>
              </a:solidFill>
              <a:effectLst/>
              <a:uLnTx/>
              <a:uFillTx/>
              <a:latin typeface="Times New Roman"/>
              <a:ea typeface="+mn-ea"/>
              <a:cs typeface="+mn-cs"/>
            </a:endParaRPr>
          </a:p>
        </p:txBody>
      </p:sp>
    </p:spTree>
    <p:extLst>
      <p:ext uri="{BB962C8B-B14F-4D97-AF65-F5344CB8AC3E}">
        <p14:creationId xmlns:p14="http://schemas.microsoft.com/office/powerpoint/2010/main" val="3808950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a:t>
            </a:fld>
            <a:endParaRPr lang="fr-FR" dirty="0"/>
          </a:p>
        </p:txBody>
      </p:sp>
    </p:spTree>
    <p:extLst>
      <p:ext uri="{BB962C8B-B14F-4D97-AF65-F5344CB8AC3E}">
        <p14:creationId xmlns:p14="http://schemas.microsoft.com/office/powerpoint/2010/main" val="34678531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indent="0">
              <a:buNone/>
            </a:pPr>
            <a:endParaRPr lang="fr-CA"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20</a:t>
            </a:fld>
            <a:endParaRPr lang="fr-FR" dirty="0"/>
          </a:p>
        </p:txBody>
      </p:sp>
    </p:spTree>
    <p:extLst>
      <p:ext uri="{BB962C8B-B14F-4D97-AF65-F5344CB8AC3E}">
        <p14:creationId xmlns:p14="http://schemas.microsoft.com/office/powerpoint/2010/main" val="823439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21</a:t>
            </a:fld>
            <a:endParaRPr lang="fr-FR" dirty="0"/>
          </a:p>
        </p:txBody>
      </p:sp>
    </p:spTree>
    <p:extLst>
      <p:ext uri="{BB962C8B-B14F-4D97-AF65-F5344CB8AC3E}">
        <p14:creationId xmlns:p14="http://schemas.microsoft.com/office/powerpoint/2010/main" val="32724185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C0E92-C308-58DC-968A-A80B4ADC16D7}"/>
            </a:ext>
          </a:extLst>
        </p:cNvPr>
        <p:cNvGrpSpPr/>
        <p:nvPr/>
      </p:nvGrpSpPr>
      <p:grpSpPr>
        <a:xfrm>
          <a:off x="0" y="0"/>
          <a:ext cx="0" cy="0"/>
          <a:chOff x="0" y="0"/>
          <a:chExt cx="0" cy="0"/>
        </a:xfrm>
      </p:grpSpPr>
      <p:sp>
        <p:nvSpPr>
          <p:cNvPr id="4" name="Rectangle 2">
            <a:extLst>
              <a:ext uri="{FF2B5EF4-FFF2-40B4-BE49-F238E27FC236}">
                <a16:creationId xmlns:a16="http://schemas.microsoft.com/office/drawing/2014/main" id="{AACA9647-71C2-7BD9-BB99-337862AB36B7}"/>
              </a:ext>
            </a:extLst>
          </p:cNvPr>
          <p:cNvSpPr>
            <a:spLocks noGrp="1" noChangeArrowheads="1"/>
          </p:cNvSpPr>
          <p:nvPr>
            <p:ph type="hdr" sz="quarter"/>
          </p:nvPr>
        </p:nvSpPr>
        <p:spPr>
          <a:ln/>
        </p:spPr>
        <p:txBody>
          <a:bodyPr/>
          <a:lstStyle/>
          <a:p>
            <a:r>
              <a:rPr lang="en-GB" dirty="0"/>
              <a:t>World Health Organization</a:t>
            </a:r>
          </a:p>
        </p:txBody>
      </p:sp>
      <p:sp>
        <p:nvSpPr>
          <p:cNvPr id="5" name="Rectangle 3">
            <a:extLst>
              <a:ext uri="{FF2B5EF4-FFF2-40B4-BE49-F238E27FC236}">
                <a16:creationId xmlns:a16="http://schemas.microsoft.com/office/drawing/2014/main" id="{8FF6EDAE-8F12-E53A-B365-A22211ED42F1}"/>
              </a:ext>
            </a:extLst>
          </p:cNvPr>
          <p:cNvSpPr>
            <a:spLocks noGrp="1" noChangeArrowheads="1"/>
          </p:cNvSpPr>
          <p:nvPr>
            <p:ph type="dt" idx="1"/>
          </p:nvPr>
        </p:nvSpPr>
        <p:spPr>
          <a:ln/>
        </p:spPr>
        <p:txBody>
          <a:bodyPr/>
          <a:lstStyle/>
          <a:p>
            <a:fld id="{E62DCD57-C5B3-4DA1-9E28-C601E846B80F}" type="datetime3">
              <a:rPr lang="en-GB"/>
              <a:pPr/>
              <a:t>17 November, 2025</a:t>
            </a:fld>
            <a:endParaRPr lang="en-GB" dirty="0"/>
          </a:p>
        </p:txBody>
      </p:sp>
      <p:sp>
        <p:nvSpPr>
          <p:cNvPr id="7" name="Rectangle 7">
            <a:extLst>
              <a:ext uri="{FF2B5EF4-FFF2-40B4-BE49-F238E27FC236}">
                <a16:creationId xmlns:a16="http://schemas.microsoft.com/office/drawing/2014/main" id="{6B506B29-ADDC-0FB4-06EC-7020E32A3E5B}"/>
              </a:ext>
            </a:extLst>
          </p:cNvPr>
          <p:cNvSpPr>
            <a:spLocks noGrp="1" noChangeArrowheads="1"/>
          </p:cNvSpPr>
          <p:nvPr>
            <p:ph type="sldNum" sz="quarter" idx="5"/>
          </p:nvPr>
        </p:nvSpPr>
        <p:spPr>
          <a:ln/>
        </p:spPr>
        <p:txBody>
          <a:bodyPr/>
          <a:lstStyle/>
          <a:p>
            <a:fld id="{A2561B99-319D-4774-AFD8-77B113CFEDB7}" type="slidenum">
              <a:rPr lang="en-GB"/>
              <a:pPr/>
              <a:t>22</a:t>
            </a:fld>
            <a:endParaRPr lang="en-GB" dirty="0"/>
          </a:p>
        </p:txBody>
      </p:sp>
      <p:sp>
        <p:nvSpPr>
          <p:cNvPr id="270338" name="Rectangle 2">
            <a:extLst>
              <a:ext uri="{FF2B5EF4-FFF2-40B4-BE49-F238E27FC236}">
                <a16:creationId xmlns:a16="http://schemas.microsoft.com/office/drawing/2014/main" id="{43037AD0-BB18-C07D-1392-67D969C391BB}"/>
              </a:ext>
            </a:extLst>
          </p:cNvPr>
          <p:cNvSpPr>
            <a:spLocks noGrp="1" noRot="1" noChangeAspect="1" noChangeArrowheads="1" noTextEdit="1"/>
          </p:cNvSpPr>
          <p:nvPr>
            <p:ph type="sldImg"/>
          </p:nvPr>
        </p:nvSpPr>
        <p:spPr>
          <a:ln/>
        </p:spPr>
        <p:txBody>
          <a:bodyPr/>
          <a:lstStyle/>
          <a:p>
            <a:endParaRPr lang="en-US" dirty="0"/>
          </a:p>
        </p:txBody>
      </p:sp>
      <p:sp>
        <p:nvSpPr>
          <p:cNvPr id="270339" name="Rectangle 3">
            <a:extLst>
              <a:ext uri="{FF2B5EF4-FFF2-40B4-BE49-F238E27FC236}">
                <a16:creationId xmlns:a16="http://schemas.microsoft.com/office/drawing/2014/main" id="{BF1A8D0E-1DDE-3D10-C069-615B85CE2C84}"/>
              </a:ext>
            </a:extLst>
          </p:cNvPr>
          <p:cNvSpPr>
            <a:spLocks noGrp="1" noChangeArrowheads="1"/>
          </p:cNvSpPr>
          <p:nvPr>
            <p:ph type="body" idx="1"/>
          </p:nvPr>
        </p:nvSpPr>
        <p:spPr/>
        <p:txBody>
          <a:bodyPr/>
          <a:lstStyle/>
          <a:p>
            <a:pPr algn="l"/>
            <a:endParaRPr lang="en-US" dirty="0"/>
          </a:p>
        </p:txBody>
      </p:sp>
    </p:spTree>
    <p:extLst>
      <p:ext uri="{BB962C8B-B14F-4D97-AF65-F5344CB8AC3E}">
        <p14:creationId xmlns:p14="http://schemas.microsoft.com/office/powerpoint/2010/main" val="19993655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23</a:t>
            </a:fld>
            <a:endParaRPr lang="fr-FR" dirty="0"/>
          </a:p>
        </p:txBody>
      </p:sp>
    </p:spTree>
    <p:extLst>
      <p:ext uri="{BB962C8B-B14F-4D97-AF65-F5344CB8AC3E}">
        <p14:creationId xmlns:p14="http://schemas.microsoft.com/office/powerpoint/2010/main" val="26527751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A928D-7F65-96C4-6610-97B33E332D86}"/>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191F9E4B-0D2F-29C0-E9E5-7E36E23174D7}"/>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5B772325-0665-8793-94E1-5350F216866C}"/>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FC3F72C4-66FD-C01D-E110-8B445970CF68}"/>
              </a:ext>
            </a:extLst>
          </p:cNvPr>
          <p:cNvSpPr>
            <a:spLocks noGrp="1"/>
          </p:cNvSpPr>
          <p:nvPr>
            <p:ph type="sldNum" sz="quarter" idx="5"/>
          </p:nvPr>
        </p:nvSpPr>
        <p:spPr/>
        <p:txBody>
          <a:bodyPr/>
          <a:lstStyle/>
          <a:p>
            <a:fld id="{652B97BA-727B-BD4E-A137-2D72EC1C64DE}" type="slidenum">
              <a:rPr lang="fr-FR" smtClean="0"/>
              <a:t>24</a:t>
            </a:fld>
            <a:endParaRPr lang="fr-FR" dirty="0"/>
          </a:p>
        </p:txBody>
      </p:sp>
    </p:spTree>
    <p:extLst>
      <p:ext uri="{BB962C8B-B14F-4D97-AF65-F5344CB8AC3E}">
        <p14:creationId xmlns:p14="http://schemas.microsoft.com/office/powerpoint/2010/main" val="1913952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A62155-38EC-00A0-372F-EC62FEBF1045}"/>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AAB411B-BA29-CD69-522D-65EF6E0BC5A1}"/>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66805FD6-4C1A-522E-1729-AD5BE50E5DC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BDB45EC4-0063-6675-BBE7-B9AD96E7BB5E}"/>
              </a:ext>
            </a:extLst>
          </p:cNvPr>
          <p:cNvSpPr>
            <a:spLocks noGrp="1"/>
          </p:cNvSpPr>
          <p:nvPr>
            <p:ph type="sldNum" sz="quarter" idx="5"/>
          </p:nvPr>
        </p:nvSpPr>
        <p:spPr/>
        <p:txBody>
          <a:bodyPr/>
          <a:lstStyle/>
          <a:p>
            <a:fld id="{652B97BA-727B-BD4E-A137-2D72EC1C64DE}" type="slidenum">
              <a:rPr lang="fr-FR" smtClean="0"/>
              <a:t>25</a:t>
            </a:fld>
            <a:endParaRPr lang="fr-FR" dirty="0"/>
          </a:p>
        </p:txBody>
      </p:sp>
    </p:spTree>
    <p:extLst>
      <p:ext uri="{BB962C8B-B14F-4D97-AF65-F5344CB8AC3E}">
        <p14:creationId xmlns:p14="http://schemas.microsoft.com/office/powerpoint/2010/main" val="11359711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0ABA39-1897-3697-9518-DCDB32DFFBC8}"/>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2D562A9B-CED4-CDB0-C38D-368C4F03C1DA}"/>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CB95C0DE-D780-65CC-7677-E22B691891E4}"/>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1B296A1F-366C-36E1-441B-3A36B60E77BD}"/>
              </a:ext>
            </a:extLst>
          </p:cNvPr>
          <p:cNvSpPr>
            <a:spLocks noGrp="1"/>
          </p:cNvSpPr>
          <p:nvPr>
            <p:ph type="sldNum" sz="quarter" idx="5"/>
          </p:nvPr>
        </p:nvSpPr>
        <p:spPr/>
        <p:txBody>
          <a:bodyPr/>
          <a:lstStyle/>
          <a:p>
            <a:fld id="{652B97BA-727B-BD4E-A137-2D72EC1C64DE}" type="slidenum">
              <a:rPr lang="fr-FR" smtClean="0"/>
              <a:t>26</a:t>
            </a:fld>
            <a:endParaRPr lang="fr-FR" dirty="0"/>
          </a:p>
        </p:txBody>
      </p:sp>
    </p:spTree>
    <p:extLst>
      <p:ext uri="{BB962C8B-B14F-4D97-AF65-F5344CB8AC3E}">
        <p14:creationId xmlns:p14="http://schemas.microsoft.com/office/powerpoint/2010/main" val="13283903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pPr algn="l"/>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27</a:t>
            </a:fld>
            <a:endParaRPr lang="fr-FR" dirty="0"/>
          </a:p>
        </p:txBody>
      </p:sp>
    </p:spTree>
    <p:extLst>
      <p:ext uri="{BB962C8B-B14F-4D97-AF65-F5344CB8AC3E}">
        <p14:creationId xmlns:p14="http://schemas.microsoft.com/office/powerpoint/2010/main" val="3812006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DDBB3-4C8E-0666-0884-2AB65D19CD5D}"/>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EE821A6-1D1D-C807-2157-65F3C99D440F}"/>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87D0F7AD-E985-EF7F-F61C-61ADBA63028A}"/>
              </a:ext>
            </a:extLst>
          </p:cNvPr>
          <p:cNvSpPr>
            <a:spLocks noGrp="1"/>
          </p:cNvSpPr>
          <p:nvPr>
            <p:ph type="body" idx="1"/>
          </p:nvPr>
        </p:nvSpPr>
        <p:spPr/>
        <p:txBody>
          <a:bodyPr/>
          <a:lstStyle/>
          <a:p>
            <a:pPr algn="l"/>
            <a:endParaRPr lang="fr-FR" dirty="0"/>
          </a:p>
        </p:txBody>
      </p:sp>
      <p:sp>
        <p:nvSpPr>
          <p:cNvPr id="4" name="Espace réservé du numéro de diapositive 3">
            <a:extLst>
              <a:ext uri="{FF2B5EF4-FFF2-40B4-BE49-F238E27FC236}">
                <a16:creationId xmlns:a16="http://schemas.microsoft.com/office/drawing/2014/main" id="{F559344E-DFBA-25AE-0A98-99236824582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12342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9A243D-E7F2-A4B4-5E66-429582C71AC3}"/>
            </a:ext>
          </a:extLst>
        </p:cNvPr>
        <p:cNvGrpSpPr/>
        <p:nvPr/>
      </p:nvGrpSpPr>
      <p:grpSpPr>
        <a:xfrm>
          <a:off x="0" y="0"/>
          <a:ext cx="0" cy="0"/>
          <a:chOff x="0" y="0"/>
          <a:chExt cx="0" cy="0"/>
        </a:xfrm>
      </p:grpSpPr>
      <p:sp>
        <p:nvSpPr>
          <p:cNvPr id="2" name="Espace réservé de l'image de diapositive 1">
            <a:extLst>
              <a:ext uri="{FF2B5EF4-FFF2-40B4-BE49-F238E27FC236}">
                <a16:creationId xmlns:a16="http://schemas.microsoft.com/office/drawing/2014/main" id="{8954BDF5-8D5D-DC7A-1AB4-7DC5C027B4D3}"/>
              </a:ext>
            </a:extLst>
          </p:cNvPr>
          <p:cNvSpPr>
            <a:spLocks noGrp="1" noRot="1" noChangeAspect="1"/>
          </p:cNvSpPr>
          <p:nvPr>
            <p:ph type="sldImg"/>
          </p:nvPr>
        </p:nvSpPr>
        <p:spPr/>
        <p:txBody>
          <a:bodyPr/>
          <a:lstStyle/>
          <a:p>
            <a:endParaRPr lang="en-US" dirty="0"/>
          </a:p>
        </p:txBody>
      </p:sp>
      <p:sp>
        <p:nvSpPr>
          <p:cNvPr id="3" name="Espace réservé des notes 2">
            <a:extLst>
              <a:ext uri="{FF2B5EF4-FFF2-40B4-BE49-F238E27FC236}">
                <a16:creationId xmlns:a16="http://schemas.microsoft.com/office/drawing/2014/main" id="{0CC09047-3F30-E127-95B8-33BCA51EE612}"/>
              </a:ext>
            </a:extLst>
          </p:cNvPr>
          <p:cNvSpPr>
            <a:spLocks noGrp="1"/>
          </p:cNvSpPr>
          <p:nvPr>
            <p:ph type="body" idx="1"/>
          </p:nvPr>
        </p:nvSpPr>
        <p:spPr/>
        <p:txBody>
          <a:bodyPr/>
          <a:lstStyle/>
          <a:p>
            <a:pPr algn="l"/>
            <a:endParaRPr lang="fr-FR" dirty="0"/>
          </a:p>
        </p:txBody>
      </p:sp>
      <p:sp>
        <p:nvSpPr>
          <p:cNvPr id="4" name="Espace réservé du numéro de diapositive 3">
            <a:extLst>
              <a:ext uri="{FF2B5EF4-FFF2-40B4-BE49-F238E27FC236}">
                <a16:creationId xmlns:a16="http://schemas.microsoft.com/office/drawing/2014/main" id="{1D79491C-8A1A-1F10-BD9D-331DD22687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0379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3</a:t>
            </a:fld>
            <a:endParaRPr lang="fr-FR" dirty="0"/>
          </a:p>
        </p:txBody>
      </p:sp>
    </p:spTree>
    <p:extLst>
      <p:ext uri="{BB962C8B-B14F-4D97-AF65-F5344CB8AC3E}">
        <p14:creationId xmlns:p14="http://schemas.microsoft.com/office/powerpoint/2010/main" val="40059336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2C8463-2E1D-9BC3-A766-74EF37B1C1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6DBD90E-0837-54F5-C7B8-77E12C6EBA2E}"/>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61F6A81E-D682-3C09-68C6-766F7B8E5E5C}"/>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B3B6C831-995C-8536-CEE8-9C263E4A91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1992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BEB0-EF04-62DD-641F-D7DAFF1A03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9DC4C2-6750-9890-4473-B89DCFBB45C9}"/>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C4DDC3D7-82FB-9D47-5487-63189E144327}"/>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7E4A7D2C-3F26-ABBB-DBE4-F516C96B99D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72225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706C9-356E-93F5-76A0-C0952CC759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FA7B3C-3A97-E722-1FEE-A47A3AED76A8}"/>
              </a:ext>
            </a:extLst>
          </p:cNvPr>
          <p:cNvSpPr>
            <a:spLocks noGrp="1" noRot="1" noChangeAspect="1"/>
          </p:cNvSpPr>
          <p:nvPr>
            <p:ph type="sldImg"/>
          </p:nvPr>
        </p:nvSpPr>
        <p:spPr/>
        <p:txBody>
          <a:bodyPr/>
          <a:lstStyle/>
          <a:p>
            <a:endParaRPr lang="fr-NE"/>
          </a:p>
        </p:txBody>
      </p:sp>
      <p:sp>
        <p:nvSpPr>
          <p:cNvPr id="3" name="Notes Placeholder 2">
            <a:extLst>
              <a:ext uri="{FF2B5EF4-FFF2-40B4-BE49-F238E27FC236}">
                <a16:creationId xmlns:a16="http://schemas.microsoft.com/office/drawing/2014/main" id="{7F24FAF5-A445-BD51-EDEF-08179DF1934B}"/>
              </a:ext>
            </a:extLst>
          </p:cNvPr>
          <p:cNvSpPr>
            <a:spLocks noGrp="1"/>
          </p:cNvSpPr>
          <p:nvPr>
            <p:ph type="body" idx="1"/>
          </p:nvPr>
        </p:nvSpPr>
        <p:spPr/>
        <p:txBody>
          <a:bodyPr/>
          <a:lstStyle/>
          <a:p>
            <a:endParaRPr lang="fr-CH" dirty="0"/>
          </a:p>
        </p:txBody>
      </p:sp>
      <p:sp>
        <p:nvSpPr>
          <p:cNvPr id="4" name="Slide Number Placeholder 3">
            <a:extLst>
              <a:ext uri="{FF2B5EF4-FFF2-40B4-BE49-F238E27FC236}">
                <a16:creationId xmlns:a16="http://schemas.microsoft.com/office/drawing/2014/main" id="{A4BAC188-D41A-A786-CB61-81A5DF05ACF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5426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52B97BA-727B-BD4E-A137-2D72EC1C64DE}"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28025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txBody>
          <a:bodyPr/>
          <a:lstStyle/>
          <a:p>
            <a:endParaRPr lang="en-US" dirty="0"/>
          </a:p>
        </p:txBody>
      </p:sp>
      <p:sp>
        <p:nvSpPr>
          <p:cNvPr id="3" name="Espace réservé des notes 2"/>
          <p:cNvSpPr>
            <a:spLocks noGrp="1"/>
          </p:cNvSpPr>
          <p:nvPr>
            <p:ph type="body" idx="1"/>
          </p:nvPr>
        </p:nvSpPr>
        <p:spPr/>
        <p:txBody>
          <a:bodyPr/>
          <a:lstStyle/>
          <a:p>
            <a:endParaRPr lang="fr-NE"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38</a:t>
            </a:fld>
            <a:endParaRPr lang="fr-FR" dirty="0"/>
          </a:p>
        </p:txBody>
      </p:sp>
    </p:spTree>
    <p:extLst>
      <p:ext uri="{BB962C8B-B14F-4D97-AF65-F5344CB8AC3E}">
        <p14:creationId xmlns:p14="http://schemas.microsoft.com/office/powerpoint/2010/main" val="41873824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52B97BA-727B-BD4E-A137-2D72EC1C64DE}" type="slidenum">
              <a:rPr lang="fr-FR" smtClean="0"/>
              <a:t>4</a:t>
            </a:fld>
            <a:endParaRPr lang="fr-FR" dirty="0"/>
          </a:p>
        </p:txBody>
      </p:sp>
    </p:spTree>
    <p:extLst>
      <p:ext uri="{BB962C8B-B14F-4D97-AF65-F5344CB8AC3E}">
        <p14:creationId xmlns:p14="http://schemas.microsoft.com/office/powerpoint/2010/main" val="2985229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5</a:t>
            </a:fld>
            <a:endParaRPr lang="fr-FR" dirty="0"/>
          </a:p>
        </p:txBody>
      </p:sp>
    </p:spTree>
    <p:extLst>
      <p:ext uri="{BB962C8B-B14F-4D97-AF65-F5344CB8AC3E}">
        <p14:creationId xmlns:p14="http://schemas.microsoft.com/office/powerpoint/2010/main" val="27993647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6</a:t>
            </a:fld>
            <a:endParaRPr lang="fr-FR" dirty="0"/>
          </a:p>
        </p:txBody>
      </p:sp>
    </p:spTree>
    <p:extLst>
      <p:ext uri="{BB962C8B-B14F-4D97-AF65-F5344CB8AC3E}">
        <p14:creationId xmlns:p14="http://schemas.microsoft.com/office/powerpoint/2010/main" val="10112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7</a:t>
            </a:fld>
            <a:endParaRPr lang="fr-FR" dirty="0"/>
          </a:p>
        </p:txBody>
      </p:sp>
    </p:spTree>
    <p:extLst>
      <p:ext uri="{BB962C8B-B14F-4D97-AF65-F5344CB8AC3E}">
        <p14:creationId xmlns:p14="http://schemas.microsoft.com/office/powerpoint/2010/main" val="3919195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8</a:t>
            </a:fld>
            <a:endParaRPr lang="fr-FR" dirty="0"/>
          </a:p>
        </p:txBody>
      </p:sp>
    </p:spTree>
    <p:extLst>
      <p:ext uri="{BB962C8B-B14F-4D97-AF65-F5344CB8AC3E}">
        <p14:creationId xmlns:p14="http://schemas.microsoft.com/office/powerpoint/2010/main" val="10510035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 diapositive 1"/>
          <p:cNvSpPr>
            <a:spLocks noGrp="1" noRot="1" noChangeAspect="1"/>
          </p:cNvSpPr>
          <p:nvPr>
            <p:ph type="sldImg"/>
          </p:nvPr>
        </p:nvSpPr>
        <p:spPr/>
        <p:txBody>
          <a:bodyPr/>
          <a:lstStyle/>
          <a:p>
            <a:endParaRPr lang="en-US"/>
          </a:p>
        </p:txBody>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652B97BA-727B-BD4E-A137-2D72EC1C64DE}" type="slidenum">
              <a:rPr lang="fr-FR" smtClean="0"/>
              <a:t>9</a:t>
            </a:fld>
            <a:endParaRPr lang="fr-FR" dirty="0"/>
          </a:p>
        </p:txBody>
      </p:sp>
    </p:spTree>
    <p:extLst>
      <p:ext uri="{BB962C8B-B14F-4D97-AF65-F5344CB8AC3E}">
        <p14:creationId xmlns:p14="http://schemas.microsoft.com/office/powerpoint/2010/main" val="339771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277899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42B55A4-DBD7-544A-B773-9BC739E3D511}"/>
              </a:ext>
            </a:extLst>
          </p:cNvPr>
          <p:cNvPicPr>
            <a:picLocks noChangeAspect="1"/>
          </p:cNvPicPr>
          <p:nvPr userDrawn="1"/>
        </p:nvPicPr>
        <p:blipFill rotWithShape="1">
          <a:blip r:embed="rId2">
            <a:biLevel thresh="25000"/>
            <a:alphaModFix amt="14000"/>
          </a:blip>
          <a:srcRect l="34811" t="43811" r="36455" b="42656"/>
          <a:stretch/>
        </p:blipFill>
        <p:spPr>
          <a:xfrm>
            <a:off x="315309" y="329783"/>
            <a:ext cx="11646842" cy="6274217"/>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solidFill>
                  <a:srgbClr val="58C3EB"/>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83433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solidFill>
                  <a:schemeClr val="bg1"/>
                </a:solidFill>
              </a:defRPr>
            </a:lvl1pPr>
            <a:lvl2pPr>
              <a:buClr>
                <a:schemeClr val="bg1"/>
              </a:buClr>
              <a:defRPr sz="1800">
                <a:solidFill>
                  <a:schemeClr val="bg1"/>
                </a:solidFill>
              </a:defRPr>
            </a:lvl2pPr>
            <a:lvl3pPr>
              <a:buClr>
                <a:schemeClr val="bg1"/>
              </a:buClr>
              <a:defRPr sz="16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170076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601866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solidFill>
                  <a:srgbClr val="58C3E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1981422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4674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F0EBB130-AFAB-124E-9489-E754AAB11B48}"/>
              </a:ext>
            </a:extLst>
          </p:cNvPr>
          <p:cNvPicPr>
            <a:picLocks noChangeAspect="1"/>
          </p:cNvPicPr>
          <p:nvPr userDrawn="1"/>
        </p:nvPicPr>
        <p:blipFill rotWithShape="1">
          <a:blip r:embed="rId2">
            <a:biLevel thresh="25000"/>
            <a:alphaModFix amt="14000"/>
          </a:blip>
          <a:srcRect l="34811" t="43811" r="36455" b="42656"/>
          <a:stretch/>
        </p:blipFill>
        <p:spPr>
          <a:xfrm>
            <a:off x="315309" y="283779"/>
            <a:ext cx="11508829" cy="6320222"/>
          </a:xfrm>
          <a:prstGeom prst="rect">
            <a:avLst/>
          </a:prstGeom>
        </p:spPr>
      </p:pic>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72413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dirty="0"/>
              <a:t>Click to edit Master title style</a:t>
            </a:r>
          </a:p>
        </p:txBody>
      </p:sp>
    </p:spTree>
    <p:extLst>
      <p:ext uri="{BB962C8B-B14F-4D97-AF65-F5344CB8AC3E}">
        <p14:creationId xmlns:p14="http://schemas.microsoft.com/office/powerpoint/2010/main" val="47830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404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2662942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1237981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0652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2B4D2D-BDB5-0C4E-B5F3-5BEBC8204780}"/>
              </a:ext>
            </a:extLst>
          </p:cNvPr>
          <p:cNvPicPr>
            <a:picLocks noChangeAspect="1"/>
          </p:cNvPicPr>
          <p:nvPr userDrawn="1"/>
        </p:nvPicPr>
        <p:blipFill rotWithShape="1">
          <a:blip r:embed="rId2">
            <a:duotone>
              <a:prstClr val="black"/>
              <a:schemeClr val="accent3">
                <a:lumMod val="40000"/>
                <a:lumOff val="60000"/>
                <a:tint val="45000"/>
                <a:satMod val="400000"/>
              </a:schemeClr>
            </a:duotone>
            <a:alphaModFix amt="10000"/>
          </a:blip>
          <a:srcRect l="34811" t="43811" r="36455" b="42656"/>
          <a:stretch/>
        </p:blipFill>
        <p:spPr>
          <a:xfrm>
            <a:off x="284813" y="314793"/>
            <a:ext cx="11602387" cy="6265889"/>
          </a:xfrm>
          <a:prstGeom prst="rect">
            <a:avLst/>
          </a:prstGeom>
        </p:spPr>
      </p:pic>
      <p:sp>
        <p:nvSpPr>
          <p:cNvPr id="3" name="Subtitle 2">
            <a:extLst>
              <a:ext uri="{FF2B5EF4-FFF2-40B4-BE49-F238E27FC236}">
                <a16:creationId xmlns:a16="http://schemas.microsoft.com/office/drawing/2014/main" id="{AB09E0FF-D183-FA4F-8BF3-FFD3F2E2DA23}"/>
              </a:ext>
            </a:extLst>
          </p:cNvPr>
          <p:cNvSpPr>
            <a:spLocks noGrp="1"/>
          </p:cNvSpPr>
          <p:nvPr userDrawn="1">
            <p:ph type="subTitle" idx="1"/>
          </p:nvPr>
        </p:nvSpPr>
        <p:spPr>
          <a:xfrm>
            <a:off x="1524000" y="3602038"/>
            <a:ext cx="9144000" cy="1655762"/>
          </a:xfrm>
          <a:prstGeom prst="rect">
            <a:avLst/>
          </a:prstGeom>
        </p:spPr>
        <p:txBody>
          <a:bodyPr/>
          <a:lstStyle>
            <a:lvl1pPr marL="0" indent="0" algn="ctr">
              <a:buNone/>
              <a:defRPr sz="2400" b="1" i="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87C28035-D865-FE42-8C6B-4E8F6B8F973F}"/>
              </a:ext>
            </a:extLst>
          </p:cNvPr>
          <p:cNvSpPr>
            <a:spLocks noGrp="1"/>
          </p:cNvSpPr>
          <p:nvPr userDrawn="1">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401379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43B313B-A64D-C846-A241-DD237339684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Title 1">
            <a:extLst>
              <a:ext uri="{FF2B5EF4-FFF2-40B4-BE49-F238E27FC236}">
                <a16:creationId xmlns:a16="http://schemas.microsoft.com/office/drawing/2014/main" id="{1AEE0675-2D4F-5C4A-A74B-C9E5418F4D71}"/>
              </a:ext>
            </a:extLst>
          </p:cNvPr>
          <p:cNvSpPr>
            <a:spLocks noGrp="1"/>
          </p:cNvSpPr>
          <p:nvPr>
            <p:ph type="ctrTitle"/>
          </p:nvPr>
        </p:nvSpPr>
        <p:spPr>
          <a:xfrm>
            <a:off x="1524000" y="1122363"/>
            <a:ext cx="9144000" cy="2387600"/>
          </a:xfrm>
          <a:prstGeom prst="rect">
            <a:avLst/>
          </a:prstGeom>
        </p:spPr>
        <p:txBody>
          <a:bodyPr anchor="b"/>
          <a:lstStyle>
            <a:lvl1pPr algn="ctr">
              <a:defRPr sz="6000">
                <a:solidFill>
                  <a:srgbClr val="58C3EB"/>
                </a:solidFill>
              </a:defRPr>
            </a:lvl1pPr>
          </a:lstStyle>
          <a:p>
            <a:r>
              <a:rPr lang="en-US" dirty="0"/>
              <a:t>Click to edit Master title style</a:t>
            </a:r>
          </a:p>
        </p:txBody>
      </p:sp>
    </p:spTree>
    <p:extLst>
      <p:ext uri="{BB962C8B-B14F-4D97-AF65-F5344CB8AC3E}">
        <p14:creationId xmlns:p14="http://schemas.microsoft.com/office/powerpoint/2010/main" val="3744494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55C8B-99DB-DB40-A774-8A8D7E12BCAE}"/>
              </a:ext>
            </a:extLst>
          </p:cNvPr>
          <p:cNvSpPr>
            <a:spLocks noGrp="1"/>
          </p:cNvSpPr>
          <p:nvPr>
            <p:ph type="title"/>
          </p:nvPr>
        </p:nvSpPr>
        <p:spPr>
          <a:xfrm>
            <a:off x="699589" y="792271"/>
            <a:ext cx="3584177" cy="1821720"/>
          </a:xfrm>
          <a:prstGeom prst="rect">
            <a:avLst/>
          </a:prstGeom>
        </p:spPr>
        <p:txBody>
          <a:bodyPr/>
          <a:lstStyle>
            <a:lvl1pPr>
              <a:defRPr sz="4400">
                <a:solidFill>
                  <a:srgbClr val="58C3EB"/>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2FE5C37-9675-5748-A3F8-42A0DD19BA96}"/>
              </a:ext>
            </a:extLst>
          </p:cNvPr>
          <p:cNvSpPr>
            <a:spLocks noGrp="1"/>
          </p:cNvSpPr>
          <p:nvPr>
            <p:ph idx="1"/>
          </p:nvPr>
        </p:nvSpPr>
        <p:spPr>
          <a:xfrm>
            <a:off x="4526155" y="792271"/>
            <a:ext cx="6966256" cy="5111572"/>
          </a:xfrm>
          <a:prstGeom prst="rect">
            <a:avLst/>
          </a:prstGeom>
        </p:spPr>
        <p:txBody>
          <a:bodyPr/>
          <a:lstStyle>
            <a:lvl1pPr marL="342900" indent="-342900">
              <a:buClr>
                <a:schemeClr val="bg1"/>
              </a:buClr>
              <a:buFont typeface="Arial" panose="020B0604020202020204" pitchFamily="34" charset="0"/>
              <a:buChar char="•"/>
              <a:defRPr sz="2000"/>
            </a:lvl1pPr>
            <a:lvl2pPr>
              <a:buClr>
                <a:schemeClr val="bg1"/>
              </a:buClr>
              <a:defRPr sz="1800"/>
            </a:lvl2pPr>
            <a:lvl3pPr>
              <a:buClr>
                <a:schemeClr val="bg1"/>
              </a:buClr>
              <a:defRPr sz="1600"/>
            </a:lvl3pPr>
            <a:lvl4pPr>
              <a:buClr>
                <a:schemeClr val="bg1"/>
              </a:buClr>
              <a:defRPr sz="1400"/>
            </a:lvl4pPr>
            <a:lvl5pPr>
              <a:buClr>
                <a:schemeClr val="bg1"/>
              </a:buCl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5A05729E-6118-964B-9BC1-7CA37C04992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3558834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A0B78-D375-6549-8071-9FE28BFEE16E}"/>
              </a:ext>
            </a:extLst>
          </p:cNvPr>
          <p:cNvSpPr>
            <a:spLocks noGrp="1"/>
          </p:cNvSpPr>
          <p:nvPr>
            <p:ph type="title"/>
          </p:nvPr>
        </p:nvSpPr>
        <p:spPr>
          <a:xfrm>
            <a:off x="631066" y="725557"/>
            <a:ext cx="9337882" cy="556591"/>
          </a:xfrm>
          <a:prstGeom prst="rect">
            <a:avLst/>
          </a:prstGeom>
        </p:spPr>
        <p:txBody>
          <a:bodyPr anchor="b"/>
          <a:lstStyle>
            <a:lvl1pPr>
              <a:defRPr sz="4000">
                <a:solidFill>
                  <a:srgbClr val="58C3EB"/>
                </a:solidFill>
              </a:defRPr>
            </a:lvl1pPr>
          </a:lstStyle>
          <a:p>
            <a:r>
              <a:rPr lang="en-US" dirty="0"/>
              <a:t>Click to edit Master title style</a:t>
            </a:r>
          </a:p>
        </p:txBody>
      </p:sp>
      <p:sp>
        <p:nvSpPr>
          <p:cNvPr id="12" name="Text Placeholder 11">
            <a:extLst>
              <a:ext uri="{FF2B5EF4-FFF2-40B4-BE49-F238E27FC236}">
                <a16:creationId xmlns:a16="http://schemas.microsoft.com/office/drawing/2014/main" id="{B59E789E-5537-A444-8E95-D4E36815AC1F}"/>
              </a:ext>
            </a:extLst>
          </p:cNvPr>
          <p:cNvSpPr>
            <a:spLocks noGrp="1"/>
          </p:cNvSpPr>
          <p:nvPr>
            <p:ph type="body" sz="quarter" idx="13"/>
          </p:nvPr>
        </p:nvSpPr>
        <p:spPr>
          <a:xfrm>
            <a:off x="631825" y="1570038"/>
            <a:ext cx="10860586" cy="4237638"/>
          </a:xfrm>
          <a:prstGeom prst="rect">
            <a:avLst/>
          </a:prstGeom>
        </p:spPr>
        <p:txBody>
          <a:bodyPr numCol="2" spcCol="91440"/>
          <a:lstStyle>
            <a:lvl1pPr marL="0" indent="0">
              <a:buClr>
                <a:schemeClr val="bg1"/>
              </a:buClr>
              <a:buFont typeface="Arial" panose="020B0604020202020204" pitchFamily="34" charset="0"/>
              <a:buNone/>
              <a:defRPr sz="2000"/>
            </a:lvl1pPr>
            <a:lvl2pPr>
              <a:buClr>
                <a:schemeClr val="bg1"/>
              </a:buClr>
              <a:defRPr sz="2000"/>
            </a:lvl2pPr>
            <a:lvl3pPr>
              <a:buClr>
                <a:schemeClr val="bg1"/>
              </a:buClr>
              <a:defRPr sz="2000"/>
            </a:lvl3pPr>
            <a:lvl4pPr>
              <a:buClr>
                <a:schemeClr val="bg1"/>
              </a:buClr>
              <a:defRPr sz="2000"/>
            </a:lvl4pPr>
            <a:lvl5pPr>
              <a:buClr>
                <a:schemeClr val="bg1"/>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Slide Number Placeholder 5">
            <a:extLst>
              <a:ext uri="{FF2B5EF4-FFF2-40B4-BE49-F238E27FC236}">
                <a16:creationId xmlns:a16="http://schemas.microsoft.com/office/drawing/2014/main" id="{8CB3E83E-EBDF-F74D-BF86-562EE558DA1C}"/>
              </a:ext>
            </a:extLst>
          </p:cNvPr>
          <p:cNvSpPr>
            <a:spLocks noGrp="1"/>
          </p:cNvSpPr>
          <p:nvPr>
            <p:ph type="sldNum" sz="quarter" idx="12"/>
          </p:nvPr>
        </p:nvSpPr>
        <p:spPr>
          <a:xfrm>
            <a:off x="10971368" y="6049239"/>
            <a:ext cx="521043" cy="236218"/>
          </a:xfrm>
          <a:prstGeom prst="rect">
            <a:avLst/>
          </a:prstGeom>
        </p:spPr>
        <p:txBody>
          <a:bodyPr/>
          <a:lstStyle>
            <a:lvl1pPr algn="r">
              <a:defRPr sz="1600">
                <a:latin typeface="Arial" panose="020B0604020202020204" pitchFamily="34" charset="0"/>
                <a:cs typeface="Arial" panose="020B0604020202020204" pitchFamily="34" charset="0"/>
              </a:defRPr>
            </a:lvl1pPr>
          </a:lstStyle>
          <a:p>
            <a:fld id="{D70568C8-AE3C-AD49-99DB-D17A90F37383}" type="slidenum">
              <a:rPr lang="en-US" smtClean="0"/>
              <a:pPr/>
              <a:t>‹#›</a:t>
            </a:fld>
            <a:endParaRPr lang="en-US" dirty="0"/>
          </a:p>
        </p:txBody>
      </p:sp>
    </p:spTree>
    <p:extLst>
      <p:ext uri="{BB962C8B-B14F-4D97-AF65-F5344CB8AC3E}">
        <p14:creationId xmlns:p14="http://schemas.microsoft.com/office/powerpoint/2010/main" val="4033510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0851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3.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rgbClr val="58C3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6"/>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529280820"/>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7" r:id="rId4"/>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6CC88642-7A13-BF42-8B2B-478DD7794353}"/>
              </a:ext>
            </a:extLst>
          </p:cNvPr>
          <p:cNvSpPr/>
          <p:nvPr userDrawn="1"/>
        </p:nvSpPr>
        <p:spPr>
          <a:xfrm>
            <a:off x="609600" y="6167347"/>
            <a:ext cx="1040296" cy="690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DEFCECB6-D0C8-AA4F-AC69-0C06DDB23348}"/>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879263323"/>
      </p:ext>
    </p:extLst>
  </p:cSld>
  <p:clrMap bg1="lt1" tx1="dk1" bg2="lt2" tx2="dk2" accent1="accent1" accent2="accent2" accent3="accent3" accent4="accent4" accent5="accent5" accent6="accent6" hlink="hlink" folHlink="folHlink"/>
  <p:sldLayoutIdLst>
    <p:sldLayoutId id="2147483725" r:id="rId1"/>
    <p:sldLayoutId id="2147483728" r:id="rId2"/>
    <p:sldLayoutId id="2147483726" r:id="rId3"/>
    <p:sldLayoutId id="2147483727" r:id="rId4"/>
    <p:sldLayoutId id="2147483729"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081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7"/>
          <a:stretch>
            <a:fillRect/>
          </a:stretch>
        </p:blipFill>
        <p:spPr>
          <a:xfrm>
            <a:off x="669531" y="5989637"/>
            <a:ext cx="854469" cy="868363"/>
          </a:xfrm>
          <a:prstGeom prst="rect">
            <a:avLst/>
          </a:prstGeom>
        </p:spPr>
      </p:pic>
    </p:spTree>
    <p:extLst>
      <p:ext uri="{BB962C8B-B14F-4D97-AF65-F5344CB8AC3E}">
        <p14:creationId xmlns:p14="http://schemas.microsoft.com/office/powerpoint/2010/main" val="136712993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B388502-5D9A-5149-BCCD-8A01110B90F8}"/>
              </a:ext>
            </a:extLst>
          </p:cNvPr>
          <p:cNvSpPr/>
          <p:nvPr userDrawn="1"/>
        </p:nvSpPr>
        <p:spPr>
          <a:xfrm>
            <a:off x="0" y="0"/>
            <a:ext cx="12192000" cy="6858000"/>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46E7C52F-0B4D-2C42-BE84-CB783D27FF3D}"/>
              </a:ext>
            </a:extLst>
          </p:cNvPr>
          <p:cNvSpPr/>
          <p:nvPr userDrawn="1"/>
        </p:nvSpPr>
        <p:spPr>
          <a:xfrm>
            <a:off x="278296" y="299831"/>
            <a:ext cx="11608904" cy="6269934"/>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792E38D-A2E2-A34F-90C3-6B544444E5AB}"/>
              </a:ext>
            </a:extLst>
          </p:cNvPr>
          <p:cNvSpPr/>
          <p:nvPr userDrawn="1"/>
        </p:nvSpPr>
        <p:spPr>
          <a:xfrm>
            <a:off x="593125" y="6241774"/>
            <a:ext cx="1036892" cy="616226"/>
          </a:xfrm>
          <a:prstGeom prst="rect">
            <a:avLst/>
          </a:prstGeom>
          <a:solidFill>
            <a:srgbClr val="E62D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A picture containing text, outdoor&#10;&#10;Description automatically generated">
            <a:extLst>
              <a:ext uri="{FF2B5EF4-FFF2-40B4-BE49-F238E27FC236}">
                <a16:creationId xmlns:a16="http://schemas.microsoft.com/office/drawing/2014/main" id="{CE0D0AD4-26C2-1F47-AC00-140CA6797B8F}"/>
              </a:ext>
            </a:extLst>
          </p:cNvPr>
          <p:cNvPicPr>
            <a:picLocks noChangeAspect="1"/>
          </p:cNvPicPr>
          <p:nvPr userDrawn="1"/>
        </p:nvPicPr>
        <p:blipFill>
          <a:blip r:embed="rId5"/>
          <a:stretch>
            <a:fillRect/>
          </a:stretch>
        </p:blipFill>
        <p:spPr>
          <a:xfrm>
            <a:off x="669531" y="5989637"/>
            <a:ext cx="854469" cy="868363"/>
          </a:xfrm>
          <a:prstGeom prst="rect">
            <a:avLst/>
          </a:prstGeom>
        </p:spPr>
      </p:pic>
    </p:spTree>
    <p:extLst>
      <p:ext uri="{BB962C8B-B14F-4D97-AF65-F5344CB8AC3E}">
        <p14:creationId xmlns:p14="http://schemas.microsoft.com/office/powerpoint/2010/main" val="3458282986"/>
      </p:ext>
    </p:extLst>
  </p:cSld>
  <p:clrMap bg1="lt1" tx1="dk1" bg2="lt2" tx2="dk2" accent1="accent1" accent2="accent2" accent3="accent3" accent4="accent4" accent5="accent5" accent6="accent6" hlink="hlink" folHlink="folHlink"/>
  <p:sldLayoutIdLst>
    <p:sldLayoutId id="2147483695" r:id="rId1"/>
    <p:sldLayoutId id="2147483698" r:id="rId2"/>
    <p:sldLayoutId id="2147483699" r:id="rId3"/>
  </p:sldLayoutIdLst>
  <p:txStyles>
    <p:titleStyle>
      <a:lvl1pPr algn="l" defTabSz="914400" rtl="0" eaLnBrk="1" latinLnBrk="0" hangingPunct="1">
        <a:lnSpc>
          <a:spcPct val="90000"/>
        </a:lnSpc>
        <a:spcBef>
          <a:spcPct val="0"/>
        </a:spcBef>
        <a:buNone/>
        <a:defRPr sz="4400" b="1" i="0" kern="1200">
          <a:solidFill>
            <a:schemeClr val="bg1"/>
          </a:solidFill>
          <a:latin typeface="Arial Black" panose="020B0604020202020204" pitchFamily="34" charset="0"/>
          <a:ea typeface="+mj-ea"/>
          <a:cs typeface="Arial Black"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b="0" i="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8" Type="http://schemas.openxmlformats.org/officeDocument/2006/relationships/hyperlink" Target="https://www.who.int/fr/publications/i/item/9789240058750" TargetMode="External"/><Relationship Id="rId3" Type="http://schemas.openxmlformats.org/officeDocument/2006/relationships/hyperlink" Target="https://www.who.int/publications/i/item/9789241550147?utm" TargetMode="External"/><Relationship Id="rId7" Type="http://schemas.openxmlformats.org/officeDocument/2006/relationships/hyperlink" Target="https://www.who.int/fr/publications/i/item/9789240048737" TargetMode="External"/><Relationship Id="rId2" Type="http://schemas.openxmlformats.org/officeDocument/2006/relationships/notesSlide" Target="../notesSlides/notesSlide12.xml"/><Relationship Id="rId1" Type="http://schemas.openxmlformats.org/officeDocument/2006/relationships/slideLayout" Target="../slideLayouts/slideLayout9.xml"/><Relationship Id="rId6" Type="http://schemas.openxmlformats.org/officeDocument/2006/relationships/hyperlink" Target="https://iris.who.int/server/api/core/bitstreams/611f9d21-8170-495c-89b2-903886a83aee/content" TargetMode="External"/><Relationship Id="rId5" Type="http://schemas.openxmlformats.org/officeDocument/2006/relationships/hyperlink" Target="https://www.who.int/publications/m/item/who-guidelines-for-the-health-sector-response-to-child-maltreatment?utm" TargetMode="External"/><Relationship Id="rId4" Type="http://schemas.openxmlformats.org/officeDocument/2006/relationships/hyperlink" Target="https://iris.who.int/server/api/core/bitstreams/7685869e-cd94-4a24-acaa-4245f89482b7/content"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who.int/publications/i/item/9789240087873" TargetMode="External"/><Relationship Id="rId3" Type="http://schemas.openxmlformats.org/officeDocument/2006/relationships/hyperlink" Target="https://iris.who.int/server/api/core/bitstreams/93b79202-04ff-4cd1-9031-c33bab46d90e/content" TargetMode="External"/><Relationship Id="rId7" Type="http://schemas.openxmlformats.org/officeDocument/2006/relationships/hyperlink" Target="https://www.who.int/fr/publications/i/item/9789240039803" TargetMode="External"/><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hyperlink" Target="https://www.who.int/publications/i/item/9789240100213" TargetMode="External"/><Relationship Id="rId5" Type="http://schemas.openxmlformats.org/officeDocument/2006/relationships/hyperlink" Target="https://www.who.int/fr/publications/i/item/9789240001411" TargetMode="External"/><Relationship Id="rId10" Type="http://schemas.openxmlformats.org/officeDocument/2006/relationships/hyperlink" Target="https://www.who.int/publications/i/item/9789240089105" TargetMode="External"/><Relationship Id="rId4" Type="http://schemas.openxmlformats.org/officeDocument/2006/relationships/hyperlink" Target="https://www.who.int/publications/i/item/9789240022256" TargetMode="External"/><Relationship Id="rId9" Type="http://schemas.openxmlformats.org/officeDocument/2006/relationships/hyperlink" Target="https://www.who.int/publications/i/item/9789240064638"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iris.who.int/server/api/core/bitstreams/9def6b00-6af6-4446-9e79-49eb224e05a1/content" TargetMode="External"/><Relationship Id="rId3" Type="http://schemas.openxmlformats.org/officeDocument/2006/relationships/hyperlink" Target="https://www.who.int/news/item/19-05-2019-respect-women-preventing-violence-against-women?utm" TargetMode="External"/><Relationship Id="rId7" Type="http://schemas.openxmlformats.org/officeDocument/2006/relationships/hyperlink" Target="https://iris.who.int/server/api/core/bitstreams/765e1653-fcfe-4c4a-a532-dacee7b7f9ce/content" TargetMode="External"/><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hyperlink" Target="https://iris.who.int/server/api/core/bitstreams/328e0b05-7844-4f90-a3cd-f4dc9e059028/content" TargetMode="External"/><Relationship Id="rId5" Type="http://schemas.openxmlformats.org/officeDocument/2006/relationships/hyperlink" Target="https://unesdoc.unesco.org/ark:/48223/pf0000246691_fre?posInSet=2&amp;queryId=N-EXPLORE-9d837289-34e8-4b28-abdc-8800f545044e" TargetMode="External"/><Relationship Id="rId4" Type="http://schemas.openxmlformats.org/officeDocument/2006/relationships/hyperlink" Target="https://iris.who.int/server/api/core/bitstreams/55d8366c-91e9-4afd-8a05-538a0f08ad57/content"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file:///C:\Users\USER\Downloads\9789240039803-eng%20(1).pdf" TargetMode="External"/><Relationship Id="rId7" Type="http://schemas.openxmlformats.org/officeDocument/2006/relationships/hyperlink" Target="file:///C:\Users\USER\Downloads\WHO_RHR_15.24_fre.pdf" TargetMode="External"/><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hyperlink" Target="file:///C:\Users\USER\Downloads\9789240027237-fre.pdf" TargetMode="External"/><Relationship Id="rId10" Type="http://schemas.openxmlformats.org/officeDocument/2006/relationships/image" Target="../media/image11.png"/><Relationship Id="rId4" Type="http://schemas.openxmlformats.org/officeDocument/2006/relationships/image" Target="../media/image8.png"/><Relationship Id="rId9" Type="http://schemas.openxmlformats.org/officeDocument/2006/relationships/hyperlink" Target="https://apps.who.int/iris/bitstream/handle/10665/204236/WHO_RHR_14.26_fre.pdf"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twitter.com/WHO/status/802190717921726464/photo/1"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image" Target="../media/image13.png"/><Relationship Id="rId5" Type="http://schemas.openxmlformats.org/officeDocument/2006/relationships/hyperlink" Target="https://apps.who.int/iris/bitstream/handle/10665/204236/WHO_RHR_14.26_fre.pdf" TargetMode="Externa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5.tif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hyperlink" Target="https://wcaro.unfpa.org/fr/humanitarian?utm_source=PANTHEON_STRIPPED"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hyperlink" Target="https://globalfundforchildren.org/fr/initiative/gender-rights-and-justice/" TargetMode="External"/><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globalfundforchildren.org/fr/initiative/gender-rights-and-justice/" TargetMode="External"/><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emergency.unhcr.org/sites/default/files/2024-04/CMR-IPV-protocols%20%28humanitarian%29%20-%20French.pdf?utm_source=chatgpt.com" TargetMode="External"/><Relationship Id="rId2" Type="http://schemas.openxmlformats.org/officeDocument/2006/relationships/hyperlink" Target="https://apps.who.int/iris/bitstream/handle/10665/86232/WHO_RHR_12.36_fre.pdf?sequence=1&amp;isAllowed=y" TargetMode="External"/><Relationship Id="rId1" Type="http://schemas.openxmlformats.org/officeDocument/2006/relationships/slideLayout" Target="../slideLayouts/slideLayout9.xml"/><Relationship Id="rId5" Type="http://schemas.openxmlformats.org/officeDocument/2006/relationships/hyperlink" Target="https://www.unicef.org/media/172246/file/unicef-annual-report-2024-fr.pdf?utm_source=chatgpt.com" TargetMode="External"/><Relationship Id="rId4" Type="http://schemas.openxmlformats.org/officeDocument/2006/relationships/hyperlink" Target="http://www.jstor.org/stable/resrep44168"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data.unicef.org/resources/when-numbers-demand-action/" TargetMode="External"/><Relationship Id="rId2" Type="http://schemas.openxmlformats.org/officeDocument/2006/relationships/hyperlink" Target="https://apps.who.int/iris/bitstream/handle/10665/332890/WHO-RHR-18.19-fre.pdf" TargetMode="External"/><Relationship Id="rId1" Type="http://schemas.openxmlformats.org/officeDocument/2006/relationships/slideLayout" Target="../slideLayouts/slideLayout9.xml"/><Relationship Id="rId5" Type="http://schemas.openxmlformats.org/officeDocument/2006/relationships/hyperlink" Target="https://www.unicef.org/wca/media/9741/file/UNICEF-Ado-Issue-Brief-web-EN.pdf" TargetMode="External"/><Relationship Id="rId4" Type="http://schemas.openxmlformats.org/officeDocument/2006/relationships/hyperlink" Target="https://blogs.worldbank.org/fr/voices/il-est-temps-de-briser-le-cycle-des-violences-faites-aux-adolescents"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s://www.unfpa.org/resources/mali-situation-report-may-2025" TargetMode="External"/><Relationship Id="rId2" Type="http://schemas.openxmlformats.org/officeDocument/2006/relationships/hyperlink" Target="https://wcaro.unfpa.org/fr/humanitarian" TargetMode="External"/><Relationship Id="rId1" Type="http://schemas.openxmlformats.org/officeDocument/2006/relationships/slideLayout" Target="../slideLayouts/slideLayout9.xml"/><Relationship Id="rId4" Type="http://schemas.openxmlformats.org/officeDocument/2006/relationships/hyperlink" Target="https://apps.who.int/iris/bitstream/handle/10665/88186/WHO_RHR_13.10_fre.pdf?sequence=1"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www.un.org/en/genocideprevention/documents/atrocity-crimes/Doc.21_declaration%20elimination%20vaw.pdf"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A079AFDC-8517-1C08-E44F-DBDC25C53474}"/>
              </a:ext>
            </a:extLst>
          </p:cNvPr>
          <p:cNvSpPr>
            <a:spLocks noGrp="1"/>
          </p:cNvSpPr>
          <p:nvPr>
            <p:ph type="subTitle" idx="1"/>
          </p:nvPr>
        </p:nvSpPr>
        <p:spPr>
          <a:xfrm>
            <a:off x="1524000" y="4854638"/>
            <a:ext cx="9144000" cy="1655762"/>
          </a:xfrm>
        </p:spPr>
        <p:txBody>
          <a:bodyPr/>
          <a:lstStyle/>
          <a:p>
            <a:r>
              <a:rPr lang="fr-FR" noProof="0" dirty="0"/>
              <a:t>VENKATRAMAN CHANDRA-MOULI</a:t>
            </a:r>
          </a:p>
          <a:p>
            <a:r>
              <a:rPr lang="fr-FR" noProof="0" dirty="0"/>
              <a:t>ABDOULAYE OUSSEINI</a:t>
            </a:r>
          </a:p>
          <a:p>
            <a:endParaRPr lang="fr-FR" noProof="0" dirty="0"/>
          </a:p>
          <a:p>
            <a:endParaRPr lang="fr-FR" noProof="0" dirty="0"/>
          </a:p>
        </p:txBody>
      </p:sp>
      <p:sp>
        <p:nvSpPr>
          <p:cNvPr id="2" name="Title 1">
            <a:extLst>
              <a:ext uri="{FF2B5EF4-FFF2-40B4-BE49-F238E27FC236}">
                <a16:creationId xmlns:a16="http://schemas.microsoft.com/office/drawing/2014/main" id="{150DB916-D794-4D4B-9AF3-EEBB594F83C0}"/>
              </a:ext>
            </a:extLst>
          </p:cNvPr>
          <p:cNvSpPr>
            <a:spLocks noGrp="1"/>
          </p:cNvSpPr>
          <p:nvPr>
            <p:ph type="ctrTitle"/>
          </p:nvPr>
        </p:nvSpPr>
        <p:spPr>
          <a:xfrm>
            <a:off x="-116906" y="2036761"/>
            <a:ext cx="9144000" cy="2387600"/>
          </a:xfrm>
        </p:spPr>
        <p:txBody>
          <a:bodyPr/>
          <a:lstStyle/>
          <a:p>
            <a:r>
              <a:rPr lang="fr-FR" sz="4000" noProof="0" dirty="0"/>
              <a:t>VIOLENCE À L’ÉGARD DES FEMMES ET DES FILLES : PRÉVENTION, SOUTIEN ET SOINS</a:t>
            </a:r>
          </a:p>
        </p:txBody>
      </p:sp>
      <p:pic>
        <p:nvPicPr>
          <p:cNvPr id="5" name="Picture 4">
            <a:extLst>
              <a:ext uri="{FF2B5EF4-FFF2-40B4-BE49-F238E27FC236}">
                <a16:creationId xmlns:a16="http://schemas.microsoft.com/office/drawing/2014/main" id="{B9BA6E4B-9DF9-9440-B1B9-EF162FD557F5}"/>
              </a:ext>
            </a:extLst>
          </p:cNvPr>
          <p:cNvPicPr>
            <a:picLocks noChangeAspect="1"/>
          </p:cNvPicPr>
          <p:nvPr/>
        </p:nvPicPr>
        <p:blipFill>
          <a:blip r:embed="rId3">
            <a:biLevel thresh="25000"/>
            <a:alphaModFix/>
          </a:blip>
          <a:stretch>
            <a:fillRect/>
          </a:stretch>
        </p:blipFill>
        <p:spPr>
          <a:xfrm>
            <a:off x="8439866" y="945061"/>
            <a:ext cx="3128029" cy="3281867"/>
          </a:xfrm>
          <a:prstGeom prst="rect">
            <a:avLst/>
          </a:prstGeom>
        </p:spPr>
      </p:pic>
    </p:spTree>
    <p:extLst>
      <p:ext uri="{BB962C8B-B14F-4D97-AF65-F5344CB8AC3E}">
        <p14:creationId xmlns:p14="http://schemas.microsoft.com/office/powerpoint/2010/main" val="238572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175364" y="2111375"/>
            <a:ext cx="3713163" cy="2244725"/>
          </a:xfrm>
          <a:prstGeom prst="rect">
            <a:avLst/>
          </a:prstGeom>
        </p:spPr>
        <p:txBody>
          <a:bodyPr/>
          <a:lstStyle/>
          <a:p>
            <a:pPr algn="ctr"/>
            <a:r>
              <a:rPr lang="fr-FR" sz="2800" noProof="0" dirty="0">
                <a:solidFill>
                  <a:srgbClr val="58C3EB"/>
                </a:solidFill>
              </a:rPr>
              <a:t>Implications en matière de droits humains</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4131676" y="855315"/>
            <a:ext cx="7759700" cy="5113337"/>
          </a:xfrm>
          <a:prstGeom prst="rect">
            <a:avLst/>
          </a:prstGeom>
        </p:spPr>
        <p:txBody>
          <a:bodyPr/>
          <a:lstStyle/>
          <a:p>
            <a:pPr marL="0" indent="0">
              <a:buNone/>
            </a:pPr>
            <a:r>
              <a:rPr lang="fr-FR" sz="2400" b="1" noProof="0" dirty="0"/>
              <a:t>Les États sont tenus de :</a:t>
            </a:r>
          </a:p>
          <a:p>
            <a:pPr marL="342900" indent="-342900">
              <a:buClr>
                <a:srgbClr val="58C3EB"/>
              </a:buClr>
              <a:buFont typeface="Wingdings" panose="05000000000000000000" pitchFamily="2" charset="2"/>
              <a:buChar char="ü"/>
            </a:pPr>
            <a:r>
              <a:rPr lang="fr-FR" sz="2400" noProof="0" dirty="0"/>
              <a:t>prévenir et de combattre la violence à l'égard des femmes et des filles, en leur apportant soutien et soins ;</a:t>
            </a:r>
          </a:p>
          <a:p>
            <a:pPr marL="342900" indent="-342900">
              <a:buClr>
                <a:srgbClr val="58C3EB"/>
              </a:buClr>
              <a:buFont typeface="Wingdings" panose="05000000000000000000" pitchFamily="2" charset="2"/>
              <a:buChar char="ü"/>
            </a:pPr>
            <a:r>
              <a:rPr lang="fr-FR" sz="2400" noProof="0" dirty="0"/>
              <a:t>mettre en œuvre immédiatement tous les moyens appropriés pour éliminer la violence fondée sur le sexe. </a:t>
            </a:r>
          </a:p>
          <a:p>
            <a:pPr marL="0" indent="0">
              <a:buNone/>
            </a:pPr>
            <a:r>
              <a:rPr lang="fr-FR" sz="2400" noProof="0" dirty="0"/>
              <a:t>Ils doivent mener des actions visant la prévention et l’élimination de la violence à l’égard des femmes fondée sur le genre dans toutes les sphères de l’interaction humaine, notamment dans la famille, la communauté, les écoles, en ligne et dans les autres espaces numériques.</a:t>
            </a:r>
          </a:p>
        </p:txBody>
      </p:sp>
    </p:spTree>
    <p:extLst>
      <p:ext uri="{BB962C8B-B14F-4D97-AF65-F5344CB8AC3E}">
        <p14:creationId xmlns:p14="http://schemas.microsoft.com/office/powerpoint/2010/main" val="2412150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275572" y="2517775"/>
            <a:ext cx="3989388" cy="1549400"/>
          </a:xfrm>
          <a:prstGeom prst="rect">
            <a:avLst/>
          </a:prstGeom>
        </p:spPr>
        <p:txBody>
          <a:bodyPr/>
          <a:lstStyle/>
          <a:p>
            <a:pPr algn="ctr"/>
            <a:r>
              <a:rPr lang="fr-FR" sz="2800" noProof="0" dirty="0">
                <a:solidFill>
                  <a:srgbClr val="58C3EB"/>
                </a:solidFill>
                <a:latin typeface="Arial Black" panose="020B0A04020102020204" pitchFamily="34" charset="0"/>
              </a:rPr>
              <a:t>Considérations </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d’ordre</a:t>
            </a:r>
            <a:br>
              <a:rPr lang="fr-FR" sz="2800" dirty="0">
                <a:solidFill>
                  <a:srgbClr val="58C3EB"/>
                </a:solidFill>
                <a:latin typeface="Arial Black" panose="020B0A04020102020204" pitchFamily="34" charset="0"/>
              </a:rPr>
            </a:br>
            <a:r>
              <a:rPr lang="fr-FR" sz="2800" dirty="0">
                <a:solidFill>
                  <a:srgbClr val="58C3EB"/>
                </a:solidFill>
                <a:latin typeface="Arial Black" panose="020B0A04020102020204" pitchFamily="34" charset="0"/>
              </a:rPr>
              <a:t>programmatique</a:t>
            </a:r>
            <a:r>
              <a:rPr lang="fr-FR" sz="2800" b="0" baseline="30000" dirty="0">
                <a:solidFill>
                  <a:srgbClr val="58C3EB"/>
                </a:solidFill>
                <a:latin typeface="Arial Black" panose="020B0A04020102020204" pitchFamily="34" charset="0"/>
                <a:cs typeface="Arial" panose="020B0604020202020204" pitchFamily="34" charset="0"/>
              </a:rPr>
              <a:t>5</a:t>
            </a:r>
            <a:endParaRPr lang="fr-FR" sz="2800" baseline="30000" noProof="0" dirty="0">
              <a:solidFill>
                <a:srgbClr val="58C3EB"/>
              </a:solidFill>
              <a:latin typeface="Arial Black" panose="020B0A04020102020204" pitchFamily="34" charset="0"/>
            </a:endParaRP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4053345" y="773482"/>
            <a:ext cx="7762875" cy="5233988"/>
          </a:xfrm>
          <a:prstGeom prst="rect">
            <a:avLst/>
          </a:prstGeom>
        </p:spPr>
        <p:txBody>
          <a:bodyPr/>
          <a:lstStyle/>
          <a:p>
            <a:pPr marL="342900" indent="-342900">
              <a:spcBef>
                <a:spcPts val="0"/>
              </a:spcBef>
              <a:spcAft>
                <a:spcPts val="1200"/>
              </a:spcAft>
              <a:buClr>
                <a:srgbClr val="58C3EB"/>
              </a:buClr>
              <a:buFont typeface="Arial" panose="020B0604020202020204" pitchFamily="34" charset="0"/>
              <a:buChar char="•"/>
            </a:pPr>
            <a:r>
              <a:rPr lang="fr-FR" sz="2000" noProof="0" dirty="0">
                <a:solidFill>
                  <a:srgbClr val="58C3EB"/>
                </a:solidFill>
              </a:rPr>
              <a:t>Lorsque des services de prévention et de réponse à la VBG existent, ils sont souvent mis en œuvre sur une base pilote et ne sont pas étendus ; en outre, ils sont fragmentaires et ne sont pas intégrés dans les plateformes existantes et la coordination intersectorielle est faible : </a:t>
            </a:r>
            <a:r>
              <a:rPr lang="fr-FR" sz="2000" noProof="0" dirty="0"/>
              <a:t>besoin d’intégrer dans les programmes et services de santé sexuelle et reproductive, de VIH, de santé mentale et de santé des adolescents.</a:t>
            </a:r>
          </a:p>
          <a:p>
            <a:pPr marL="342900" indent="-342900">
              <a:spcBef>
                <a:spcPts val="0"/>
              </a:spcBef>
              <a:spcAft>
                <a:spcPts val="1200"/>
              </a:spcAft>
              <a:buClr>
                <a:srgbClr val="58C3EB"/>
              </a:buClr>
              <a:buFont typeface="Arial" panose="020B0604020202020204" pitchFamily="34" charset="0"/>
              <a:buChar char="•"/>
            </a:pPr>
            <a:r>
              <a:rPr lang="fr-FR" sz="2000" noProof="0" dirty="0">
                <a:solidFill>
                  <a:srgbClr val="58C3EB"/>
                </a:solidFill>
              </a:rPr>
              <a:t>De nombreux prestataires de soins de santé ne sont pas préparés à faire face à la violence liée au sexe, notamment en ce qui concerne le signalement des abus sexuels : </a:t>
            </a:r>
            <a:r>
              <a:rPr lang="fr-FR" sz="2000" noProof="0" dirty="0"/>
              <a:t>la formation et le soutien continu des prestataires sont impératifs pour garantir la prise en charge répondant aux besoins spécifiques de l’enfant et de l'adolescents.</a:t>
            </a:r>
            <a:r>
              <a:rPr lang="fr-FR" sz="2000" baseline="30000" noProof="0" dirty="0"/>
              <a:t>5</a:t>
            </a:r>
          </a:p>
          <a:p>
            <a:pPr marL="342900" indent="-342900">
              <a:buClr>
                <a:srgbClr val="58C3EB"/>
              </a:buClr>
              <a:buFont typeface="Arial" panose="020B0604020202020204" pitchFamily="34" charset="0"/>
              <a:buChar char="•"/>
            </a:pPr>
            <a:r>
              <a:rPr lang="fr-FR" sz="2000" noProof="0" dirty="0">
                <a:solidFill>
                  <a:srgbClr val="58C3EB"/>
                </a:solidFill>
              </a:rPr>
              <a:t>Souvent, les adolescents ne cherchent pas à obtenir des services de prévention, de soutien et de soins en matière de VBG : </a:t>
            </a:r>
            <a:r>
              <a:rPr lang="fr-FR" sz="2000" noProof="0" dirty="0"/>
              <a:t>besoin donc de sensibilisation et de lutte contre la stigmatisation. </a:t>
            </a:r>
          </a:p>
          <a:p>
            <a:pPr marL="342900" indent="-342900">
              <a:buFont typeface="Arial" panose="020B0604020202020204" pitchFamily="34" charset="0"/>
              <a:buChar char="•"/>
            </a:pPr>
            <a:endParaRPr lang="fr-FR" sz="2000" noProof="0" dirty="0"/>
          </a:p>
        </p:txBody>
      </p:sp>
    </p:spTree>
    <p:extLst>
      <p:ext uri="{BB962C8B-B14F-4D97-AF65-F5344CB8AC3E}">
        <p14:creationId xmlns:p14="http://schemas.microsoft.com/office/powerpoint/2010/main" val="3766977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175364" y="2393744"/>
            <a:ext cx="3517900" cy="1820862"/>
          </a:xfrm>
          <a:prstGeom prst="rect">
            <a:avLst/>
          </a:prstGeom>
        </p:spPr>
        <p:txBody>
          <a:bodyPr/>
          <a:lstStyle/>
          <a:p>
            <a:pPr algn="ctr"/>
            <a:r>
              <a:rPr lang="fr-FR" sz="2800" noProof="0" dirty="0">
                <a:solidFill>
                  <a:srgbClr val="58C3EB"/>
                </a:solidFill>
              </a:rPr>
              <a:t>Lignes directrices de l’OMS</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3588730" y="582478"/>
            <a:ext cx="8189912" cy="5057876"/>
          </a:xfrm>
          <a:prstGeom prst="rect">
            <a:avLst/>
          </a:prstGeom>
        </p:spPr>
        <p:txBody>
          <a:bodyPr/>
          <a:lstStyle/>
          <a:p>
            <a:pPr marL="342900" indent="-342900">
              <a:buClr>
                <a:srgbClr val="58C3EB"/>
              </a:buClr>
              <a:buFont typeface="Arial" panose="020B0604020202020204" pitchFamily="34" charset="0"/>
              <a:buChar char="•"/>
            </a:pPr>
            <a:r>
              <a:rPr lang="fr-FR" sz="2400" i="1" noProof="0" dirty="0">
                <a:hlinkClick r:id="rId3"/>
              </a:rPr>
              <a:t>Répondre aux enfants et aux adolescents qui ont été victimes d'abus sexuels : directives cliniques de l'OMS (2017)</a:t>
            </a:r>
            <a:r>
              <a:rPr lang="fr-FR" sz="2400" i="1" noProof="0" dirty="0"/>
              <a:t>.</a:t>
            </a:r>
            <a:r>
              <a:rPr lang="fr-FR" sz="2400" i="1" noProof="0" dirty="0">
                <a:hlinkClick r:id="rId3"/>
              </a:rPr>
              <a:t> </a:t>
            </a:r>
            <a:endParaRPr lang="fr-FR" sz="2400" i="1" noProof="0" dirty="0"/>
          </a:p>
          <a:p>
            <a:pPr marL="342900" indent="-342900">
              <a:buClr>
                <a:srgbClr val="58C3EB"/>
              </a:buClr>
              <a:buFont typeface="Arial" panose="020B0604020202020204" pitchFamily="34" charset="0"/>
              <a:buChar char="•"/>
            </a:pPr>
            <a:r>
              <a:rPr lang="fr-FR" sz="2400" i="1" noProof="0" dirty="0">
                <a:hlinkClick r:id="rId4"/>
              </a:rPr>
              <a:t>Répondre à la violence du partenaire intime et à la violence sexuelle contre les femmes : directives cliniques et politiques de l'OMS (2013)</a:t>
            </a:r>
            <a:r>
              <a:rPr lang="fr-FR" sz="2400" i="1" noProof="0" dirty="0"/>
              <a:t>. </a:t>
            </a:r>
          </a:p>
          <a:p>
            <a:pPr marL="342900" indent="-342900">
              <a:buClr>
                <a:srgbClr val="58C3EB"/>
              </a:buClr>
              <a:buFont typeface="Arial" panose="020B0604020202020204" pitchFamily="34" charset="0"/>
              <a:buChar char="•"/>
            </a:pPr>
            <a:r>
              <a:rPr lang="fr-FR" sz="2400" i="1" noProof="0" dirty="0">
                <a:hlinkClick r:id="rId5"/>
              </a:rPr>
              <a:t>Directives de l'OMS pour la réponse du secteur de la santé à la maltraitance des enfants (2019).</a:t>
            </a:r>
            <a:r>
              <a:rPr lang="fr-FR" sz="2400" i="1" noProof="0" dirty="0"/>
              <a:t> </a:t>
            </a:r>
          </a:p>
          <a:p>
            <a:pPr marL="342900" indent="-342900">
              <a:buClr>
                <a:srgbClr val="58C3EB"/>
              </a:buClr>
              <a:buFont typeface="Arial" panose="020B0604020202020204" pitchFamily="34" charset="0"/>
              <a:buChar char="•"/>
            </a:pPr>
            <a:r>
              <a:rPr lang="fr-FR" sz="2400" i="1" noProof="0" dirty="0">
                <a:hlinkClick r:id="rId6"/>
              </a:rPr>
              <a:t>Directives consolidées sur la santé et les droits sexuels et reproductifs des femmes vivant avec le VIH (2017)</a:t>
            </a:r>
            <a:r>
              <a:rPr lang="fr-FR" sz="2400" i="1" noProof="0" dirty="0"/>
              <a:t>.</a:t>
            </a:r>
          </a:p>
          <a:p>
            <a:pPr marL="342900" indent="-342900">
              <a:buClr>
                <a:srgbClr val="58C3EB"/>
              </a:buClr>
              <a:buFont typeface="Arial" panose="020B0604020202020204" pitchFamily="34" charset="0"/>
              <a:buChar char="•"/>
            </a:pPr>
            <a:r>
              <a:rPr lang="fr-FR" sz="2400" i="1" noProof="0" dirty="0">
                <a:hlinkClick r:id="rId7"/>
              </a:rPr>
              <a:t>Intervenir en cas de maltraitance des enfants : manuel clinique destiné aux professionnels de santé (2022)</a:t>
            </a:r>
            <a:r>
              <a:rPr lang="fr-FR" sz="2400" i="1" noProof="0" dirty="0"/>
              <a:t>.</a:t>
            </a:r>
          </a:p>
          <a:p>
            <a:pPr marL="342900" indent="-342900">
              <a:buClr>
                <a:srgbClr val="58C3EB"/>
              </a:buClr>
              <a:buFont typeface="Arial" panose="020B0604020202020204" pitchFamily="34" charset="0"/>
              <a:buChar char="•"/>
            </a:pPr>
            <a:r>
              <a:rPr lang="fr-FR" sz="2400" i="1" noProof="0" dirty="0">
                <a:hlinkClick r:id="rId8"/>
              </a:rPr>
              <a:t>Améliorer la collecte et l’utilisation des données administratives sur les violences contre les femmes : lignes directrices techniques mondiales (2022)</a:t>
            </a:r>
            <a:r>
              <a:rPr lang="fr-FR" sz="2400" i="1" noProof="0" dirty="0"/>
              <a:t>.</a:t>
            </a:r>
          </a:p>
          <a:p>
            <a:pPr marL="342900" indent="-342900">
              <a:buClr>
                <a:srgbClr val="58C3EB"/>
              </a:buClr>
              <a:buFont typeface="Arial" panose="020B0604020202020204" pitchFamily="34" charset="0"/>
              <a:buChar char="•"/>
            </a:pPr>
            <a:endParaRPr lang="fr-FR" sz="2400" i="1" noProof="0" dirty="0"/>
          </a:p>
        </p:txBody>
      </p:sp>
    </p:spTree>
    <p:extLst>
      <p:ext uri="{BB962C8B-B14F-4D97-AF65-F5344CB8AC3E}">
        <p14:creationId xmlns:p14="http://schemas.microsoft.com/office/powerpoint/2010/main" val="3162665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57152" y="2097270"/>
            <a:ext cx="3930650" cy="2071688"/>
          </a:xfrm>
          <a:prstGeom prst="rect">
            <a:avLst/>
          </a:prstGeom>
        </p:spPr>
        <p:txBody>
          <a:bodyPr/>
          <a:lstStyle/>
          <a:p>
            <a:pPr algn="ctr"/>
            <a:r>
              <a:rPr lang="fr-FR" sz="2800" noProof="0" dirty="0">
                <a:solidFill>
                  <a:srgbClr val="58C3EB"/>
                </a:solidFill>
              </a:rPr>
              <a:t>Lignes </a:t>
            </a:r>
            <a:br>
              <a:rPr lang="fr-FR" sz="2800" noProof="0" dirty="0">
                <a:solidFill>
                  <a:srgbClr val="58C3EB"/>
                </a:solidFill>
              </a:rPr>
            </a:br>
            <a:r>
              <a:rPr lang="fr-FR" sz="2800" noProof="0" dirty="0">
                <a:solidFill>
                  <a:srgbClr val="58C3EB"/>
                </a:solidFill>
              </a:rPr>
              <a:t>directrices complémentaires aux lignes de l’OMS 1/2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3723862" y="368879"/>
            <a:ext cx="8163338" cy="6257207"/>
          </a:xfrm>
          <a:prstGeom prst="rect">
            <a:avLst/>
          </a:prstGeom>
        </p:spPr>
        <p:txBody>
          <a:bodyPr/>
          <a:lstStyle/>
          <a:p>
            <a:pPr marL="457200" indent="-457200">
              <a:spcBef>
                <a:spcPts val="0"/>
              </a:spcBef>
              <a:spcAft>
                <a:spcPts val="1200"/>
              </a:spcAft>
              <a:buClr>
                <a:srgbClr val="58C3EB"/>
              </a:buClr>
              <a:buFont typeface="Arial" panose="020B0604020202020204" pitchFamily="34" charset="0"/>
              <a:buChar char="•"/>
            </a:pPr>
            <a:r>
              <a:rPr lang="fr-FR" sz="1800" noProof="0" dirty="0">
                <a:hlinkClick r:id="rId3"/>
              </a:rPr>
              <a:t>Plan d'action mondial : les systèmes de santé s'attaquent à la violence contre les femmes et les filles (OMS, 2016)</a:t>
            </a:r>
            <a:r>
              <a:rPr lang="fr-FR" sz="1800" noProof="0" dirty="0"/>
              <a:t>. </a:t>
            </a:r>
          </a:p>
          <a:p>
            <a:pPr marL="457200" indent="-457200">
              <a:spcBef>
                <a:spcPts val="0"/>
              </a:spcBef>
              <a:spcAft>
                <a:spcPts val="1200"/>
              </a:spcAft>
              <a:buClr>
                <a:srgbClr val="58C3EB"/>
              </a:buClr>
              <a:buFont typeface="Arial" panose="020B0604020202020204" pitchFamily="34" charset="0"/>
              <a:buChar char="•"/>
            </a:pPr>
            <a:r>
              <a:rPr lang="fr-FR" sz="1800" noProof="0" dirty="0">
                <a:hlinkClick r:id="rId4"/>
              </a:rPr>
              <a:t>Estimations de la prévalence de la violence à l’égard des femmes, 2018 (OMS, 2021).</a:t>
            </a:r>
            <a:endParaRPr lang="fr-FR" sz="1800" noProof="0" dirty="0"/>
          </a:p>
          <a:p>
            <a:pPr marL="457200" indent="-457200">
              <a:spcBef>
                <a:spcPts val="0"/>
              </a:spcBef>
              <a:spcAft>
                <a:spcPts val="1200"/>
              </a:spcAft>
              <a:buClr>
                <a:srgbClr val="58C3EB"/>
              </a:buClr>
              <a:buFont typeface="Arial" panose="020B0604020202020204" pitchFamily="34" charset="0"/>
              <a:buChar char="•"/>
            </a:pPr>
            <a:r>
              <a:rPr lang="fr-FR" sz="1800" noProof="0" dirty="0">
                <a:hlinkClick r:id="rId5"/>
              </a:rPr>
              <a:t>Prise en charge clinique des survivantes de viol et de violence exercée par un partenaire intime : Élaboration de protocoles à adopter dans les situations de crise humanitaire (OMS, 2020)</a:t>
            </a:r>
            <a:r>
              <a:rPr lang="fr-FR" sz="1800" noProof="0" dirty="0"/>
              <a:t>.</a:t>
            </a:r>
          </a:p>
          <a:p>
            <a:pPr marL="457200" indent="-457200">
              <a:spcBef>
                <a:spcPts val="0"/>
              </a:spcBef>
              <a:spcAft>
                <a:spcPts val="1200"/>
              </a:spcAft>
              <a:buClr>
                <a:srgbClr val="58C3EB"/>
              </a:buClr>
              <a:buFont typeface="Arial" panose="020B0604020202020204" pitchFamily="34" charset="0"/>
              <a:buChar char="•"/>
            </a:pPr>
            <a:r>
              <a:rPr lang="fr-FR" sz="1800" noProof="0" dirty="0">
                <a:hlinkClick r:id="rId6"/>
              </a:rPr>
              <a:t>Gestion clinique du viol et de la violence exercée par un partenaire intime en situation d’urgence : programme de formation pour les agents de santé, guide du facilitateur (OMS, 2025)</a:t>
            </a:r>
            <a:r>
              <a:rPr lang="fr-FR" sz="1800" noProof="0" dirty="0"/>
              <a:t>.</a:t>
            </a:r>
          </a:p>
          <a:p>
            <a:pPr marL="457200" indent="-457200">
              <a:spcBef>
                <a:spcPts val="0"/>
              </a:spcBef>
              <a:spcAft>
                <a:spcPts val="1200"/>
              </a:spcAft>
              <a:buClr>
                <a:srgbClr val="58C3EB"/>
              </a:buClr>
              <a:buFont typeface="Arial" panose="020B0604020202020204" pitchFamily="34" charset="0"/>
              <a:buChar char="•"/>
            </a:pPr>
            <a:r>
              <a:rPr lang="fr-FR" sz="1800" noProof="0" dirty="0">
                <a:hlinkClick r:id="rId7"/>
              </a:rPr>
              <a:t>Prise en charge des femmes survivantes de violence: programme de formation de l’OMS à l’intention des prestataires de soins de santé, nouv. éd. rév. 2021 (OMS, 2021)</a:t>
            </a:r>
            <a:r>
              <a:rPr lang="fr-FR" sz="1800" noProof="0" dirty="0"/>
              <a:t>.</a:t>
            </a:r>
          </a:p>
          <a:p>
            <a:pPr marL="457200" indent="-457200">
              <a:spcBef>
                <a:spcPts val="0"/>
              </a:spcBef>
              <a:spcAft>
                <a:spcPts val="1200"/>
              </a:spcAft>
              <a:buClr>
                <a:srgbClr val="58C3EB"/>
              </a:buClr>
              <a:buFont typeface="Arial" panose="020B0604020202020204" pitchFamily="34" charset="0"/>
              <a:buChar char="•"/>
            </a:pPr>
            <a:r>
              <a:rPr lang="fr-FR" sz="1800" noProof="0" dirty="0">
                <a:hlinkClick r:id="rId8"/>
              </a:rPr>
              <a:t>Prise en charge des femmes victimes de violence : formation en ligne facilitée pour les agents de santé (OMS, 2025)</a:t>
            </a:r>
            <a:r>
              <a:rPr lang="fr-FR" sz="1800" noProof="0" dirty="0"/>
              <a:t>. </a:t>
            </a:r>
          </a:p>
          <a:p>
            <a:pPr marL="457200" indent="-457200">
              <a:spcBef>
                <a:spcPts val="0"/>
              </a:spcBef>
              <a:spcAft>
                <a:spcPts val="1200"/>
              </a:spcAft>
              <a:buClr>
                <a:srgbClr val="58C3EB"/>
              </a:buClr>
              <a:buFont typeface="Arial" panose="020B0604020202020204" pitchFamily="34" charset="0"/>
              <a:buChar char="•"/>
            </a:pPr>
            <a:r>
              <a:rPr lang="fr-FR" sz="1800" noProof="0" dirty="0">
                <a:hlinkClick r:id="rId9"/>
              </a:rPr>
              <a:t>Aborder la violence à l’égard des femmes dans la formation initiale des professionnels de santé : intégrer le contenu du programme Prise en charge des femmes victimes de violence (OMS, 2022)</a:t>
            </a:r>
            <a:r>
              <a:rPr lang="fr-FR" sz="1800" noProof="0" dirty="0"/>
              <a:t>.</a:t>
            </a:r>
          </a:p>
          <a:p>
            <a:pPr marL="457200" indent="-457200">
              <a:spcBef>
                <a:spcPts val="0"/>
              </a:spcBef>
              <a:spcAft>
                <a:spcPts val="1200"/>
              </a:spcAft>
              <a:buClr>
                <a:srgbClr val="58C3EB"/>
              </a:buClr>
              <a:buFont typeface="Arial" panose="020B0604020202020204" pitchFamily="34" charset="0"/>
              <a:buChar char="•"/>
            </a:pPr>
            <a:r>
              <a:rPr lang="fr-FR" sz="1800" noProof="0" dirty="0">
                <a:hlinkClick r:id="rId10"/>
              </a:rPr>
              <a:t>Intersections entre la violence à l’égard des enfants et la violence à l’égard des femmes (OMS, 2024)</a:t>
            </a:r>
            <a:r>
              <a:rPr lang="fr-FR" sz="1800" noProof="0" dirty="0"/>
              <a:t>.</a:t>
            </a:r>
          </a:p>
          <a:p>
            <a:pPr marL="457200" indent="-457200">
              <a:spcBef>
                <a:spcPts val="0"/>
              </a:spcBef>
              <a:spcAft>
                <a:spcPts val="1200"/>
              </a:spcAft>
              <a:buClr>
                <a:srgbClr val="58C3EB"/>
              </a:buClr>
              <a:buFont typeface="Arial" panose="020B0604020202020204" pitchFamily="34" charset="0"/>
              <a:buChar char="•"/>
            </a:pPr>
            <a:endParaRPr lang="fr-FR" sz="1800" noProof="0" dirty="0"/>
          </a:p>
          <a:p>
            <a:pPr>
              <a:spcBef>
                <a:spcPts val="0"/>
              </a:spcBef>
              <a:spcAft>
                <a:spcPts val="1200"/>
              </a:spcAft>
              <a:buClr>
                <a:srgbClr val="58C3EB"/>
              </a:buClr>
            </a:pPr>
            <a:endParaRPr lang="fr-FR" sz="1800" noProof="0" dirty="0"/>
          </a:p>
        </p:txBody>
      </p:sp>
    </p:spTree>
    <p:extLst>
      <p:ext uri="{BB962C8B-B14F-4D97-AF65-F5344CB8AC3E}">
        <p14:creationId xmlns:p14="http://schemas.microsoft.com/office/powerpoint/2010/main" val="19920870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DCDF8A-59A1-C641-ABB3-323D571FE6D0}"/>
              </a:ext>
            </a:extLst>
          </p:cNvPr>
          <p:cNvSpPr>
            <a:spLocks noGrp="1"/>
          </p:cNvSpPr>
          <p:nvPr>
            <p:ph type="title" idx="4294967295"/>
          </p:nvPr>
        </p:nvSpPr>
        <p:spPr>
          <a:xfrm>
            <a:off x="200416" y="2050485"/>
            <a:ext cx="3616210" cy="3119437"/>
          </a:xfrm>
          <a:prstGeom prst="rect">
            <a:avLst/>
          </a:prstGeom>
        </p:spPr>
        <p:txBody>
          <a:bodyPr/>
          <a:lstStyle/>
          <a:p>
            <a:pPr algn="ctr"/>
            <a:r>
              <a:rPr lang="fr-FR" sz="2800" noProof="0" dirty="0">
                <a:solidFill>
                  <a:srgbClr val="58C3EB"/>
                </a:solidFill>
              </a:rPr>
              <a:t>Lignes directrices complémentaires aux lignes de l’OMS 2/2</a:t>
            </a:r>
          </a:p>
        </p:txBody>
      </p:sp>
      <p:sp>
        <p:nvSpPr>
          <p:cNvPr id="3" name="Espace réservé du contenu 2">
            <a:extLst>
              <a:ext uri="{FF2B5EF4-FFF2-40B4-BE49-F238E27FC236}">
                <a16:creationId xmlns:a16="http://schemas.microsoft.com/office/drawing/2014/main" id="{CE465934-8638-424F-8D74-F964F48CE4EE}"/>
              </a:ext>
            </a:extLst>
          </p:cNvPr>
          <p:cNvSpPr>
            <a:spLocks noGrp="1"/>
          </p:cNvSpPr>
          <p:nvPr>
            <p:ph idx="4294967295"/>
          </p:nvPr>
        </p:nvSpPr>
        <p:spPr>
          <a:xfrm>
            <a:off x="4467620" y="1003564"/>
            <a:ext cx="7165975" cy="4643437"/>
          </a:xfrm>
          <a:prstGeom prst="rect">
            <a:avLst/>
          </a:prstGeom>
        </p:spPr>
        <p:txBody>
          <a:bodyPr/>
          <a:lstStyle/>
          <a:p>
            <a:pPr marL="285750" marR="0" lvl="0" indent="-285750" algn="l" defTabSz="914400" rtl="0" eaLnBrk="1" fontAlgn="auto" latinLnBrk="0" hangingPunct="1">
              <a:lnSpc>
                <a:spcPct val="90000"/>
              </a:lnSpc>
              <a:spcBef>
                <a:spcPts val="0"/>
              </a:spcBef>
              <a:spcAft>
                <a:spcPts val="1200"/>
              </a:spcAft>
              <a:buClr>
                <a:srgbClr val="58C3EB"/>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3"/>
              </a:rPr>
              <a:t>RESPECT women : preventing violence against women, framework and implementation package (OMS, 2019)</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90000"/>
              </a:lnSpc>
              <a:spcBef>
                <a:spcPts val="0"/>
              </a:spcBef>
              <a:spcAft>
                <a:spcPts val="1200"/>
              </a:spcAft>
              <a:buClr>
                <a:srgbClr val="58C3EB"/>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INSPIRE : sept stratégies pour mettre fin à la violence contre les enfants (OMS, 2016)</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90000"/>
              </a:lnSpc>
              <a:spcBef>
                <a:spcPts val="0"/>
              </a:spcBef>
              <a:spcAft>
                <a:spcPts val="1200"/>
              </a:spcAft>
              <a:buClr>
                <a:srgbClr val="58C3EB"/>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Guide mondial sur la lutte contre la violence sexiste en milieu scolaire (UNESCO, 2016)</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285750" marR="0" lvl="0" indent="-285750" algn="l" defTabSz="914400" rtl="0" eaLnBrk="1" fontAlgn="auto" latinLnBrk="0" hangingPunct="1">
              <a:lnSpc>
                <a:spcPct val="90000"/>
              </a:lnSpc>
              <a:spcBef>
                <a:spcPts val="0"/>
              </a:spcBef>
              <a:spcAft>
                <a:spcPts val="1200"/>
              </a:spcAft>
              <a:buClr>
                <a:srgbClr val="58C3EB"/>
              </a:buClr>
              <a:buSzTx/>
              <a:buFont typeface="Arial" panose="020B0604020202020204" pitchFamily="34" charset="0"/>
              <a:buChar char="•"/>
              <a:tabLst/>
              <a:defRPr/>
            </a:pP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Seize idées pour lutter contre la violence à l'égard des femmes dans le contexte de l'épidémie de VIH : un outil de programmation (OMS, 2013)</a:t>
            </a:r>
            <a:r>
              <a:rPr kumimoji="0" lang="fr-FR"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endParaRPr lang="fr-FR" sz="1800" noProof="0" dirty="0"/>
          </a:p>
          <a:p>
            <a:pPr marL="342900" indent="-342900">
              <a:spcAft>
                <a:spcPts val="1200"/>
              </a:spcAft>
              <a:buClr>
                <a:srgbClr val="58C3EB"/>
              </a:buClr>
              <a:buFont typeface="Arial" panose="020B0604020202020204" pitchFamily="34" charset="0"/>
              <a:buChar char="•"/>
            </a:pPr>
            <a:r>
              <a:rPr lang="fr-FR" sz="1800" noProof="0" dirty="0">
                <a:hlinkClick r:id="rId7"/>
              </a:rPr>
              <a:t>Prévention de la violence en milieu scolaire : un manuel pratique (OMS, 2019)</a:t>
            </a:r>
            <a:r>
              <a:rPr lang="fr-FR" sz="1800" noProof="0" dirty="0"/>
              <a:t>. </a:t>
            </a:r>
          </a:p>
          <a:p>
            <a:pPr marL="342900" indent="-342900">
              <a:spcAft>
                <a:spcPts val="1200"/>
              </a:spcAft>
              <a:buClr>
                <a:srgbClr val="58C3EB"/>
              </a:buClr>
              <a:buFont typeface="Arial" panose="020B0604020202020204" pitchFamily="34" charset="0"/>
              <a:buChar char="•"/>
            </a:pPr>
            <a:r>
              <a:rPr lang="fr-FR" sz="1800" noProof="0" dirty="0">
                <a:hlinkClick r:id="rId8"/>
              </a:rPr>
              <a:t>COVID-19 et la violence à l'égard des femmes : ce que le secteur/système de santé peut faire (OMS, 2020)</a:t>
            </a:r>
            <a:r>
              <a:rPr lang="fr-FR" sz="1800" noProof="0" dirty="0"/>
              <a:t>. </a:t>
            </a:r>
          </a:p>
          <a:p>
            <a:pPr marL="342900" indent="-342900">
              <a:spcAft>
                <a:spcPts val="1200"/>
              </a:spcAft>
              <a:buClr>
                <a:srgbClr val="58C3EB"/>
              </a:buClr>
              <a:buFont typeface="Arial" panose="020B0604020202020204" pitchFamily="34" charset="0"/>
              <a:buChar char="•"/>
            </a:pPr>
            <a:endParaRPr lang="fr-FR" sz="1800" noProof="0" dirty="0"/>
          </a:p>
        </p:txBody>
      </p:sp>
    </p:spTree>
    <p:extLst>
      <p:ext uri="{BB962C8B-B14F-4D97-AF65-F5344CB8AC3E}">
        <p14:creationId xmlns:p14="http://schemas.microsoft.com/office/powerpoint/2010/main" val="361050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2E1CE8A-0C2C-6B15-EBC7-061F8B121F50}"/>
              </a:ext>
            </a:extLst>
          </p:cNvPr>
          <p:cNvPicPr>
            <a:picLocks noChangeAspect="1"/>
          </p:cNvPicPr>
          <p:nvPr/>
        </p:nvPicPr>
        <p:blipFill>
          <a:blip r:embed="rId3"/>
          <a:stretch>
            <a:fillRect/>
          </a:stretch>
        </p:blipFill>
        <p:spPr>
          <a:xfrm>
            <a:off x="6478203" y="330640"/>
            <a:ext cx="4625741" cy="6515665"/>
          </a:xfrm>
          <a:prstGeom prst="rect">
            <a:avLst/>
          </a:prstGeom>
        </p:spPr>
      </p:pic>
      <p:pic>
        <p:nvPicPr>
          <p:cNvPr id="6" name="Image 5">
            <a:extLst>
              <a:ext uri="{FF2B5EF4-FFF2-40B4-BE49-F238E27FC236}">
                <a16:creationId xmlns:a16="http://schemas.microsoft.com/office/drawing/2014/main" id="{5A76956A-BB33-0922-3EE1-ABA8382F9542}"/>
              </a:ext>
            </a:extLst>
          </p:cNvPr>
          <p:cNvPicPr>
            <a:picLocks noChangeAspect="1"/>
          </p:cNvPicPr>
          <p:nvPr/>
        </p:nvPicPr>
        <p:blipFill>
          <a:blip r:embed="rId4"/>
          <a:stretch>
            <a:fillRect/>
          </a:stretch>
        </p:blipFill>
        <p:spPr>
          <a:xfrm>
            <a:off x="1844841" y="324853"/>
            <a:ext cx="4633362" cy="6492803"/>
          </a:xfrm>
          <a:prstGeom prst="rect">
            <a:avLst/>
          </a:prstGeom>
        </p:spPr>
      </p:pic>
    </p:spTree>
    <p:extLst>
      <p:ext uri="{BB962C8B-B14F-4D97-AF65-F5344CB8AC3E}">
        <p14:creationId xmlns:p14="http://schemas.microsoft.com/office/powerpoint/2010/main" val="8474745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E5F16904-28DE-B34A-E518-25D089F6B253}"/>
              </a:ext>
            </a:extLst>
          </p:cNvPr>
          <p:cNvPicPr>
            <a:picLocks noChangeAspect="1"/>
          </p:cNvPicPr>
          <p:nvPr/>
        </p:nvPicPr>
        <p:blipFill>
          <a:blip r:embed="rId3"/>
          <a:stretch>
            <a:fillRect/>
          </a:stretch>
        </p:blipFill>
        <p:spPr>
          <a:xfrm>
            <a:off x="6293919" y="314577"/>
            <a:ext cx="4633362" cy="6250324"/>
          </a:xfrm>
          <a:prstGeom prst="rect">
            <a:avLst/>
          </a:prstGeom>
        </p:spPr>
      </p:pic>
      <p:pic>
        <p:nvPicPr>
          <p:cNvPr id="6" name="Image 5">
            <a:extLst>
              <a:ext uri="{FF2B5EF4-FFF2-40B4-BE49-F238E27FC236}">
                <a16:creationId xmlns:a16="http://schemas.microsoft.com/office/drawing/2014/main" id="{91905497-7AFD-5DB0-B017-B7865C15554E}"/>
              </a:ext>
            </a:extLst>
          </p:cNvPr>
          <p:cNvPicPr>
            <a:picLocks noChangeAspect="1"/>
          </p:cNvPicPr>
          <p:nvPr/>
        </p:nvPicPr>
        <p:blipFill>
          <a:blip r:embed="rId4"/>
          <a:stretch>
            <a:fillRect/>
          </a:stretch>
        </p:blipFill>
        <p:spPr>
          <a:xfrm>
            <a:off x="1668178" y="314577"/>
            <a:ext cx="4625741" cy="6250324"/>
          </a:xfrm>
          <a:prstGeom prst="rect">
            <a:avLst/>
          </a:prstGeom>
        </p:spPr>
      </p:pic>
    </p:spTree>
    <p:extLst>
      <p:ext uri="{BB962C8B-B14F-4D97-AF65-F5344CB8AC3E}">
        <p14:creationId xmlns:p14="http://schemas.microsoft.com/office/powerpoint/2010/main" val="1183051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7552911" y="1615272"/>
            <a:ext cx="2141387" cy="5539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000" b="1" i="1" u="none" strike="noStrike" kern="1200" cap="none" spc="0" normalizeH="0" baseline="0" noProof="0" dirty="0">
                <a:ln>
                  <a:noFill/>
                </a:ln>
                <a:solidFill>
                  <a:prstClr val="black"/>
                </a:solidFill>
                <a:effectLst/>
                <a:uLnTx/>
                <a:uFillTx/>
                <a:latin typeface="Calibri"/>
                <a:ea typeface="+mn-ea"/>
                <a:cs typeface="+mn-cs"/>
              </a:rPr>
              <a:t>“Comment”</a:t>
            </a:r>
            <a:endParaRPr kumimoji="0" lang="fr-FR" sz="3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Cross 1"/>
          <p:cNvSpPr/>
          <p:nvPr/>
        </p:nvSpPr>
        <p:spPr>
          <a:xfrm>
            <a:off x="4059333" y="2291610"/>
            <a:ext cx="619774" cy="648072"/>
          </a:xfrm>
          <a:prstGeom prst="plus">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6" name="TextBox 15">
            <a:extLst>
              <a:ext uri="{FF2B5EF4-FFF2-40B4-BE49-F238E27FC236}">
                <a16:creationId xmlns:a16="http://schemas.microsoft.com/office/drawing/2014/main" id="{31379762-73FB-47E9-8023-0749E5A874F7}"/>
              </a:ext>
            </a:extLst>
          </p:cNvPr>
          <p:cNvSpPr txBox="1"/>
          <p:nvPr/>
        </p:nvSpPr>
        <p:spPr>
          <a:xfrm>
            <a:off x="529388" y="270872"/>
            <a:ext cx="11129211"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Boîte à outils de l'OMS pour la réponse à la violence à l'égard des femmes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C00000"/>
                </a:solidFill>
                <a:effectLst/>
                <a:uLnTx/>
                <a:uFillTx/>
                <a:latin typeface="Arial Black" panose="020B0A04020102020204" pitchFamily="34" charset="0"/>
                <a:ea typeface="+mn-ea"/>
                <a:cs typeface="+mn-cs"/>
              </a:rPr>
              <a:t>Gestionnaires et prestataires de santé</a:t>
            </a:r>
          </a:p>
        </p:txBody>
      </p:sp>
      <p:pic>
        <p:nvPicPr>
          <p:cNvPr id="17" name="Picture 16">
            <a:hlinkClick r:id="rId3"/>
            <a:extLst>
              <a:ext uri="{FF2B5EF4-FFF2-40B4-BE49-F238E27FC236}">
                <a16:creationId xmlns:a16="http://schemas.microsoft.com/office/drawing/2014/main" id="{6E31C51F-C5C1-49EE-BFEF-A1C2686998EC}"/>
              </a:ext>
            </a:extLst>
          </p:cNvPr>
          <p:cNvPicPr/>
          <p:nvPr/>
        </p:nvPicPr>
        <p:blipFill>
          <a:blip r:embed="rId4">
            <a:extLst>
              <a:ext uri="{28A0092B-C50C-407E-A947-70E740481C1C}">
                <a14:useLocalDpi xmlns:a14="http://schemas.microsoft.com/office/drawing/2010/main" val="0"/>
              </a:ext>
            </a:extLst>
          </a:blip>
          <a:stretch>
            <a:fillRect/>
          </a:stretch>
        </p:blipFill>
        <p:spPr>
          <a:xfrm>
            <a:off x="7394002" y="2986328"/>
            <a:ext cx="2849032" cy="3703788"/>
          </a:xfrm>
          <a:prstGeom prst="rect">
            <a:avLst/>
          </a:prstGeom>
        </p:spPr>
      </p:pic>
      <p:pic>
        <p:nvPicPr>
          <p:cNvPr id="4" name="Image 3">
            <a:hlinkClick r:id="rId5"/>
            <a:extLst>
              <a:ext uri="{FF2B5EF4-FFF2-40B4-BE49-F238E27FC236}">
                <a16:creationId xmlns:a16="http://schemas.microsoft.com/office/drawing/2014/main" id="{E5C840B7-6081-34B3-1951-9EDD95417FBE}"/>
              </a:ext>
            </a:extLst>
          </p:cNvPr>
          <p:cNvPicPr>
            <a:picLocks noChangeAspect="1"/>
          </p:cNvPicPr>
          <p:nvPr/>
        </p:nvPicPr>
        <p:blipFill>
          <a:blip r:embed="rId6"/>
          <a:stretch>
            <a:fillRect/>
          </a:stretch>
        </p:blipFill>
        <p:spPr>
          <a:xfrm>
            <a:off x="4881633" y="1064636"/>
            <a:ext cx="2141387" cy="3155693"/>
          </a:xfrm>
          <a:prstGeom prst="rect">
            <a:avLst/>
          </a:prstGeom>
        </p:spPr>
      </p:pic>
      <p:pic>
        <p:nvPicPr>
          <p:cNvPr id="6" name="Image 5">
            <a:hlinkClick r:id="rId7"/>
            <a:extLst>
              <a:ext uri="{FF2B5EF4-FFF2-40B4-BE49-F238E27FC236}">
                <a16:creationId xmlns:a16="http://schemas.microsoft.com/office/drawing/2014/main" id="{0106BBEA-D8C4-32F8-8566-A33816535CCB}"/>
              </a:ext>
            </a:extLst>
          </p:cNvPr>
          <p:cNvPicPr>
            <a:picLocks noChangeAspect="1"/>
          </p:cNvPicPr>
          <p:nvPr/>
        </p:nvPicPr>
        <p:blipFill>
          <a:blip r:embed="rId8"/>
          <a:stretch>
            <a:fillRect/>
          </a:stretch>
        </p:blipFill>
        <p:spPr>
          <a:xfrm>
            <a:off x="2947971" y="4371885"/>
            <a:ext cx="2141387" cy="2318231"/>
          </a:xfrm>
          <a:prstGeom prst="rect">
            <a:avLst/>
          </a:prstGeom>
        </p:spPr>
      </p:pic>
      <p:pic>
        <p:nvPicPr>
          <p:cNvPr id="9" name="Image 8">
            <a:hlinkClick r:id="rId9"/>
            <a:extLst>
              <a:ext uri="{FF2B5EF4-FFF2-40B4-BE49-F238E27FC236}">
                <a16:creationId xmlns:a16="http://schemas.microsoft.com/office/drawing/2014/main" id="{F08884A7-9378-FB3E-FE2B-2081B4277E12}"/>
              </a:ext>
            </a:extLst>
          </p:cNvPr>
          <p:cNvPicPr>
            <a:picLocks noChangeAspect="1"/>
          </p:cNvPicPr>
          <p:nvPr/>
        </p:nvPicPr>
        <p:blipFill>
          <a:blip r:embed="rId10"/>
          <a:stretch>
            <a:fillRect/>
          </a:stretch>
        </p:blipFill>
        <p:spPr>
          <a:xfrm>
            <a:off x="1734840" y="1044436"/>
            <a:ext cx="2141387" cy="3155693"/>
          </a:xfrm>
          <a:prstGeom prst="rect">
            <a:avLst/>
          </a:prstGeom>
        </p:spPr>
      </p:pic>
    </p:spTree>
    <p:extLst>
      <p:ext uri="{BB962C8B-B14F-4D97-AF65-F5344CB8AC3E}">
        <p14:creationId xmlns:p14="http://schemas.microsoft.com/office/powerpoint/2010/main" val="168866410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3"/>
            <a:extLst>
              <a:ext uri="{FF2B5EF4-FFF2-40B4-BE49-F238E27FC236}">
                <a16:creationId xmlns:a16="http://schemas.microsoft.com/office/drawing/2014/main" id="{5C306B87-2D7C-41C2-8E5E-8B323ED9563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761" y="1178727"/>
            <a:ext cx="3807845" cy="5529874"/>
          </a:xfrm>
          <a:prstGeom prst="rect">
            <a:avLst/>
          </a:prstGeom>
        </p:spPr>
      </p:pic>
      <p:sp>
        <p:nvSpPr>
          <p:cNvPr id="7" name="Title 1">
            <a:extLst>
              <a:ext uri="{FF2B5EF4-FFF2-40B4-BE49-F238E27FC236}">
                <a16:creationId xmlns:a16="http://schemas.microsoft.com/office/drawing/2014/main" id="{1E07A06D-AB21-46EB-BF82-5E7A375FD2AC}"/>
              </a:ext>
            </a:extLst>
          </p:cNvPr>
          <p:cNvSpPr txBox="1">
            <a:spLocks/>
          </p:cNvSpPr>
          <p:nvPr/>
        </p:nvSpPr>
        <p:spPr>
          <a:xfrm>
            <a:off x="3083806" y="343560"/>
            <a:ext cx="6024389" cy="4986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800" b="1" i="0" u="none" strike="noStrike" kern="1200" cap="none" spc="0" normalizeH="0" baseline="0" noProof="0" dirty="0">
                <a:ln>
                  <a:noFill/>
                </a:ln>
                <a:solidFill>
                  <a:srgbClr val="4F81BD">
                    <a:lumMod val="75000"/>
                  </a:srgbClr>
                </a:solidFill>
                <a:effectLst/>
                <a:uLnTx/>
                <a:uFillTx/>
                <a:latin typeface="Arial Black" panose="020B0A04020102020204" pitchFamily="34" charset="0"/>
              </a:rPr>
              <a:t>Soutien de la première ligne</a:t>
            </a:r>
          </a:p>
        </p:txBody>
      </p:sp>
      <p:graphicFrame>
        <p:nvGraphicFramePr>
          <p:cNvPr id="10" name="Table 9">
            <a:extLst>
              <a:ext uri="{FF2B5EF4-FFF2-40B4-BE49-F238E27FC236}">
                <a16:creationId xmlns:a16="http://schemas.microsoft.com/office/drawing/2014/main" id="{AA2BF6F5-DD5C-44CC-A75C-1D72F2ECAC58}"/>
              </a:ext>
            </a:extLst>
          </p:cNvPr>
          <p:cNvGraphicFramePr>
            <a:graphicFrameLocks noGrp="1"/>
          </p:cNvGraphicFramePr>
          <p:nvPr>
            <p:extLst>
              <p:ext uri="{D42A27DB-BD31-4B8C-83A1-F6EECF244321}">
                <p14:modId xmlns:p14="http://schemas.microsoft.com/office/powerpoint/2010/main" val="1666008263"/>
              </p:ext>
            </p:extLst>
          </p:nvPr>
        </p:nvGraphicFramePr>
        <p:xfrm>
          <a:off x="7924043" y="1295172"/>
          <a:ext cx="3984672" cy="5414208"/>
        </p:xfrm>
        <a:graphic>
          <a:graphicData uri="http://schemas.openxmlformats.org/drawingml/2006/table">
            <a:tbl>
              <a:tblPr firstRow="1" bandRow="1">
                <a:tableStyleId>{5C22544A-7EE6-4342-B048-85BDC9FD1C3A}</a:tableStyleId>
              </a:tblPr>
              <a:tblGrid>
                <a:gridCol w="761433">
                  <a:extLst>
                    <a:ext uri="{9D8B030D-6E8A-4147-A177-3AD203B41FA5}">
                      <a16:colId xmlns:a16="http://schemas.microsoft.com/office/drawing/2014/main" val="4268808715"/>
                    </a:ext>
                  </a:extLst>
                </a:gridCol>
                <a:gridCol w="935969">
                  <a:extLst>
                    <a:ext uri="{9D8B030D-6E8A-4147-A177-3AD203B41FA5}">
                      <a16:colId xmlns:a16="http://schemas.microsoft.com/office/drawing/2014/main" val="3565715972"/>
                    </a:ext>
                  </a:extLst>
                </a:gridCol>
                <a:gridCol w="2287270">
                  <a:extLst>
                    <a:ext uri="{9D8B030D-6E8A-4147-A177-3AD203B41FA5}">
                      <a16:colId xmlns:a16="http://schemas.microsoft.com/office/drawing/2014/main" val="2382139546"/>
                    </a:ext>
                  </a:extLst>
                </a:gridCol>
              </a:tblGrid>
              <a:tr h="1418007">
                <a:tc gridSpan="3">
                  <a:txBody>
                    <a:bodyPr/>
                    <a:lstStyle/>
                    <a:p>
                      <a:pPr algn="ctr">
                        <a:spcAft>
                          <a:spcPts val="600"/>
                        </a:spcAft>
                      </a:pPr>
                      <a:r>
                        <a:rPr lang="fr-FR" sz="3000" b="1" noProof="0" dirty="0">
                          <a:solidFill>
                            <a:schemeClr val="tx1"/>
                          </a:solidFill>
                          <a:latin typeface="Arial" panose="020B0604020202020204" pitchFamily="34" charset="0"/>
                          <a:cs typeface="Arial" panose="020B0604020202020204" pitchFamily="34" charset="0"/>
                        </a:rPr>
                        <a:t>Apprenez à écouter avec votre</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hMerge="1">
                  <a:txBody>
                    <a:bodyPr/>
                    <a:lstStyle/>
                    <a:p>
                      <a:endParaRPr lang="en-US"/>
                    </a:p>
                  </a:txBody>
                  <a:tcPr/>
                </a:tc>
                <a:tc hMerge="1">
                  <a:txBody>
                    <a:bodyPr/>
                    <a:lstStyle/>
                    <a:p>
                      <a:endParaRPr lang="en-US" dirty="0">
                        <a:solidFill>
                          <a:schemeClr val="tx1"/>
                        </a:solidFill>
                      </a:endParaRPr>
                    </a:p>
                  </a:txBody>
                  <a:tcPr>
                    <a:lnL w="12700" cap="flat" cmpd="sng" algn="ctr">
                      <a:solidFill>
                        <a:srgbClr val="0070C0"/>
                      </a:solidFill>
                      <a:prstDash val="solid"/>
                      <a:round/>
                      <a:headEnd type="none" w="med" len="med"/>
                      <a:tailEnd type="none" w="med" len="med"/>
                    </a:lnL>
                    <a:lnR w="127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noFill/>
                  </a:tcPr>
                </a:tc>
                <a:extLst>
                  <a:ext uri="{0D108BD9-81ED-4DB2-BD59-A6C34878D82A}">
                    <a16:rowId xmlns:a16="http://schemas.microsoft.com/office/drawing/2014/main" val="2198776722"/>
                  </a:ext>
                </a:extLst>
              </a:tr>
              <a:tr h="1289097">
                <a:tc>
                  <a:txBody>
                    <a:bodyPr/>
                    <a:lstStyle/>
                    <a:p>
                      <a:pPr>
                        <a:spcAft>
                          <a:spcPts val="600"/>
                        </a:spcAft>
                      </a:pPr>
                      <a:r>
                        <a:rPr lang="fr-FR" sz="5400" b="0" i="0" kern="1200" noProof="0" dirty="0">
                          <a:solidFill>
                            <a:schemeClr val="accent2"/>
                          </a:solidFill>
                          <a:effectLst/>
                          <a:latin typeface="Webdings" pitchFamily="2" charset="2"/>
                          <a:ea typeface="+mn-ea"/>
                          <a:cs typeface="+mn-cs"/>
                        </a:rPr>
                        <a:t>N</a:t>
                      </a:r>
                      <a:endParaRPr lang="fr-FR" sz="5400" noProof="0" dirty="0">
                        <a:solidFill>
                          <a:schemeClr val="accent2"/>
                        </a:solidFill>
                        <a:latin typeface="Webdings" pitchFamily="2" charset="2"/>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spcAft>
                          <a:spcPts val="600"/>
                        </a:spcAft>
                      </a:pPr>
                      <a:r>
                        <a:rPr lang="fr-FR" sz="1800" b="1" noProof="0" dirty="0">
                          <a:solidFill>
                            <a:schemeClr val="tx1"/>
                          </a:solidFill>
                          <a:latin typeface="Arial" panose="020B0604020202020204" pitchFamily="34" charset="0"/>
                          <a:cs typeface="Arial" panose="020B0604020202020204" pitchFamily="34" charset="0"/>
                        </a:rPr>
                        <a:t>Yeux</a:t>
                      </a:r>
                      <a:r>
                        <a:rPr lang="fr-FR" sz="2400" b="1" noProof="0" dirty="0">
                          <a:solidFill>
                            <a:schemeClr val="tx1"/>
                          </a:solidFill>
                          <a:latin typeface="Arial" panose="020B0604020202020204" pitchFamily="34" charset="0"/>
                          <a:cs typeface="Arial" panose="020B0604020202020204" pitchFamily="34" charset="0"/>
                        </a:rPr>
                        <a:t> </a:t>
                      </a:r>
                      <a:r>
                        <a:rPr lang="fr-FR" sz="1800" noProof="0" dirty="0">
                          <a:solidFill>
                            <a:schemeClr val="tx1"/>
                          </a:solidFill>
                          <a:latin typeface="Arial" panose="020B0604020202020204" pitchFamily="34" charset="0"/>
                          <a:cs typeface="Arial" panose="020B0604020202020204" pitchFamily="34" charset="0"/>
                        </a:rPr>
                        <a:t>–</a:t>
                      </a:r>
                      <a:endParaRPr lang="fr-FR" sz="2400" noProof="0"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algn="l">
                        <a:spcAft>
                          <a:spcPts val="600"/>
                        </a:spcAft>
                      </a:pPr>
                      <a:r>
                        <a:rPr lang="fr-FR" sz="1600" noProof="0" dirty="0">
                          <a:solidFill>
                            <a:schemeClr val="tx1"/>
                          </a:solidFill>
                          <a:latin typeface="Arial" panose="020B0604020202020204" pitchFamily="34" charset="0"/>
                          <a:cs typeface="Arial" panose="020B0604020202020204" pitchFamily="34" charset="0"/>
                        </a:rPr>
                        <a:t>lui accordant toute votre attention</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1644852837"/>
                  </a:ext>
                </a:extLst>
              </a:tr>
              <a:tr h="1418007">
                <a:tc>
                  <a:txBody>
                    <a:bodyPr/>
                    <a:lstStyle/>
                    <a:p>
                      <a:pPr>
                        <a:spcAft>
                          <a:spcPts val="600"/>
                        </a:spcAft>
                      </a:pPr>
                      <a:r>
                        <a:rPr lang="fr-FR" sz="6000" b="1" noProof="0" dirty="0">
                          <a:solidFill>
                            <a:schemeClr val="accent5">
                              <a:lumMod val="75000"/>
                            </a:schemeClr>
                          </a:solidFill>
                          <a:effectLst/>
                          <a:latin typeface="Webdings" pitchFamily="2" charset="2"/>
                        </a:rPr>
                        <a:t>O</a:t>
                      </a:r>
                      <a:endParaRPr lang="fr-FR" sz="6000" b="1" noProof="0" dirty="0">
                        <a:solidFill>
                          <a:schemeClr val="accent5">
                            <a:lumMod val="75000"/>
                          </a:schemeClr>
                        </a:solidFill>
                        <a:effectLst/>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b="1" noProof="0" dirty="0">
                          <a:solidFill>
                            <a:schemeClr val="tx1"/>
                          </a:solidFill>
                          <a:latin typeface="Arial" panose="020B0604020202020204" pitchFamily="34" charset="0"/>
                          <a:cs typeface="Arial" panose="020B0604020202020204" pitchFamily="34" charset="0"/>
                        </a:rPr>
                        <a:t>Oreille </a:t>
                      </a:r>
                      <a:r>
                        <a:rPr lang="fr-FR" sz="1400" noProof="0" dirty="0">
                          <a:solidFill>
                            <a:schemeClr val="tx1"/>
                          </a:solidFill>
                          <a:latin typeface="Arial" panose="020B0604020202020204" pitchFamily="34" charset="0"/>
                          <a:cs typeface="Arial" panose="020B0604020202020204" pitchFamily="34" charset="0"/>
                        </a:rPr>
                        <a:t>–</a:t>
                      </a:r>
                      <a:endParaRPr lang="fr-FR" sz="1800" noProof="0"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600" noProof="0" dirty="0">
                          <a:latin typeface="Arial" panose="020B0604020202020204" pitchFamily="34" charset="0"/>
                          <a:cs typeface="Arial" panose="020B0604020202020204" pitchFamily="34" charset="0"/>
                        </a:rPr>
                        <a:t>entendre vraiment ses préoccupations</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3690373870"/>
                  </a:ext>
                </a:extLst>
              </a:tr>
              <a:tr h="1289097">
                <a:tc>
                  <a:txBody>
                    <a:bodyPr/>
                    <a:lstStyle/>
                    <a:p>
                      <a:pPr>
                        <a:spcAft>
                          <a:spcPts val="600"/>
                        </a:spcAft>
                      </a:pPr>
                      <a:r>
                        <a:rPr lang="fr-FR" sz="5400" b="0" i="0" kern="1200" noProof="0" dirty="0">
                          <a:solidFill>
                            <a:srgbClr val="C00000"/>
                          </a:solidFill>
                          <a:effectLst/>
                          <a:latin typeface="Webdings" pitchFamily="2" charset="2"/>
                          <a:ea typeface="+mn-ea"/>
                          <a:cs typeface="+mn-cs"/>
                        </a:rPr>
                        <a:t>Y</a:t>
                      </a:r>
                      <a:endParaRPr lang="fr-FR" sz="5400" noProof="0" dirty="0">
                        <a:solidFill>
                          <a:srgbClr val="C00000"/>
                        </a:solidFill>
                        <a:latin typeface="Webdings" pitchFamily="2" charset="2"/>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800" b="1" noProof="0" dirty="0">
                          <a:solidFill>
                            <a:schemeClr val="tx1"/>
                          </a:solidFill>
                          <a:latin typeface="Arial" panose="020B0604020202020204" pitchFamily="34" charset="0"/>
                          <a:cs typeface="Arial" panose="020B0604020202020204" pitchFamily="34" charset="0"/>
                        </a:rPr>
                        <a:t>Cœur</a:t>
                      </a:r>
                      <a:r>
                        <a:rPr lang="fr-FR" sz="2000" b="1" noProof="0" dirty="0">
                          <a:solidFill>
                            <a:schemeClr val="tx1"/>
                          </a:solidFill>
                          <a:latin typeface="Arial" panose="020B0604020202020204" pitchFamily="34" charset="0"/>
                          <a:cs typeface="Arial" panose="020B0604020202020204" pitchFamily="34" charset="0"/>
                        </a:rPr>
                        <a:t> </a:t>
                      </a:r>
                      <a:r>
                        <a:rPr lang="fr-FR" sz="1600" noProof="0" dirty="0">
                          <a:solidFill>
                            <a:schemeClr val="tx1"/>
                          </a:solidFill>
                          <a:latin typeface="Arial" panose="020B0604020202020204" pitchFamily="34" charset="0"/>
                          <a:cs typeface="Arial" panose="020B0604020202020204" pitchFamily="34" charset="0"/>
                        </a:rPr>
                        <a:t>–</a:t>
                      </a:r>
                      <a:endParaRPr lang="fr-FR" sz="2000" noProof="0" dirty="0">
                        <a:solidFill>
                          <a:schemeClr val="tx1"/>
                        </a:solidFill>
                        <a:latin typeface="Arial" panose="020B0604020202020204" pitchFamily="34" charset="0"/>
                        <a:cs typeface="Arial" panose="020B0604020202020204" pitchFamily="34" charset="0"/>
                      </a:endParaRP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fr-FR" sz="1600" noProof="0" dirty="0">
                          <a:latin typeface="Arial" panose="020B0604020202020204" pitchFamily="34" charset="0"/>
                          <a:cs typeface="Arial" panose="020B0604020202020204" pitchFamily="34" charset="0"/>
                        </a:rPr>
                        <a:t>avec bienveillance et respect</a:t>
                      </a:r>
                    </a:p>
                  </a:txBody>
                  <a:tcPr marL="10800" marR="972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40000"/>
                        <a:lumOff val="60000"/>
                      </a:schemeClr>
                    </a:solidFill>
                  </a:tcPr>
                </a:tc>
                <a:extLst>
                  <a:ext uri="{0D108BD9-81ED-4DB2-BD59-A6C34878D82A}">
                    <a16:rowId xmlns:a16="http://schemas.microsoft.com/office/drawing/2014/main" val="2104688941"/>
                  </a:ext>
                </a:extLst>
              </a:tr>
            </a:tbl>
          </a:graphicData>
        </a:graphic>
      </p:graphicFrame>
      <p:pic>
        <p:nvPicPr>
          <p:cNvPr id="5" name="Image 4">
            <a:hlinkClick r:id="rId5"/>
            <a:extLst>
              <a:ext uri="{FF2B5EF4-FFF2-40B4-BE49-F238E27FC236}">
                <a16:creationId xmlns:a16="http://schemas.microsoft.com/office/drawing/2014/main" id="{8A0B8D44-3F26-8825-DA09-38E37854F4B7}"/>
              </a:ext>
            </a:extLst>
          </p:cNvPr>
          <p:cNvPicPr>
            <a:picLocks noChangeAspect="1"/>
          </p:cNvPicPr>
          <p:nvPr/>
        </p:nvPicPr>
        <p:blipFill>
          <a:blip r:embed="rId6"/>
          <a:stretch>
            <a:fillRect/>
          </a:stretch>
        </p:blipFill>
        <p:spPr>
          <a:xfrm>
            <a:off x="4093029" y="1416411"/>
            <a:ext cx="3818488" cy="5258363"/>
          </a:xfrm>
          <a:prstGeom prst="rect">
            <a:avLst/>
          </a:prstGeom>
          <a:ln>
            <a:solidFill>
              <a:schemeClr val="tx1"/>
            </a:solidFill>
          </a:ln>
        </p:spPr>
      </p:pic>
    </p:spTree>
    <p:extLst>
      <p:ext uri="{BB962C8B-B14F-4D97-AF65-F5344CB8AC3E}">
        <p14:creationId xmlns:p14="http://schemas.microsoft.com/office/powerpoint/2010/main" val="2109022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42619-E020-E84B-8764-DF7933E1AA72}"/>
              </a:ext>
            </a:extLst>
          </p:cNvPr>
          <p:cNvSpPr>
            <a:spLocks noGrp="1"/>
          </p:cNvSpPr>
          <p:nvPr>
            <p:ph type="ctrTitle" idx="4294967295"/>
          </p:nvPr>
        </p:nvSpPr>
        <p:spPr>
          <a:xfrm>
            <a:off x="1651000" y="348032"/>
            <a:ext cx="8890000" cy="858838"/>
          </a:xfrm>
          <a:prstGeom prst="rect">
            <a:avLst/>
          </a:prstGeom>
        </p:spPr>
        <p:txBody>
          <a:bodyPr>
            <a:normAutofit/>
          </a:bodyPr>
          <a:lstStyle/>
          <a:p>
            <a:pPr algn="ctr"/>
            <a:r>
              <a:rPr lang="fr-FR" sz="2800" b="1" noProof="0" dirty="0">
                <a:solidFill>
                  <a:srgbClr val="4F81BD">
                    <a:lumMod val="75000"/>
                  </a:srgbClr>
                </a:solidFill>
                <a:latin typeface="Arial Black" panose="020B0A04020102020204" pitchFamily="34" charset="0"/>
              </a:rPr>
              <a:t>Soutien de la première ligne</a:t>
            </a:r>
          </a:p>
        </p:txBody>
      </p:sp>
      <p:pic>
        <p:nvPicPr>
          <p:cNvPr id="18" name="Picture 17" descr="A screenshot of a cell phone&#10;&#10;Description automatically generated">
            <a:extLst>
              <a:ext uri="{FF2B5EF4-FFF2-40B4-BE49-F238E27FC236}">
                <a16:creationId xmlns:a16="http://schemas.microsoft.com/office/drawing/2014/main" id="{B25D6B06-7E96-4EA0-97CF-89058A36466D}"/>
              </a:ext>
            </a:extLst>
          </p:cNvPr>
          <p:cNvPicPr>
            <a:picLocks noChangeAspect="1"/>
          </p:cNvPicPr>
          <p:nvPr/>
        </p:nvPicPr>
        <p:blipFill>
          <a:blip r:embed="rId3"/>
          <a:stretch>
            <a:fillRect/>
          </a:stretch>
        </p:blipFill>
        <p:spPr>
          <a:xfrm>
            <a:off x="1022685" y="1293127"/>
            <a:ext cx="4320484" cy="4271746"/>
          </a:xfrm>
          <a:prstGeom prst="rect">
            <a:avLst/>
          </a:prstGeom>
          <a:solidFill>
            <a:schemeClr val="tx1"/>
          </a:solidFill>
          <a:ln w="19050">
            <a:solidFill>
              <a:schemeClr val="tx1"/>
            </a:solidFill>
          </a:ln>
        </p:spPr>
      </p:pic>
      <p:grpSp>
        <p:nvGrpSpPr>
          <p:cNvPr id="4" name="Group 3">
            <a:extLst>
              <a:ext uri="{FF2B5EF4-FFF2-40B4-BE49-F238E27FC236}">
                <a16:creationId xmlns:a16="http://schemas.microsoft.com/office/drawing/2014/main" id="{A3C2B0EA-0263-4785-834E-56D84ABF5052}"/>
              </a:ext>
            </a:extLst>
          </p:cNvPr>
          <p:cNvGrpSpPr/>
          <p:nvPr/>
        </p:nvGrpSpPr>
        <p:grpSpPr>
          <a:xfrm>
            <a:off x="5535610" y="1794168"/>
            <a:ext cx="5982072" cy="4084949"/>
            <a:chOff x="422689" y="1107825"/>
            <a:chExt cx="10094245" cy="7190637"/>
          </a:xfrm>
          <a:noFill/>
        </p:grpSpPr>
        <p:sp>
          <p:nvSpPr>
            <p:cNvPr id="19" name="Subtitle 2">
              <a:extLst>
                <a:ext uri="{FF2B5EF4-FFF2-40B4-BE49-F238E27FC236}">
                  <a16:creationId xmlns:a16="http://schemas.microsoft.com/office/drawing/2014/main" id="{96954326-3E8D-4700-932E-668665309926}"/>
                </a:ext>
              </a:extLst>
            </p:cNvPr>
            <p:cNvSpPr txBox="1">
              <a:spLocks/>
            </p:cNvSpPr>
            <p:nvPr/>
          </p:nvSpPr>
          <p:spPr>
            <a:xfrm>
              <a:off x="422689" y="1107825"/>
              <a:ext cx="10094245" cy="5094615"/>
            </a:xfrm>
            <a:prstGeom prst="rect">
              <a:avLst/>
            </a:prstGeom>
            <a:grpFill/>
          </p:spPr>
          <p:txBody>
            <a:bodyPr lIns="9000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Aidez-la à identifier et à considérer ses options et ce qui est le plus important pour elle.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Utiliser et mettre à jour un répertoire de référence.</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Discutez du soutien social - elle peut préférer s'appuyer sur son réseau informel.</a:t>
              </a:r>
            </a:p>
            <a:p>
              <a:pPr marL="342900" marR="0" lvl="0" indent="-3429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Mettez-la en contact avec des ressources grâce à des références chaleureuses.</a:t>
              </a:r>
            </a:p>
          </p:txBody>
        </p:sp>
        <p:pic>
          <p:nvPicPr>
            <p:cNvPr id="20" name="Picture 19">
              <a:extLst>
                <a:ext uri="{FF2B5EF4-FFF2-40B4-BE49-F238E27FC236}">
                  <a16:creationId xmlns:a16="http://schemas.microsoft.com/office/drawing/2014/main" id="{7AD0F84C-66B0-4C36-A849-30CC55BBE255}"/>
                </a:ext>
              </a:extLst>
            </p:cNvPr>
            <p:cNvPicPr>
              <a:picLocks noChangeAspect="1"/>
            </p:cNvPicPr>
            <p:nvPr/>
          </p:nvPicPr>
          <p:blipFill rotWithShape="1">
            <a:blip r:embed="rId4">
              <a:duotone>
                <a:schemeClr val="accent2">
                  <a:shade val="45000"/>
                  <a:satMod val="135000"/>
                </a:schemeClr>
                <a:prstClr val="white"/>
              </a:duotone>
            </a:blip>
            <a:srcRect r="47907"/>
            <a:stretch/>
          </p:blipFill>
          <p:spPr>
            <a:xfrm rot="19415342">
              <a:off x="2720558" y="5855296"/>
              <a:ext cx="1502588" cy="2332358"/>
            </a:xfrm>
            <a:prstGeom prst="rect">
              <a:avLst/>
            </a:prstGeom>
            <a:grpFill/>
          </p:spPr>
        </p:pic>
        <p:pic>
          <p:nvPicPr>
            <p:cNvPr id="21" name="Picture 20">
              <a:extLst>
                <a:ext uri="{FF2B5EF4-FFF2-40B4-BE49-F238E27FC236}">
                  <a16:creationId xmlns:a16="http://schemas.microsoft.com/office/drawing/2014/main" id="{6B81E128-421A-460D-BE13-DCD7E6D2003E}"/>
                </a:ext>
              </a:extLst>
            </p:cNvPr>
            <p:cNvPicPr>
              <a:picLocks noChangeAspect="1"/>
            </p:cNvPicPr>
            <p:nvPr/>
          </p:nvPicPr>
          <p:blipFill rotWithShape="1">
            <a:blip r:embed="rId4">
              <a:duotone>
                <a:schemeClr val="accent2">
                  <a:shade val="45000"/>
                  <a:satMod val="135000"/>
                </a:schemeClr>
                <a:prstClr val="white"/>
              </a:duotone>
            </a:blip>
            <a:srcRect l="52024" t="-8129" r="-3104" b="-3223"/>
            <a:stretch/>
          </p:blipFill>
          <p:spPr>
            <a:xfrm rot="2411546">
              <a:off x="5546224" y="5701320"/>
              <a:ext cx="1473399" cy="2597142"/>
            </a:xfrm>
            <a:prstGeom prst="rect">
              <a:avLst/>
            </a:prstGeom>
            <a:grpFill/>
          </p:spPr>
        </p:pic>
      </p:grpSp>
    </p:spTree>
    <p:extLst>
      <p:ext uri="{BB962C8B-B14F-4D97-AF65-F5344CB8AC3E}">
        <p14:creationId xmlns:p14="http://schemas.microsoft.com/office/powerpoint/2010/main" val="1799383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a:xfrm>
            <a:off x="631066" y="560457"/>
            <a:ext cx="9337882" cy="556591"/>
          </a:xfrm>
        </p:spPr>
        <p:txBody>
          <a:bodyPr/>
          <a:lstStyle/>
          <a:p>
            <a:r>
              <a:rPr lang="fr-FR" sz="2800" noProof="0" dirty="0"/>
              <a:t>Objectifs du module</a:t>
            </a:r>
          </a:p>
        </p:txBody>
      </p:sp>
      <p:sp>
        <p:nvSpPr>
          <p:cNvPr id="5" name="Rectangle 4">
            <a:extLst>
              <a:ext uri="{FF2B5EF4-FFF2-40B4-BE49-F238E27FC236}">
                <a16:creationId xmlns:a16="http://schemas.microsoft.com/office/drawing/2014/main" id="{67BD7540-436B-E240-6706-A591C3324C3B}"/>
              </a:ext>
            </a:extLst>
          </p:cNvPr>
          <p:cNvSpPr/>
          <p:nvPr/>
        </p:nvSpPr>
        <p:spPr>
          <a:xfrm>
            <a:off x="405063" y="1282148"/>
            <a:ext cx="11381873" cy="493817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spcAft>
                <a:spcPts val="1200"/>
              </a:spcAft>
            </a:pPr>
            <a:r>
              <a:rPr lang="fr-FR" sz="2400" noProof="0" dirty="0">
                <a:latin typeface="Arial" panose="020B0604020202020204" pitchFamily="34" charset="0"/>
                <a:cs typeface="Arial" panose="020B0604020202020204" pitchFamily="34" charset="0"/>
              </a:rPr>
              <a:t>A la fin de ce module, les participants seront capables de :</a:t>
            </a:r>
          </a:p>
          <a:p>
            <a:pPr marL="800100" lvl="1" indent="-342900">
              <a:spcAft>
                <a:spcPts val="1200"/>
              </a:spcAft>
              <a:buClr>
                <a:srgbClr val="58C3EB"/>
              </a:buClr>
              <a:buFont typeface="Arial" panose="020B0604020202020204" pitchFamily="34" charset="0"/>
              <a:buChar char="•"/>
            </a:pPr>
            <a:r>
              <a:rPr lang="fr-FR" sz="2400" noProof="0" dirty="0">
                <a:latin typeface="Arial" panose="020B0604020202020204" pitchFamily="34" charset="0"/>
                <a:cs typeface="Arial" panose="020B0604020202020204" pitchFamily="34" charset="0"/>
              </a:rPr>
              <a:t>définir les concepts de base de la violence faite aux femmes et aux filles (VFFF) ;</a:t>
            </a:r>
          </a:p>
          <a:p>
            <a:pPr marL="800100" lvl="1" indent="-342900">
              <a:spcAft>
                <a:spcPts val="1200"/>
              </a:spcAft>
              <a:buClr>
                <a:srgbClr val="58C3EB"/>
              </a:buClr>
              <a:buFont typeface="Arial" panose="020B0604020202020204" pitchFamily="34" charset="0"/>
              <a:buChar char="•"/>
            </a:pPr>
            <a:r>
              <a:rPr lang="fr-FR" sz="2400" noProof="0" dirty="0">
                <a:latin typeface="Arial" panose="020B0604020202020204" pitchFamily="34" charset="0"/>
                <a:cs typeface="Arial" panose="020B0604020202020204" pitchFamily="34" charset="0"/>
              </a:rPr>
              <a:t>connaître et comprendre les VFFF, leurs causes et leurs conséquences ;</a:t>
            </a:r>
          </a:p>
          <a:p>
            <a:pPr marL="800100" lvl="1" indent="-342900">
              <a:spcAft>
                <a:spcPts val="1200"/>
              </a:spcAft>
              <a:buClr>
                <a:srgbClr val="58C3EB"/>
              </a:buClr>
              <a:buFont typeface="Arial" panose="020B0604020202020204" pitchFamily="34" charset="0"/>
              <a:buChar char="•"/>
            </a:pPr>
            <a:r>
              <a:rPr lang="fr-FR" sz="2400" noProof="0" dirty="0">
                <a:latin typeface="Arial" panose="020B0604020202020204" pitchFamily="34" charset="0"/>
                <a:cs typeface="Arial" panose="020B0604020202020204" pitchFamily="34" charset="0"/>
              </a:rPr>
              <a:t>mobiliser les connaissances pour mettre en place des interventions efficaces contre les VFFF d’une façon globale et particulièrement dans les situations d’urgence ;</a:t>
            </a:r>
          </a:p>
          <a:p>
            <a:pPr marL="800100" lvl="1" indent="-342900">
              <a:spcAft>
                <a:spcPts val="1200"/>
              </a:spcAft>
              <a:buClr>
                <a:srgbClr val="58C3EB"/>
              </a:buClr>
              <a:buFont typeface="Arial" panose="020B0604020202020204" pitchFamily="34" charset="0"/>
              <a:buChar char="•"/>
            </a:pPr>
            <a:r>
              <a:rPr lang="fr-FR" sz="2400" noProof="0" dirty="0">
                <a:latin typeface="Arial" panose="020B0604020202020204" pitchFamily="34" charset="0"/>
                <a:cs typeface="Arial" panose="020B0604020202020204" pitchFamily="34" charset="0"/>
              </a:rPr>
              <a:t>définir les services de lutte contre les VFFF en fonction des orientations programmatiques de l’OMS ;</a:t>
            </a:r>
          </a:p>
          <a:p>
            <a:pPr marL="800100" lvl="1" indent="-342900">
              <a:spcAft>
                <a:spcPts val="1200"/>
              </a:spcAft>
              <a:buClr>
                <a:srgbClr val="58C3EB"/>
              </a:buClr>
              <a:buFont typeface="Arial" panose="020B0604020202020204" pitchFamily="34" charset="0"/>
              <a:buChar char="•"/>
            </a:pPr>
            <a:r>
              <a:rPr lang="fr-FR" sz="2400" noProof="0" dirty="0">
                <a:latin typeface="Arial" panose="020B0604020202020204" pitchFamily="34" charset="0"/>
                <a:cs typeface="Arial" panose="020B0604020202020204" pitchFamily="34" charset="0"/>
              </a:rPr>
              <a:t>mettre en application les bonnes pratiques en matière de lutte contre les VFFF. </a:t>
            </a:r>
          </a:p>
        </p:txBody>
      </p:sp>
    </p:spTree>
    <p:extLst>
      <p:ext uri="{BB962C8B-B14F-4D97-AF65-F5344CB8AC3E}">
        <p14:creationId xmlns:p14="http://schemas.microsoft.com/office/powerpoint/2010/main" val="8311237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879C6-D6FA-4469-A99B-0738B4B37D1F}"/>
              </a:ext>
            </a:extLst>
          </p:cNvPr>
          <p:cNvSpPr>
            <a:spLocks noGrp="1"/>
          </p:cNvSpPr>
          <p:nvPr>
            <p:ph type="title"/>
          </p:nvPr>
        </p:nvSpPr>
        <p:spPr>
          <a:xfrm>
            <a:off x="204913" y="1601167"/>
            <a:ext cx="3584177" cy="1821720"/>
          </a:xfrm>
        </p:spPr>
        <p:txBody>
          <a:bodyPr/>
          <a:lstStyle/>
          <a:p>
            <a:pPr algn="ctr"/>
            <a:r>
              <a:rPr lang="fr-FR" sz="2800" noProof="0" dirty="0">
                <a:solidFill>
                  <a:srgbClr val="58C3EB"/>
                </a:solidFill>
                <a:latin typeface="Arial Black" panose="020B0A04020102020204" pitchFamily="34" charset="0"/>
              </a:rPr>
              <a:t>Mesures spécifiques pour la prestation de services dans le contexte humanitaire, y compris </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COVID-19  </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1/2</a:t>
            </a:r>
            <a:br>
              <a:rPr lang="fr-FR" sz="2800" noProof="0" dirty="0">
                <a:solidFill>
                  <a:srgbClr val="58C3EB"/>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solidFill>
                <a:srgbClr val="58C3EB"/>
              </a:solidFill>
              <a:latin typeface="Arial Black" panose="020B0A04020102020204" pitchFamily="34" charset="0"/>
            </a:endParaRPr>
          </a:p>
        </p:txBody>
      </p:sp>
      <p:sp>
        <p:nvSpPr>
          <p:cNvPr id="6" name="ZoneTexte 5">
            <a:extLst>
              <a:ext uri="{FF2B5EF4-FFF2-40B4-BE49-F238E27FC236}">
                <a16:creationId xmlns:a16="http://schemas.microsoft.com/office/drawing/2014/main" id="{FD7A0FA2-4A50-7F48-8A4A-D057D6533036}"/>
              </a:ext>
            </a:extLst>
          </p:cNvPr>
          <p:cNvSpPr txBox="1"/>
          <p:nvPr/>
        </p:nvSpPr>
        <p:spPr>
          <a:xfrm>
            <a:off x="3994860" y="859384"/>
            <a:ext cx="7898523" cy="5016758"/>
          </a:xfrm>
          <a:prstGeom prst="rect">
            <a:avLst/>
          </a:prstGeom>
          <a:solidFill>
            <a:schemeClr val="bg1"/>
          </a:solidFill>
        </p:spPr>
        <p:txBody>
          <a:bodyPr wrap="square">
            <a:spAutoFit/>
          </a:bodyPr>
          <a:lstStyle>
            <a:defPPr>
              <a:defRPr lang="en-US"/>
            </a:defPPr>
            <a:lvl1pPr marL="342900" indent="-342900">
              <a:buFont typeface="Arial" panose="020B0604020202020204" pitchFamily="34" charset="0"/>
              <a:buChar char="•"/>
              <a:defRPr sz="2400"/>
            </a:lvl1pPr>
          </a:lstStyle>
          <a:p>
            <a:pPr>
              <a:spcAft>
                <a:spcPts val="1800"/>
              </a:spcAft>
              <a:buClr>
                <a:srgbClr val="58C3EB"/>
              </a:buClr>
            </a:pPr>
            <a:endParaRPr lang="fr-FR" sz="2000" noProof="0" dirty="0">
              <a:latin typeface="Arial" panose="020B0604020202020204" pitchFamily="34" charset="0"/>
              <a:cs typeface="Arial" panose="020B0604020202020204" pitchFamily="34" charset="0"/>
            </a:endParaRPr>
          </a:p>
          <a:p>
            <a:pPr>
              <a:spcAft>
                <a:spcPts val="1800"/>
              </a:spcAft>
              <a:buClr>
                <a:srgbClr val="58C3EB"/>
              </a:buClr>
            </a:pPr>
            <a:r>
              <a:rPr lang="fr-FR" sz="2000" noProof="0" dirty="0">
                <a:latin typeface="Arial" panose="020B0604020202020204" pitchFamily="34" charset="0"/>
                <a:cs typeface="Arial" panose="020B0604020202020204" pitchFamily="34" charset="0"/>
              </a:rPr>
              <a:t>Informer les adolescents sur le lieu et la manière de se faire soigner, lorsque l'accès est possible, par le biais des médias.</a:t>
            </a:r>
          </a:p>
          <a:p>
            <a:pPr>
              <a:spcAft>
                <a:spcPts val="1800"/>
              </a:spcAft>
              <a:buClr>
                <a:srgbClr val="58C3EB"/>
              </a:buClr>
            </a:pPr>
            <a:r>
              <a:rPr lang="fr-FR" sz="2000" noProof="0" dirty="0">
                <a:latin typeface="Arial" panose="020B0604020202020204" pitchFamily="34" charset="0"/>
                <a:cs typeface="Arial" panose="020B0604020202020204" pitchFamily="34" charset="0"/>
              </a:rPr>
              <a:t>Sensibilisez et alertez les prestataires de soins, les travailleurs communautaires et les réseaux de soutien sur le potentiel d'augmentation de la violence sexuelle et sexiste et renforcer le dépistage et améliorer les soins et le soutien, y compris la santé mentale.</a:t>
            </a:r>
          </a:p>
          <a:p>
            <a:pPr>
              <a:spcAft>
                <a:spcPts val="1800"/>
              </a:spcAft>
              <a:buClr>
                <a:srgbClr val="58C3EB"/>
              </a:buClr>
            </a:pPr>
            <a:r>
              <a:rPr lang="fr-FR" sz="2000" noProof="0" dirty="0">
                <a:latin typeface="Arial" panose="020B0604020202020204" pitchFamily="34" charset="0"/>
                <a:cs typeface="Arial" panose="020B0604020202020204" pitchFamily="34" charset="0"/>
              </a:rPr>
              <a:t>Garantir la disponibilité des services de soins post-viol, notamment la contraception d'urgence, la prophylaxie post-exposition au VIH, ainsi que le dépistage et le traitement des IST pour les adolescents.</a:t>
            </a:r>
          </a:p>
          <a:p>
            <a:pPr>
              <a:spcAft>
                <a:spcPts val="1800"/>
              </a:spcAft>
              <a:buClr>
                <a:srgbClr val="58C3EB"/>
              </a:buClr>
            </a:pPr>
            <a:endParaRPr lang="fr-FR" sz="20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73946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FD7A0FA2-4A50-7F48-8A4A-D057D6533036}"/>
              </a:ext>
            </a:extLst>
          </p:cNvPr>
          <p:cNvSpPr txBox="1"/>
          <p:nvPr/>
        </p:nvSpPr>
        <p:spPr>
          <a:xfrm>
            <a:off x="3965750" y="813242"/>
            <a:ext cx="7904136" cy="4862870"/>
          </a:xfrm>
          <a:prstGeom prst="rect">
            <a:avLst/>
          </a:prstGeom>
          <a:solidFill>
            <a:schemeClr val="bg1"/>
          </a:solidFill>
        </p:spPr>
        <p:txBody>
          <a:bodyPr wrap="square">
            <a:spAutoFit/>
          </a:bodyPr>
          <a:lstStyle/>
          <a:p>
            <a:pPr marL="342900" indent="-342900">
              <a:spcBef>
                <a:spcPts val="1200"/>
              </a:spcBef>
              <a:buClr>
                <a:srgbClr val="58C3EB"/>
              </a:buClr>
              <a:buFont typeface="Arial" panose="020B0604020202020204" pitchFamily="34" charset="0"/>
              <a:buChar char="•"/>
            </a:pPr>
            <a:endParaRPr lang="fr-FR" sz="2000" noProof="0" dirty="0">
              <a:latin typeface="Arial" panose="020B0604020202020204" pitchFamily="34" charset="0"/>
              <a:cs typeface="Arial" panose="020B0604020202020204" pitchFamily="34" charset="0"/>
            </a:endParaRPr>
          </a:p>
          <a:p>
            <a:pPr marL="342900" indent="-342900">
              <a:spcBef>
                <a:spcPts val="1200"/>
              </a:spcBef>
              <a:buClr>
                <a:srgbClr val="58C3EB"/>
              </a:buClr>
              <a:buFont typeface="Arial" panose="020B0604020202020204" pitchFamily="34" charset="0"/>
              <a:buChar char="•"/>
            </a:pPr>
            <a:r>
              <a:rPr lang="fr-FR" sz="2000" noProof="0" dirty="0">
                <a:latin typeface="Arial" panose="020B0604020202020204" pitchFamily="34" charset="0"/>
                <a:cs typeface="Arial" panose="020B0604020202020204" pitchFamily="34" charset="0"/>
              </a:rPr>
              <a:t>Identifier les maisons d'accueil, les refuges ou les services d'orientation sociale pour les adolescents exposés à la violence à l'intérieur ou autour de leur domicile.</a:t>
            </a:r>
          </a:p>
          <a:p>
            <a:pPr marL="342900" indent="-342900">
              <a:spcBef>
                <a:spcPts val="1200"/>
              </a:spcBef>
              <a:buClr>
                <a:srgbClr val="58C3EB"/>
              </a:buClr>
              <a:buFont typeface="Arial" panose="020B0604020202020204" pitchFamily="34" charset="0"/>
              <a:buChar char="•"/>
            </a:pPr>
            <a:r>
              <a:rPr lang="fr-FR" sz="2000" noProof="0" dirty="0">
                <a:latin typeface="Arial" panose="020B0604020202020204" pitchFamily="34" charset="0"/>
                <a:cs typeface="Arial" panose="020B0604020202020204" pitchFamily="34" charset="0"/>
              </a:rPr>
              <a:t>Créez des lignes d'assistance ou améliorez les lignes existantes pour que les adolescents puissent demander de l'aide si nécessaire.</a:t>
            </a:r>
          </a:p>
          <a:p>
            <a:pPr marL="342900" indent="-342900">
              <a:spcBef>
                <a:spcPts val="1200"/>
              </a:spcBef>
              <a:buClr>
                <a:srgbClr val="58C3EB"/>
              </a:buClr>
              <a:buFont typeface="Arial" panose="020B0604020202020204" pitchFamily="34" charset="0"/>
              <a:buChar char="•"/>
            </a:pPr>
            <a:r>
              <a:rPr lang="fr-FR" sz="2000" noProof="0" dirty="0">
                <a:latin typeface="Arial" panose="020B0604020202020204" pitchFamily="34" charset="0"/>
                <a:cs typeface="Arial" panose="020B0604020202020204" pitchFamily="34" charset="0"/>
              </a:rPr>
              <a:t>Dans la mesure du possible, promouvoir l'institutionnalisation des bonnes pratiques en matière d'amélioration de l'accessibilité et de la qualité qui ont été mises en place pendant la période de fermetures et de perturbations.</a:t>
            </a:r>
          </a:p>
          <a:p>
            <a:pPr marL="342900" indent="-342900">
              <a:spcBef>
                <a:spcPts val="1200"/>
              </a:spcBef>
              <a:buClr>
                <a:srgbClr val="58C3EB"/>
              </a:buClr>
              <a:buFont typeface="Arial" panose="020B0604020202020204" pitchFamily="34" charset="0"/>
              <a:buChar char="•"/>
            </a:pPr>
            <a:endParaRPr lang="fr-FR" sz="2000" noProof="0" dirty="0">
              <a:latin typeface="Arial" panose="020B0604020202020204" pitchFamily="34" charset="0"/>
              <a:cs typeface="Arial" panose="020B0604020202020204" pitchFamily="34" charset="0"/>
            </a:endParaRPr>
          </a:p>
          <a:p>
            <a:pPr marL="342900" indent="-342900">
              <a:spcBef>
                <a:spcPts val="1200"/>
              </a:spcBef>
              <a:buClr>
                <a:srgbClr val="58C3EB"/>
              </a:buClr>
              <a:buFont typeface="Arial" panose="020B0604020202020204" pitchFamily="34" charset="0"/>
              <a:buChar char="•"/>
            </a:pPr>
            <a:endParaRPr lang="fr-FR" sz="2000" noProof="0" dirty="0">
              <a:latin typeface="Arial" panose="020B0604020202020204" pitchFamily="34" charset="0"/>
              <a:cs typeface="Arial" panose="020B0604020202020204" pitchFamily="34" charset="0"/>
            </a:endParaRPr>
          </a:p>
        </p:txBody>
      </p:sp>
      <p:sp>
        <p:nvSpPr>
          <p:cNvPr id="7" name="Title 1">
            <a:extLst>
              <a:ext uri="{FF2B5EF4-FFF2-40B4-BE49-F238E27FC236}">
                <a16:creationId xmlns:a16="http://schemas.microsoft.com/office/drawing/2014/main" id="{BDE55729-05A0-6C47-B093-E6B4670CABC2}"/>
              </a:ext>
            </a:extLst>
          </p:cNvPr>
          <p:cNvSpPr>
            <a:spLocks noGrp="1"/>
          </p:cNvSpPr>
          <p:nvPr>
            <p:ph type="title"/>
          </p:nvPr>
        </p:nvSpPr>
        <p:spPr>
          <a:xfrm>
            <a:off x="309849" y="1273463"/>
            <a:ext cx="3584177" cy="1821720"/>
          </a:xfrm>
        </p:spPr>
        <p:txBody>
          <a:bodyPr/>
          <a:lstStyle/>
          <a:p>
            <a:pPr algn="ctr"/>
            <a:r>
              <a:rPr lang="fr-FR" sz="2800" noProof="0" dirty="0">
                <a:solidFill>
                  <a:srgbClr val="58C3EB"/>
                </a:solidFill>
                <a:latin typeface="Arial Black" panose="020B0A04020102020204" pitchFamily="34" charset="0"/>
              </a:rPr>
              <a:t>Mesures spécifiques pour la prestation de services dans le contexte humanitaire, y compris </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COVID-19</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2/2</a:t>
            </a:r>
            <a:br>
              <a:rPr lang="fr-FR" sz="2800" noProof="0" dirty="0">
                <a:solidFill>
                  <a:srgbClr val="58C3EB"/>
                </a:solidFill>
                <a:latin typeface="Arial Black" panose="020B0A04020102020204" pitchFamily="34" charset="0"/>
                <a:ea typeface="Calibri" panose="020F0502020204030204" pitchFamily="34" charset="0"/>
                <a:cs typeface="Arial" panose="020B0604020202020204" pitchFamily="34" charset="0"/>
              </a:rPr>
            </a:br>
            <a:endParaRPr lang="fr-FR" sz="2800" noProof="0" dirty="0">
              <a:solidFill>
                <a:srgbClr val="58C3EB"/>
              </a:solidFill>
              <a:latin typeface="Arial Black" panose="020B0A04020102020204" pitchFamily="34" charset="0"/>
            </a:endParaRPr>
          </a:p>
        </p:txBody>
      </p:sp>
    </p:spTree>
    <p:extLst>
      <p:ext uri="{BB962C8B-B14F-4D97-AF65-F5344CB8AC3E}">
        <p14:creationId xmlns:p14="http://schemas.microsoft.com/office/powerpoint/2010/main" val="218218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DDF678-4B07-BC8D-83B4-A3E896A5F309}"/>
            </a:ext>
          </a:extLst>
        </p:cNvPr>
        <p:cNvGrpSpPr/>
        <p:nvPr/>
      </p:nvGrpSpPr>
      <p:grpSpPr>
        <a:xfrm>
          <a:off x="0" y="0"/>
          <a:ext cx="0" cy="0"/>
          <a:chOff x="0" y="0"/>
          <a:chExt cx="0" cy="0"/>
        </a:xfrm>
      </p:grpSpPr>
      <p:pic>
        <p:nvPicPr>
          <p:cNvPr id="3" name="Picture 2" descr="A close up of a logo&#10;&#10;Description generated with very high confidence">
            <a:extLst>
              <a:ext uri="{FF2B5EF4-FFF2-40B4-BE49-F238E27FC236}">
                <a16:creationId xmlns:a16="http://schemas.microsoft.com/office/drawing/2014/main" id="{D115372C-6C5A-9643-F459-98A908360F9F}"/>
              </a:ext>
            </a:extLst>
          </p:cNvPr>
          <p:cNvPicPr>
            <a:picLocks/>
          </p:cNvPicPr>
          <p:nvPr/>
        </p:nvPicPr>
        <p:blipFill>
          <a:blip r:embed="rId3">
            <a:extLst>
              <a:ext uri="{28A0092B-C50C-407E-A947-70E740481C1C}">
                <a14:useLocalDpi xmlns:a14="http://schemas.microsoft.com/office/drawing/2010/main" val="0"/>
              </a:ext>
            </a:extLst>
          </a:blip>
          <a:srcRect l="4560" t="5407" r="4517" b="4809"/>
          <a:stretch/>
        </p:blipFill>
        <p:spPr>
          <a:xfrm>
            <a:off x="-92766" y="-13250"/>
            <a:ext cx="12456000" cy="6912000"/>
          </a:xfrm>
          <a:prstGeom prst="rect">
            <a:avLst/>
          </a:prstGeom>
        </p:spPr>
      </p:pic>
    </p:spTree>
    <p:extLst>
      <p:ext uri="{BB962C8B-B14F-4D97-AF65-F5344CB8AC3E}">
        <p14:creationId xmlns:p14="http://schemas.microsoft.com/office/powerpoint/2010/main" val="4564465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439339"/>
            <a:ext cx="9144000" cy="2387600"/>
          </a:xfrm>
        </p:spPr>
        <p:txBody>
          <a:bodyPr/>
          <a:lstStyle/>
          <a:p>
            <a:r>
              <a:rPr lang="fr-FR" noProof="0" dirty="0"/>
              <a:t>PERSPECTIVE RÉGIONALE</a:t>
            </a:r>
          </a:p>
        </p:txBody>
      </p:sp>
      <p:sp>
        <p:nvSpPr>
          <p:cNvPr id="3" name="TextBox 2">
            <a:extLst>
              <a:ext uri="{FF2B5EF4-FFF2-40B4-BE49-F238E27FC236}">
                <a16:creationId xmlns:a16="http://schemas.microsoft.com/office/drawing/2014/main" id="{965A4DB0-7F77-E525-8478-3F8665809FF3}"/>
              </a:ext>
            </a:extLst>
          </p:cNvPr>
          <p:cNvSpPr txBox="1"/>
          <p:nvPr/>
        </p:nvSpPr>
        <p:spPr>
          <a:xfrm>
            <a:off x="1848092" y="4065763"/>
            <a:ext cx="8495817" cy="2557303"/>
          </a:xfrm>
          <a:prstGeom prst="rect">
            <a:avLst/>
          </a:prstGeom>
          <a:noFill/>
        </p:spPr>
        <p:txBody>
          <a:bodyPr wrap="square">
            <a:spAutoFit/>
          </a:bodyPr>
          <a:lstStyle/>
          <a:p>
            <a:pPr algn="ctr">
              <a:lnSpc>
                <a:spcPct val="107000"/>
              </a:lnSpc>
              <a:spcAft>
                <a:spcPts val="800"/>
              </a:spcAft>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CONTRIBUTRICES</a:t>
            </a:r>
          </a:p>
          <a:p>
            <a:pPr marL="342900" indent="-342900" algn="ctr">
              <a:lnSpc>
                <a:spcPct val="107000"/>
              </a:lnSpc>
              <a:spcAft>
                <a:spcPts val="800"/>
              </a:spcAft>
              <a:buFont typeface="Arial" panose="020B0604020202020204" pitchFamily="34" charset="0"/>
              <a:buChar char="•"/>
            </a:pPr>
            <a:r>
              <a:rPr lang="fr-FR" sz="2000" b="1" noProof="0" dirty="0">
                <a:effectLst/>
                <a:latin typeface="Arial" panose="020B0604020202020204" pitchFamily="34" charset="0"/>
                <a:ea typeface="Calibri" panose="020F0502020204030204" pitchFamily="34" charset="0"/>
                <a:cs typeface="Arial" panose="020B0604020202020204" pitchFamily="34" charset="0"/>
              </a:rPr>
              <a:t>CLÉMENCE OUEDRAOGO</a:t>
            </a:r>
          </a:p>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ACTIONS PRIORITAIRES AU NIVEAU DES DISTRICTS SANITAIRES : </a:t>
            </a:r>
          </a:p>
          <a:p>
            <a:pPr marL="342900" marR="0" lvl="0" indent="-34290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MINTON EUDE EDITH DJENONTIN KOTCHOFA </a:t>
            </a:r>
          </a:p>
          <a:p>
            <a:pPr marL="342900" marR="0" lvl="0" indent="-342900" algn="ctr" defTabSz="914400" rtl="0" eaLnBrk="1" fontAlgn="auto" latinLnBrk="0" hangingPunct="1">
              <a:lnSpc>
                <a:spcPct val="107000"/>
              </a:lnSpc>
              <a:spcBef>
                <a:spcPts val="0"/>
              </a:spcBef>
              <a:spcAft>
                <a:spcPts val="800"/>
              </a:spcAft>
              <a:buClrTx/>
              <a:buSzTx/>
              <a:buFont typeface="Arial" panose="020B0604020202020204" pitchFamily="34" charset="0"/>
              <a:buChar char="•"/>
              <a:tabLst/>
              <a:defRPr/>
            </a:pPr>
            <a:r>
              <a:rPr kumimoji="0" lang="fr-FR" sz="2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ALICE TABEBOT </a:t>
            </a:r>
          </a:p>
          <a:p>
            <a:pPr algn="ctr">
              <a:lnSpc>
                <a:spcPct val="107000"/>
              </a:lnSpc>
              <a:spcAft>
                <a:spcPts val="800"/>
              </a:spcAft>
            </a:pPr>
            <a:endParaRPr lang="fr-FR" sz="2000" b="1" noProof="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796391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665D30-0BE6-642B-C5FC-35216768B9B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E8BB2D6-D09D-7810-F411-2F5201DC4EF9}"/>
              </a:ext>
            </a:extLst>
          </p:cNvPr>
          <p:cNvSpPr>
            <a:spLocks noGrp="1"/>
          </p:cNvSpPr>
          <p:nvPr>
            <p:ph type="title" idx="4294967295"/>
          </p:nvPr>
        </p:nvSpPr>
        <p:spPr>
          <a:xfrm>
            <a:off x="309560" y="-195703"/>
            <a:ext cx="11572880" cy="1738312"/>
          </a:xfrm>
          <a:prstGeom prst="rect">
            <a:avLst/>
          </a:prstGeom>
        </p:spPr>
        <p:txBody>
          <a:bodyPr anchor="b"/>
          <a:lstStyle/>
          <a:p>
            <a:pPr algn="ctr"/>
            <a:r>
              <a:rPr lang="fr-FR" sz="2800" noProof="0" dirty="0">
                <a:latin typeface="Arial Black" panose="020B0A04020102020204" pitchFamily="34" charset="0"/>
                <a:cs typeface="Arial" panose="020B0604020202020204" pitchFamily="34" charset="0"/>
              </a:rPr>
              <a:t>Données régionales et sous-régionales</a:t>
            </a:r>
            <a:br>
              <a:rPr lang="fr-FR" sz="2800" noProof="0" dirty="0">
                <a:latin typeface="Arial Black" panose="020B0A04020102020204" pitchFamily="34" charset="0"/>
                <a:cs typeface="Arial" panose="020B0604020202020204" pitchFamily="34" charset="0"/>
              </a:rPr>
            </a:br>
            <a:r>
              <a:rPr lang="fr-FR" sz="2800" noProof="0" dirty="0">
                <a:latin typeface="Arial Black" panose="020B0A04020102020204" pitchFamily="34" charset="0"/>
                <a:cs typeface="Arial" panose="020B0604020202020204" pitchFamily="34" charset="0"/>
              </a:rPr>
              <a:t> sur les violences faites aux femmes et aux filles (VFFF)</a:t>
            </a:r>
            <a:r>
              <a:rPr kumimoji="0" lang="fr-FR" sz="2800" b="0" i="0" u="none" strike="noStrike" kern="1200" cap="none" spc="0" normalizeH="0" baseline="30000" noProof="0" dirty="0">
                <a:ln>
                  <a:noFill/>
                </a:ln>
                <a:effectLst/>
                <a:uLnTx/>
                <a:uFillTx/>
                <a:latin typeface="Arial Black" panose="020B0A04020102020204" pitchFamily="34" charset="0"/>
                <a:ea typeface="+mn-ea"/>
                <a:cs typeface="Arial" panose="020B0604020202020204" pitchFamily="34" charset="0"/>
              </a:rPr>
              <a:t>6</a:t>
            </a:r>
            <a:br>
              <a:rPr kumimoji="0" lang="fr-FR" sz="2800" b="0" i="0" u="none" strike="noStrike" kern="1200" cap="none" spc="0" normalizeH="0" baseline="30000" noProof="0" dirty="0">
                <a:ln>
                  <a:noFill/>
                </a:ln>
                <a:effectLst/>
                <a:uLnTx/>
                <a:uFillTx/>
                <a:latin typeface="Arial Black" panose="020B0A04020102020204" pitchFamily="34" charset="0"/>
                <a:ea typeface="+mn-ea"/>
                <a:cs typeface="Arial" panose="020B0604020202020204" pitchFamily="34" charset="0"/>
              </a:rPr>
            </a:br>
            <a:endParaRPr lang="fr-FR" sz="2800" noProof="0" dirty="0">
              <a:latin typeface="Arial Black" panose="020B0A040201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CA4A1289-6563-26E2-1B06-350FEB8E2351}"/>
              </a:ext>
            </a:extLst>
          </p:cNvPr>
          <p:cNvSpPr txBox="1"/>
          <p:nvPr/>
        </p:nvSpPr>
        <p:spPr>
          <a:xfrm>
            <a:off x="476490" y="1378902"/>
            <a:ext cx="3886205" cy="4524315"/>
          </a:xfrm>
          <a:prstGeom prst="rect">
            <a:avLst/>
          </a:prstGeom>
          <a:solidFill>
            <a:schemeClr val="bg1"/>
          </a:solidFill>
        </p:spPr>
        <p:txBody>
          <a:bodyPr wrap="square">
            <a:spAutoFit/>
          </a:bodyPr>
          <a:lstStyle/>
          <a:p>
            <a:r>
              <a:rPr lang="fr-FR" b="1" noProof="0" dirty="0">
                <a:solidFill>
                  <a:srgbClr val="E62D5B"/>
                </a:solidFill>
                <a:latin typeface="Arial" panose="020B0604020202020204" pitchFamily="34" charset="0"/>
                <a:cs typeface="Arial" panose="020B0604020202020204" pitchFamily="34" charset="0"/>
              </a:rPr>
              <a:t>Le plus grand nombre de victimes de viol et d’agressions sexuelles se trouve dans certaines des régions les plus peuplées, à savoir l’Afrique subsaharienne, l’Asie de l’Est et du Sud-Est, ainsi que l’Asie centrale et méridionale.</a:t>
            </a:r>
          </a:p>
          <a:p>
            <a:endParaRPr lang="fr-FR" noProof="0" dirty="0">
              <a:latin typeface="Arial" panose="020B0604020202020204" pitchFamily="34" charset="0"/>
              <a:cs typeface="Arial" panose="020B0604020202020204" pitchFamily="34" charset="0"/>
            </a:endParaRPr>
          </a:p>
          <a:p>
            <a:r>
              <a:rPr lang="fr-FR" noProof="0" dirty="0">
                <a:latin typeface="Arial" panose="020B0604020202020204" pitchFamily="34" charset="0"/>
                <a:cs typeface="Arial" panose="020B0604020202020204" pitchFamily="34" charset="0"/>
              </a:rPr>
              <a:t>La violence sexuelle envers les enfants est répandue, traversant les frontières géographiques, les contextes économiques et les barrières culturelles. Mais les risques ne sont pas répartis de manière égale.</a:t>
            </a:r>
          </a:p>
        </p:txBody>
      </p:sp>
      <p:pic>
        <p:nvPicPr>
          <p:cNvPr id="10" name="Picture 9">
            <a:extLst>
              <a:ext uri="{FF2B5EF4-FFF2-40B4-BE49-F238E27FC236}">
                <a16:creationId xmlns:a16="http://schemas.microsoft.com/office/drawing/2014/main" id="{D9AEB88A-9885-BC32-B314-AF733778C5CF}"/>
              </a:ext>
            </a:extLst>
          </p:cNvPr>
          <p:cNvPicPr>
            <a:picLocks noChangeAspect="1"/>
          </p:cNvPicPr>
          <p:nvPr/>
        </p:nvPicPr>
        <p:blipFill>
          <a:blip r:embed="rId3"/>
          <a:stretch>
            <a:fillRect/>
          </a:stretch>
        </p:blipFill>
        <p:spPr>
          <a:xfrm>
            <a:off x="4667739" y="1371156"/>
            <a:ext cx="6948000" cy="4912575"/>
          </a:xfrm>
          <a:prstGeom prst="rect">
            <a:avLst/>
          </a:prstGeom>
        </p:spPr>
      </p:pic>
    </p:spTree>
    <p:extLst>
      <p:ext uri="{BB962C8B-B14F-4D97-AF65-F5344CB8AC3E}">
        <p14:creationId xmlns:p14="http://schemas.microsoft.com/office/powerpoint/2010/main" val="3878723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5B0EF8-BA55-3852-AC36-574D9D5A9DD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973AF63-A591-A6E3-5672-66A88D96E699}"/>
              </a:ext>
            </a:extLst>
          </p:cNvPr>
          <p:cNvSpPr>
            <a:spLocks noGrp="1"/>
          </p:cNvSpPr>
          <p:nvPr>
            <p:ph type="title" idx="4294967295"/>
          </p:nvPr>
        </p:nvSpPr>
        <p:spPr>
          <a:xfrm>
            <a:off x="395288" y="-189453"/>
            <a:ext cx="11401425" cy="1738313"/>
          </a:xfrm>
          <a:prstGeom prst="rect">
            <a:avLst/>
          </a:prstGeom>
        </p:spPr>
        <p:txBody>
          <a:bodyPr anchor="b"/>
          <a:lstStyle/>
          <a:p>
            <a:pPr algn="ctr"/>
            <a:r>
              <a:rPr lang="fr-FR" sz="2800" noProof="0" dirty="0">
                <a:latin typeface="Arial Black" panose="020B0A04020102020204" pitchFamily="34" charset="0"/>
              </a:rPr>
              <a:t>Données régionales et sous-régionales</a:t>
            </a:r>
            <a:br>
              <a:rPr lang="fr-FR" sz="2800" noProof="0" dirty="0">
                <a:latin typeface="Arial Black" panose="020B0A04020102020204" pitchFamily="34" charset="0"/>
              </a:rPr>
            </a:br>
            <a:r>
              <a:rPr lang="fr-FR" sz="2800" noProof="0" dirty="0">
                <a:latin typeface="Arial Black" panose="020B0A04020102020204" pitchFamily="34" charset="0"/>
              </a:rPr>
              <a:t> sur les violences faites aux femmes et aux filles (VFFF)</a:t>
            </a:r>
            <a:r>
              <a:rPr kumimoji="0" lang="fr-FR" sz="2800" b="0" i="0" u="none" strike="noStrike" kern="1200" cap="none" spc="0" normalizeH="0" baseline="30000" noProof="0" dirty="0">
                <a:ln>
                  <a:noFill/>
                </a:ln>
                <a:effectLst/>
                <a:uLnTx/>
                <a:uFillTx/>
                <a:latin typeface="Arial Black" panose="020B0A04020102020204" pitchFamily="34" charset="0"/>
                <a:ea typeface="+mn-ea"/>
                <a:cs typeface="Arial" panose="020B0604020202020204" pitchFamily="34" charset="0"/>
              </a:rPr>
              <a:t>6</a:t>
            </a:r>
            <a:br>
              <a:rPr kumimoji="0" lang="fr-FR" sz="2800" b="0" i="0" u="none" strike="noStrike" kern="1200" cap="none" spc="0" normalizeH="0" baseline="30000" noProof="0" dirty="0">
                <a:ln>
                  <a:noFill/>
                </a:ln>
                <a:effectLst/>
                <a:uLnTx/>
                <a:uFillTx/>
                <a:latin typeface="Arial Black" panose="020B0A04020102020204" pitchFamily="34" charset="0"/>
                <a:ea typeface="+mn-ea"/>
                <a:cs typeface="Arial" panose="020B0604020202020204" pitchFamily="34" charset="0"/>
              </a:rPr>
            </a:br>
            <a:endParaRPr lang="fr-FR" sz="2800" noProof="0" dirty="0">
              <a:latin typeface="Arial Black" panose="020B0A04020102020204" pitchFamily="34" charset="0"/>
              <a:cs typeface="Arial"/>
            </a:endParaRPr>
          </a:p>
        </p:txBody>
      </p:sp>
      <p:sp>
        <p:nvSpPr>
          <p:cNvPr id="9" name="ZoneTexte 8">
            <a:extLst>
              <a:ext uri="{FF2B5EF4-FFF2-40B4-BE49-F238E27FC236}">
                <a16:creationId xmlns:a16="http://schemas.microsoft.com/office/drawing/2014/main" id="{799E8F5E-15C8-A594-E40D-0F82331F97EF}"/>
              </a:ext>
            </a:extLst>
          </p:cNvPr>
          <p:cNvSpPr txBox="1"/>
          <p:nvPr/>
        </p:nvSpPr>
        <p:spPr>
          <a:xfrm>
            <a:off x="395288" y="1372675"/>
            <a:ext cx="4348162" cy="4585871"/>
          </a:xfrm>
          <a:prstGeom prst="rect">
            <a:avLst/>
          </a:prstGeom>
          <a:solidFill>
            <a:schemeClr val="bg1"/>
          </a:solidFill>
        </p:spPr>
        <p:txBody>
          <a:bodyPr wrap="square">
            <a:spAutoFit/>
          </a:bodyPr>
          <a:lstStyle/>
          <a:p>
            <a:pPr marL="285750" indent="-285750">
              <a:buFont typeface="Arial" panose="020B0604020202020204" pitchFamily="34" charset="0"/>
              <a:buChar char="•"/>
            </a:pPr>
            <a:r>
              <a:rPr lang="fr-FR" b="1" noProof="0" dirty="0">
                <a:solidFill>
                  <a:srgbClr val="FF0000"/>
                </a:solidFill>
                <a:latin typeface="Arial" panose="020B0604020202020204" pitchFamily="34" charset="0"/>
                <a:cs typeface="Arial" panose="020B0604020202020204" pitchFamily="34" charset="0"/>
              </a:rPr>
              <a:t>La prévalence des violences sexuelles avec contact durant l’enfance est la plus élevée dans les pays à faible revenu.</a:t>
            </a:r>
            <a:r>
              <a:rPr lang="fr-FR" noProof="0" dirty="0">
                <a:solidFill>
                  <a:srgbClr val="FF0000"/>
                </a:solidFill>
                <a:latin typeface="Arial" panose="020B0604020202020204" pitchFamily="34" charset="0"/>
                <a:cs typeface="Arial" panose="020B0604020202020204" pitchFamily="34" charset="0"/>
              </a:rPr>
              <a:t> </a:t>
            </a:r>
          </a:p>
          <a:p>
            <a:endParaRPr lang="fr-FR" sz="800" noProof="0" dirty="0">
              <a:solidFill>
                <a:srgbClr val="FF0000"/>
              </a:solidFill>
              <a:latin typeface="Arial" panose="020B0604020202020204" pitchFamily="34" charset="0"/>
              <a:cs typeface="Arial" panose="020B0604020202020204" pitchFamily="34" charset="0"/>
            </a:endParaRPr>
          </a:p>
          <a:p>
            <a:r>
              <a:rPr lang="fr-FR" sz="1200" noProof="0" dirty="0">
                <a:latin typeface="Arial" panose="020B0604020202020204" pitchFamily="34" charset="0"/>
                <a:cs typeface="Arial" panose="020B0604020202020204" pitchFamily="34" charset="0"/>
              </a:rPr>
              <a:t>Pourcentage de femmes âgées de 18 ans et plus ayant subi des violences sexuelles avec contact avant l'âge de 18 ans, par groupe de revenu national.</a:t>
            </a:r>
          </a:p>
          <a:p>
            <a:endParaRPr lang="fr-FR" sz="1200" noProof="0" dirty="0">
              <a:latin typeface="Arial" panose="020B0604020202020204" pitchFamily="34" charset="0"/>
              <a:cs typeface="Arial" panose="020B0604020202020204" pitchFamily="34" charset="0"/>
            </a:endParaRPr>
          </a:p>
          <a:p>
            <a:endParaRPr lang="fr-FR" sz="1200" noProof="0" dirty="0">
              <a:latin typeface="Arial" panose="020B0604020202020204" pitchFamily="34" charset="0"/>
              <a:cs typeface="Arial" panose="020B0604020202020204" pitchFamily="34" charset="0"/>
            </a:endParaRPr>
          </a:p>
          <a:p>
            <a:endParaRPr lang="fr-FR" b="1" noProof="0" dirty="0">
              <a:solidFill>
                <a:srgbClr val="FF0000"/>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fr-FR" b="1" noProof="0" dirty="0">
                <a:solidFill>
                  <a:srgbClr val="FF0000"/>
                </a:solidFill>
                <a:latin typeface="Arial" panose="020B0604020202020204" pitchFamily="34" charset="0"/>
                <a:cs typeface="Arial" panose="020B0604020202020204" pitchFamily="34" charset="0"/>
              </a:rPr>
              <a:t>Dans les situations fragiles, la prévalence du viol et des agressions sexuelles pendant l'enfance est plus de deux fois supérieure à la moyenne mondiale.</a:t>
            </a:r>
          </a:p>
          <a:p>
            <a:endParaRPr lang="fr-FR" sz="800" noProof="0" dirty="0">
              <a:latin typeface="Arial" panose="020B0604020202020204" pitchFamily="34" charset="0"/>
              <a:cs typeface="Arial" panose="020B0604020202020204" pitchFamily="34" charset="0"/>
            </a:endParaRPr>
          </a:p>
          <a:p>
            <a:r>
              <a:rPr lang="fr-FR" sz="1200" noProof="0" dirty="0">
                <a:latin typeface="Arial" panose="020B0604020202020204" pitchFamily="34" charset="0"/>
                <a:cs typeface="Arial" panose="020B0604020202020204" pitchFamily="34" charset="0"/>
              </a:rPr>
              <a:t>Pourcentage de femmes âgées de 18 ans et plus ayant subi des violences sexuelles avec contact avant l'âge de 18 ans, par classification des situations de fragilité et de conflit.</a:t>
            </a:r>
          </a:p>
        </p:txBody>
      </p:sp>
      <p:pic>
        <p:nvPicPr>
          <p:cNvPr id="5" name="Picture 4">
            <a:extLst>
              <a:ext uri="{FF2B5EF4-FFF2-40B4-BE49-F238E27FC236}">
                <a16:creationId xmlns:a16="http://schemas.microsoft.com/office/drawing/2014/main" id="{8AD24FDF-B83F-D07A-6E3A-CDC43EE3F8CC}"/>
              </a:ext>
            </a:extLst>
          </p:cNvPr>
          <p:cNvPicPr>
            <a:picLocks noChangeAspect="1"/>
          </p:cNvPicPr>
          <p:nvPr/>
        </p:nvPicPr>
        <p:blipFill>
          <a:blip r:embed="rId3"/>
          <a:stretch>
            <a:fillRect/>
          </a:stretch>
        </p:blipFill>
        <p:spPr>
          <a:xfrm>
            <a:off x="4929194" y="1181123"/>
            <a:ext cx="6948000" cy="5344044"/>
          </a:xfrm>
          <a:prstGeom prst="rect">
            <a:avLst/>
          </a:prstGeom>
        </p:spPr>
      </p:pic>
    </p:spTree>
    <p:extLst>
      <p:ext uri="{BB962C8B-B14F-4D97-AF65-F5344CB8AC3E}">
        <p14:creationId xmlns:p14="http://schemas.microsoft.com/office/powerpoint/2010/main" val="7988356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1FEB5C-CE5A-5B0E-F2A6-FD6CC0BB390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009E10-0608-C5C9-BDCC-F799F28D0906}"/>
              </a:ext>
            </a:extLst>
          </p:cNvPr>
          <p:cNvSpPr>
            <a:spLocks noGrp="1"/>
          </p:cNvSpPr>
          <p:nvPr>
            <p:ph type="title" idx="4294967295"/>
          </p:nvPr>
        </p:nvSpPr>
        <p:spPr>
          <a:xfrm>
            <a:off x="273050" y="341139"/>
            <a:ext cx="11645900" cy="1247775"/>
          </a:xfrm>
          <a:prstGeom prst="rect">
            <a:avLst/>
          </a:prstGeom>
        </p:spPr>
        <p:txBody>
          <a:bodyPr anchor="b"/>
          <a:lstStyle/>
          <a:p>
            <a:pPr algn="ctr"/>
            <a:r>
              <a:rPr lang="fr-FR" sz="2800" noProof="0" dirty="0">
                <a:solidFill>
                  <a:srgbClr val="58C3EB"/>
                </a:solidFill>
              </a:rPr>
              <a:t>Données régionales et sous-régionales</a:t>
            </a:r>
            <a:br>
              <a:rPr lang="fr-FR" sz="2800" noProof="0" dirty="0">
                <a:solidFill>
                  <a:srgbClr val="58C3EB"/>
                </a:solidFill>
              </a:rPr>
            </a:br>
            <a:r>
              <a:rPr lang="fr-FR" sz="2800" noProof="0" dirty="0">
                <a:solidFill>
                  <a:srgbClr val="58C3EB"/>
                </a:solidFill>
              </a:rPr>
              <a:t> sur les violences faites aux femmes et aux filles (VFFF)</a:t>
            </a:r>
            <a:r>
              <a:rPr lang="fr-FR" sz="2800" baseline="30000" noProof="0" dirty="0">
                <a:solidFill>
                  <a:srgbClr val="58C3EB"/>
                </a:solidFill>
              </a:rPr>
              <a:t>7, 8</a:t>
            </a:r>
            <a:br>
              <a:rPr lang="fr-FR" sz="2800" noProof="0" dirty="0">
                <a:solidFill>
                  <a:srgbClr val="58C3EB"/>
                </a:solidFill>
              </a:rPr>
            </a:br>
            <a:endParaRPr lang="fr-FR" sz="2800" noProof="0" dirty="0">
              <a:solidFill>
                <a:srgbClr val="58C3EB"/>
              </a:solidFill>
              <a:latin typeface="Arial"/>
              <a:cs typeface="Arial"/>
            </a:endParaRPr>
          </a:p>
        </p:txBody>
      </p:sp>
      <p:sp>
        <p:nvSpPr>
          <p:cNvPr id="3" name="Espace réservé du texte 2">
            <a:extLst>
              <a:ext uri="{FF2B5EF4-FFF2-40B4-BE49-F238E27FC236}">
                <a16:creationId xmlns:a16="http://schemas.microsoft.com/office/drawing/2014/main" id="{6B8059DF-D6D3-55DB-D0EE-6F9ECBA4790D}"/>
              </a:ext>
            </a:extLst>
          </p:cNvPr>
          <p:cNvSpPr>
            <a:spLocks noGrp="1"/>
          </p:cNvSpPr>
          <p:nvPr>
            <p:ph type="body" sz="quarter" idx="4294967295"/>
          </p:nvPr>
        </p:nvSpPr>
        <p:spPr>
          <a:xfrm>
            <a:off x="895944" y="1422972"/>
            <a:ext cx="10400113" cy="4853613"/>
          </a:xfrm>
          <a:prstGeom prst="rect">
            <a:avLst/>
          </a:prstGeom>
        </p:spPr>
        <p:txBody>
          <a:bodyPr numCol="1"/>
          <a:lstStyle/>
          <a:p>
            <a:pPr marL="342900" indent="-342900">
              <a:spcBef>
                <a:spcPts val="1200"/>
              </a:spcBef>
              <a:spcAft>
                <a:spcPts val="1200"/>
              </a:spcAft>
              <a:buClr>
                <a:srgbClr val="58C3EB"/>
              </a:buClr>
              <a:buFont typeface="Arial" panose="020B0604020202020204" pitchFamily="34" charset="0"/>
              <a:buChar char="•"/>
            </a:pPr>
            <a:r>
              <a:rPr lang="fr-FR" sz="2000" noProof="0" dirty="0"/>
              <a:t>En Afrique, beaucoup de filles déscolarisées courent le risque d’un mariage ou d’une grossesse précoce et voient leurs perspectives économiques limitées par des normes sociales sexistes.</a:t>
            </a:r>
            <a:r>
              <a:rPr lang="fr-FR" sz="2000" baseline="30000" noProof="0" dirty="0">
                <a:solidFill>
                  <a:prstClr val="black"/>
                </a:solidFill>
              </a:rPr>
              <a:t> </a:t>
            </a:r>
            <a:endParaRPr lang="fr-FR" sz="2000" noProof="0" dirty="0"/>
          </a:p>
          <a:p>
            <a:pPr marL="342900" indent="-342900">
              <a:spcBef>
                <a:spcPts val="1200"/>
              </a:spcBef>
              <a:spcAft>
                <a:spcPts val="1200"/>
              </a:spcAft>
              <a:buClr>
                <a:srgbClr val="58C3EB"/>
              </a:buClr>
              <a:buFont typeface="Arial" panose="020B0604020202020204" pitchFamily="34" charset="0"/>
              <a:buChar char="•"/>
            </a:pPr>
            <a:r>
              <a:rPr lang="fr-FR" sz="2000" noProof="0" dirty="0"/>
              <a:t>Six des 10 pays où la prévalence du mariage d’enfants est la plus élevée se trouvent en Afrique de l’Ouest et du Centre. Parmi les femmes âgées de 20 à 24 ans, 11 % étaient mariées à l’âge de 15 ans et 32 % à l’âge de 18 ans.</a:t>
            </a:r>
            <a:r>
              <a:rPr lang="fr-FR" sz="2000" baseline="30000" noProof="0" dirty="0">
                <a:solidFill>
                  <a:prstClr val="black"/>
                </a:solidFill>
              </a:rPr>
              <a:t> </a:t>
            </a:r>
            <a:endParaRPr lang="fr-FR" sz="2000" noProof="0" dirty="0"/>
          </a:p>
          <a:p>
            <a:pPr marL="342900" indent="-342900">
              <a:spcBef>
                <a:spcPts val="1200"/>
              </a:spcBef>
              <a:spcAft>
                <a:spcPts val="1200"/>
              </a:spcAft>
              <a:buClr>
                <a:srgbClr val="58C3EB"/>
              </a:buClr>
              <a:buFont typeface="Arial" panose="020B0604020202020204" pitchFamily="34" charset="0"/>
              <a:buChar char="•"/>
            </a:pPr>
            <a:r>
              <a:rPr lang="fr-FR" sz="2000" noProof="0" dirty="0"/>
              <a:t>En AOC, 24% des jeunes femmes âgées de 20 à 24 ans ont accouché avant l'âge de 18 ans. Les affections maternelles figurent parmi les cinq principales causes de mortalité chez les adolescentes âgées de 15 à 19 ans</a:t>
            </a:r>
            <a:r>
              <a:rPr lang="fr-FR" sz="2000" baseline="30000" noProof="0" dirty="0">
                <a:solidFill>
                  <a:prstClr val="black"/>
                </a:solidFill>
              </a:rPr>
              <a:t> </a:t>
            </a:r>
            <a:r>
              <a:rPr lang="fr-FR" sz="2000" noProof="0" dirty="0"/>
              <a:t>.</a:t>
            </a:r>
          </a:p>
          <a:p>
            <a:pPr marL="342900" indent="-342900">
              <a:spcBef>
                <a:spcPts val="1200"/>
              </a:spcBef>
              <a:spcAft>
                <a:spcPts val="1200"/>
              </a:spcAft>
              <a:buClr>
                <a:srgbClr val="58C3EB"/>
              </a:buClr>
              <a:buFont typeface="Arial" panose="020B0604020202020204" pitchFamily="34" charset="0"/>
              <a:buChar char="•"/>
            </a:pPr>
            <a:r>
              <a:rPr lang="fr-FR" sz="2000" noProof="0" dirty="0"/>
              <a:t>1 sur 5 adolescentes a été victime de violence de la part de son partenaire, tandis 1 sur 16 femme jeune âgée de 18 à 29 ans déclare avoir été victime de relations sexuelles forcées durant son enfance. </a:t>
            </a:r>
          </a:p>
          <a:p>
            <a:pPr>
              <a:buClr>
                <a:srgbClr val="58C3EB"/>
              </a:buClr>
            </a:pPr>
            <a:endParaRPr lang="fr-FR" sz="2000" noProof="0" dirty="0"/>
          </a:p>
        </p:txBody>
      </p:sp>
    </p:spTree>
    <p:extLst>
      <p:ext uri="{BB962C8B-B14F-4D97-AF65-F5344CB8AC3E}">
        <p14:creationId xmlns:p14="http://schemas.microsoft.com/office/powerpoint/2010/main" val="13173035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404813" y="1017639"/>
            <a:ext cx="11382375" cy="4987721"/>
          </a:xfrm>
          <a:prstGeom prst="rect">
            <a:avLst/>
          </a:prstGeom>
        </p:spPr>
        <p:txBody>
          <a:bodyPr numCol="1"/>
          <a:lstStyle/>
          <a:p>
            <a:pPr marL="342900" indent="-342900">
              <a:spcAft>
                <a:spcPts val="2400"/>
              </a:spcAft>
              <a:buClr>
                <a:srgbClr val="58C3EB"/>
              </a:buClr>
              <a:buFont typeface="Arial" panose="020B0604020202020204" pitchFamily="34" charset="0"/>
              <a:buChar char="•"/>
            </a:pPr>
            <a:r>
              <a:rPr lang="fr-FR" sz="2000" b="1" noProof="0" dirty="0"/>
              <a:t>Les femmes et les jeunes filles sont les plus durement touchées dans ces situations humanitaires et sont exposées à des risques accrus de violence sexiste : </a:t>
            </a:r>
            <a:r>
              <a:rPr lang="fr-FR" sz="2000" noProof="0" dirty="0"/>
              <a:t>violence entre partenaires intimes, de violence sexuelle, de mariages d'enfants et de mariages forcés, d'exploitation et d'abus sexuels, ainsi que de traite des êtres humains.</a:t>
            </a:r>
            <a:r>
              <a:rPr kumimoji="0" lang="fr-FR" sz="2000" b="1" i="0" u="none" strike="noStrike" kern="1200" cap="none" spc="0" normalizeH="0" baseline="0" noProof="0" dirty="0">
                <a:ln>
                  <a:noFill/>
                </a:ln>
                <a:solidFill>
                  <a:prstClr val="white"/>
                </a:solidFill>
                <a:effectLst/>
                <a:uLnTx/>
                <a:uFillTx/>
                <a:ea typeface="+mj-ea"/>
                <a:hlinkClick r:id="rId3"/>
              </a:rPr>
              <a:t> </a:t>
            </a:r>
            <a:endParaRPr lang="fr-FR" sz="2000" noProof="0" dirty="0"/>
          </a:p>
          <a:p>
            <a:pPr marL="342900" indent="-342900">
              <a:spcBef>
                <a:spcPts val="0"/>
              </a:spcBef>
              <a:spcAft>
                <a:spcPts val="2400"/>
              </a:spcAft>
              <a:buClr>
                <a:srgbClr val="58C3EB"/>
              </a:buClr>
              <a:buFont typeface="Arial" panose="020B0604020202020204" pitchFamily="34" charset="0"/>
              <a:buChar char="•"/>
            </a:pPr>
            <a:r>
              <a:rPr lang="fr-FR" sz="2000" b="1" noProof="0" dirty="0"/>
              <a:t>La fermeture de nombreuses écoles et structures sanitaires dans la région du Sahel en raison de l'insécurité compromet l'avenir de millions de femmes et d'adolescentes : </a:t>
            </a:r>
            <a:r>
              <a:rPr lang="fr-FR" sz="2000" noProof="0" dirty="0"/>
              <a:t>limitant leur accès aux services de santé sexuelle et reproductive, à l'information et à l'autonomisation dans un contexte dominé par des normes de genre néfastes.</a:t>
            </a:r>
            <a:r>
              <a:rPr kumimoji="0" lang="fr-FR" sz="2000" b="1" i="0" u="none" strike="noStrike" kern="1200" cap="none" spc="0" normalizeH="0" baseline="0" noProof="0" dirty="0">
                <a:ln>
                  <a:noFill/>
                </a:ln>
                <a:solidFill>
                  <a:prstClr val="white"/>
                </a:solidFill>
                <a:effectLst/>
                <a:uLnTx/>
                <a:uFillTx/>
                <a:ea typeface="+mj-ea"/>
                <a:hlinkClick r:id="rId3"/>
              </a:rPr>
              <a:t> </a:t>
            </a:r>
            <a:endParaRPr lang="fr-FR" sz="2000" noProof="0" dirty="0"/>
          </a:p>
          <a:p>
            <a:pPr marL="342900" indent="-342900">
              <a:spcBef>
                <a:spcPts val="0"/>
              </a:spcBef>
              <a:spcAft>
                <a:spcPts val="2400"/>
              </a:spcAft>
              <a:buClr>
                <a:srgbClr val="58C3EB"/>
              </a:buClr>
              <a:buFont typeface="Arial" panose="020B0604020202020204" pitchFamily="34" charset="0"/>
              <a:buChar char="•"/>
            </a:pPr>
            <a:r>
              <a:rPr lang="fr-FR" sz="2000" noProof="0" dirty="0"/>
              <a:t>En 2024, plus de 8 millions de femmes et de filles dans la région AOC avaient besoin d'un soutien lié à la violence basée sur le genre (GBV). </a:t>
            </a:r>
          </a:p>
          <a:p>
            <a:pPr marL="342900" indent="-342900">
              <a:spcBef>
                <a:spcPts val="0"/>
              </a:spcBef>
              <a:spcAft>
                <a:spcPts val="2400"/>
              </a:spcAft>
              <a:buClr>
                <a:srgbClr val="58C3EB"/>
              </a:buClr>
              <a:buFont typeface="Arial" panose="020B0604020202020204" pitchFamily="34" charset="0"/>
              <a:buChar char="•"/>
            </a:pPr>
            <a:r>
              <a:rPr lang="fr-FR" sz="2000" noProof="0" dirty="0"/>
              <a:t>Au Mali, moins de 25 % des établissements de santé dans les régions touchées par des crises fournissent des soins complets de SSR ou de soutien aux survivantes de VBG, et près de la moitié des services spécialisés de VBG restent fermés dans tout le pays. </a:t>
            </a:r>
          </a:p>
          <a:p>
            <a:pPr marL="342900" indent="-342900">
              <a:spcBef>
                <a:spcPts val="0"/>
              </a:spcBef>
              <a:spcAft>
                <a:spcPts val="2400"/>
              </a:spcAft>
              <a:buClr>
                <a:srgbClr val="58C3EB"/>
              </a:buClr>
              <a:buFont typeface="Arial" panose="020B0604020202020204" pitchFamily="34" charset="0"/>
              <a:buChar char="•"/>
            </a:pPr>
            <a:endParaRPr lang="fr-FR" sz="2000" noProof="0" dirty="0"/>
          </a:p>
        </p:txBody>
      </p:sp>
      <p:sp>
        <p:nvSpPr>
          <p:cNvPr id="5" name="Titre 1">
            <a:extLst>
              <a:ext uri="{FF2B5EF4-FFF2-40B4-BE49-F238E27FC236}">
                <a16:creationId xmlns:a16="http://schemas.microsoft.com/office/drawing/2014/main" id="{0A26EE28-0BB7-F846-AA83-1E64E563BC0A}"/>
              </a:ext>
            </a:extLst>
          </p:cNvPr>
          <p:cNvSpPr>
            <a:spLocks noGrp="1"/>
          </p:cNvSpPr>
          <p:nvPr>
            <p:ph type="title" idx="4294967295"/>
          </p:nvPr>
        </p:nvSpPr>
        <p:spPr>
          <a:xfrm>
            <a:off x="462756" y="328982"/>
            <a:ext cx="11266488" cy="555625"/>
          </a:xfrm>
          <a:prstGeom prst="rect">
            <a:avLst/>
          </a:prstGeom>
        </p:spPr>
        <p:txBody>
          <a:bodyPr anchor="b"/>
          <a:lstStyle/>
          <a:p>
            <a:pPr algn="ctr"/>
            <a:r>
              <a:rPr lang="fr-FR" sz="2800" noProof="0" dirty="0">
                <a:solidFill>
                  <a:srgbClr val="58C3EB"/>
                </a:solidFill>
              </a:rPr>
              <a:t>Contexte humanitaire et VFFF</a:t>
            </a:r>
            <a:r>
              <a:rPr kumimoji="0" lang="fr-FR" sz="2800" b="1" i="0" u="none" strike="noStrike" kern="1200" cap="none" spc="0" normalizeH="0" baseline="30000" noProof="0" dirty="0">
                <a:ln>
                  <a:noFill/>
                </a:ln>
                <a:solidFill>
                  <a:srgbClr val="58C3EB"/>
                </a:solidFill>
                <a:effectLst/>
                <a:uLnTx/>
                <a:uFillTx/>
                <a:latin typeface="Arial Black" panose="020B0604020202020204" pitchFamily="34" charset="0"/>
                <a:ea typeface="+mj-ea"/>
              </a:rPr>
              <a:t>9, 10 </a:t>
            </a:r>
            <a:endParaRPr lang="fr-FR" sz="900" noProof="0" dirty="0">
              <a:solidFill>
                <a:srgbClr val="58C3EB"/>
              </a:solidFill>
              <a:latin typeface="Arial"/>
              <a:cs typeface="Arial"/>
            </a:endParaRPr>
          </a:p>
        </p:txBody>
      </p:sp>
    </p:spTree>
    <p:extLst>
      <p:ext uri="{BB962C8B-B14F-4D97-AF65-F5344CB8AC3E}">
        <p14:creationId xmlns:p14="http://schemas.microsoft.com/office/powerpoint/2010/main" val="4049189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BD1ACD-4EF4-3E9E-304E-35095CB9AC35}"/>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A97379FD-6604-19A9-C6C0-0202DFA32C36}"/>
              </a:ext>
            </a:extLst>
          </p:cNvPr>
          <p:cNvSpPr>
            <a:spLocks noGrp="1"/>
          </p:cNvSpPr>
          <p:nvPr>
            <p:ph type="body" sz="quarter" idx="4294967295"/>
          </p:nvPr>
        </p:nvSpPr>
        <p:spPr>
          <a:xfrm>
            <a:off x="3557588" y="1678784"/>
            <a:ext cx="8183697" cy="4707730"/>
          </a:xfrm>
          <a:prstGeom prst="rect">
            <a:avLst/>
          </a:prstGeom>
        </p:spPr>
        <p:txBody>
          <a:bodyPr numCol="1"/>
          <a:lstStyle/>
          <a:p>
            <a:pPr marL="342900" indent="-342900">
              <a:lnSpc>
                <a:spcPct val="100000"/>
              </a:lnSpc>
              <a:spcBef>
                <a:spcPts val="600"/>
              </a:spcBef>
              <a:spcAft>
                <a:spcPts val="600"/>
              </a:spcAft>
              <a:buClr>
                <a:srgbClr val="58C3EB"/>
              </a:buClr>
              <a:buFont typeface="Arial" panose="020B0604020202020204" pitchFamily="34" charset="0"/>
              <a:buChar char="•"/>
            </a:pPr>
            <a:r>
              <a:rPr lang="fr-FR" sz="2400" noProof="0" dirty="0"/>
              <a:t>Mise en œuvre dans 4 pays d’Afrique de l’Ouest : le Libéria, la Sierra Leone, la Guinée et la Côte d’Ivoire, elle s’inscrit dans la vision 2022-2026 du Fonds mondial pour les enfants. Cette initiative est soutenue par la Fondation Tides et la Loterie populaire des codes postaux. </a:t>
            </a:r>
          </a:p>
          <a:p>
            <a:pPr marL="342900" indent="-342900">
              <a:lnSpc>
                <a:spcPct val="100000"/>
              </a:lnSpc>
              <a:spcBef>
                <a:spcPts val="600"/>
              </a:spcBef>
              <a:spcAft>
                <a:spcPts val="600"/>
              </a:spcAft>
              <a:buClr>
                <a:srgbClr val="58C3EB"/>
              </a:buClr>
              <a:buFont typeface="Arial" panose="020B0604020202020204" pitchFamily="34" charset="0"/>
              <a:buChar char="•"/>
            </a:pPr>
            <a:r>
              <a:rPr lang="fr-FR" sz="2400" noProof="0" dirty="0"/>
              <a:t>L’initiative vise d’abord à favoriser l’accès et le retour des filles à l’école, notamment celles ayant abandonné ou risquant de décrocher. Elle cherche également à réduire les pratiques néfastes comme le mariage d’enfants, la mutilation génitale féminine (MGF/E) et les violences basées sur le genre. </a:t>
            </a:r>
          </a:p>
        </p:txBody>
      </p:sp>
      <p:sp>
        <p:nvSpPr>
          <p:cNvPr id="5" name="Titre 1">
            <a:extLst>
              <a:ext uri="{FF2B5EF4-FFF2-40B4-BE49-F238E27FC236}">
                <a16:creationId xmlns:a16="http://schemas.microsoft.com/office/drawing/2014/main" id="{18523813-9657-7B54-9372-7D6C3D5740EA}"/>
              </a:ext>
            </a:extLst>
          </p:cNvPr>
          <p:cNvSpPr>
            <a:spLocks noGrp="1"/>
          </p:cNvSpPr>
          <p:nvPr>
            <p:ph type="title" idx="4294967295"/>
          </p:nvPr>
        </p:nvSpPr>
        <p:spPr>
          <a:xfrm>
            <a:off x="327099" y="2289680"/>
            <a:ext cx="2480552" cy="1797248"/>
          </a:xfrm>
          <a:prstGeom prst="rect">
            <a:avLst/>
          </a:prstGeom>
        </p:spPr>
        <p:txBody>
          <a:bodyPr anchor="b"/>
          <a:lstStyle/>
          <a:p>
            <a:pPr algn="ctr"/>
            <a:r>
              <a:rPr lang="fr-FR" sz="2800" noProof="0" dirty="0">
                <a:solidFill>
                  <a:srgbClr val="58C3EB"/>
                </a:solidFill>
              </a:rPr>
              <a:t>Initiative régionale </a:t>
            </a:r>
            <a:br>
              <a:rPr lang="fr-FR" sz="2800" noProof="0" dirty="0">
                <a:solidFill>
                  <a:srgbClr val="58C3EB"/>
                </a:solidFill>
              </a:rPr>
            </a:br>
            <a:r>
              <a:rPr lang="fr-FR" sz="2800" noProof="0" dirty="0">
                <a:solidFill>
                  <a:srgbClr val="58C3EB"/>
                </a:solidFill>
              </a:rPr>
              <a:t> </a:t>
            </a:r>
            <a:endParaRPr lang="fr-FR" sz="2800" noProof="0" dirty="0">
              <a:solidFill>
                <a:srgbClr val="58C3EB"/>
              </a:solidFill>
              <a:latin typeface="Arial"/>
              <a:cs typeface="Arial"/>
            </a:endParaRPr>
          </a:p>
        </p:txBody>
      </p:sp>
      <p:sp>
        <p:nvSpPr>
          <p:cNvPr id="4" name="ZoneTexte 3">
            <a:extLst>
              <a:ext uri="{FF2B5EF4-FFF2-40B4-BE49-F238E27FC236}">
                <a16:creationId xmlns:a16="http://schemas.microsoft.com/office/drawing/2014/main" id="{A9222849-D4B0-680A-D4A9-EDB3D853F051}"/>
              </a:ext>
            </a:extLst>
          </p:cNvPr>
          <p:cNvSpPr txBox="1"/>
          <p:nvPr/>
        </p:nvSpPr>
        <p:spPr>
          <a:xfrm>
            <a:off x="3343277" y="330098"/>
            <a:ext cx="8390102" cy="892552"/>
          </a:xfrm>
          <a:prstGeom prst="rect">
            <a:avLst/>
          </a:prstGeom>
          <a:noFill/>
        </p:spPr>
        <p:txBody>
          <a:bodyPr wrap="square">
            <a:spAutoFit/>
          </a:bodyPr>
          <a:lstStyle/>
          <a:p>
            <a:pPr algn="ctr"/>
            <a:r>
              <a:rPr kumimoji="0" lang="fr-FR" sz="2600" b="1" i="0" u="none" strike="noStrike" kern="1200" cap="none" spc="0" normalizeH="0" baseline="0" noProof="0" dirty="0">
                <a:ln>
                  <a:noFill/>
                </a:ln>
                <a:solidFill>
                  <a:srgbClr val="FF0000"/>
                </a:solidFill>
                <a:effectLst/>
                <a:uLnTx/>
                <a:uFillTx/>
                <a:latin typeface="Arial Black" panose="020B0604020202020204" pitchFamily="34" charset="0"/>
                <a:ea typeface="+mj-ea"/>
              </a:rPr>
              <a:t>“Droits et justice de genre du Fonds mondial pour les enfants (GFC)”</a:t>
            </a:r>
            <a:endParaRPr lang="fr-FR" sz="2600" noProof="0" dirty="0"/>
          </a:p>
        </p:txBody>
      </p:sp>
      <p:sp>
        <p:nvSpPr>
          <p:cNvPr id="6" name="TextBox 5">
            <a:extLst>
              <a:ext uri="{FF2B5EF4-FFF2-40B4-BE49-F238E27FC236}">
                <a16:creationId xmlns:a16="http://schemas.microsoft.com/office/drawing/2014/main" id="{00885EBF-91C8-2993-70E1-4F69C06246A6}"/>
              </a:ext>
            </a:extLst>
          </p:cNvPr>
          <p:cNvSpPr txBox="1"/>
          <p:nvPr/>
        </p:nvSpPr>
        <p:spPr>
          <a:xfrm>
            <a:off x="3814759" y="1106122"/>
            <a:ext cx="7715250" cy="307777"/>
          </a:xfrm>
          <a:prstGeom prst="rect">
            <a:avLst/>
          </a:prstGeom>
          <a:noFill/>
        </p:spPr>
        <p:txBody>
          <a:bodyPr wrap="square">
            <a:spAutoFit/>
          </a:bodyPr>
          <a:lstStyle/>
          <a:p>
            <a:pPr algn="ctr"/>
            <a:r>
              <a:rPr lang="fr-FR" sz="1400" noProof="0" dirty="0">
                <a:latin typeface="Arial Black" panose="020B0A04020102020204" pitchFamily="34" charset="0"/>
                <a:cs typeface="Arial" panose="020B0604020202020204" pitchFamily="34" charset="0"/>
                <a:hlinkClick r:id="rId3"/>
              </a:rPr>
              <a:t>https://globalfundforchildren.org/fr/initiative/gender-rights-and-justice/</a:t>
            </a:r>
            <a:r>
              <a:rPr lang="fr-FR" sz="1400" noProof="0" dirty="0">
                <a:latin typeface="Arial Black" panose="020B0A04020102020204" pitchFamily="34" charset="0"/>
                <a:cs typeface="Arial" panose="020B0604020202020204" pitchFamily="34" charset="0"/>
              </a:rPr>
              <a:t> </a:t>
            </a:r>
          </a:p>
        </p:txBody>
      </p:sp>
    </p:spTree>
    <p:extLst>
      <p:ext uri="{BB962C8B-B14F-4D97-AF65-F5344CB8AC3E}">
        <p14:creationId xmlns:p14="http://schemas.microsoft.com/office/powerpoint/2010/main" val="13752623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82118-E2AC-7E83-163A-B06D6491D2F3}"/>
            </a:ext>
          </a:extLst>
        </p:cNvPr>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CF7761B8-97D1-C65D-B99E-E3841158A286}"/>
              </a:ext>
            </a:extLst>
          </p:cNvPr>
          <p:cNvSpPr>
            <a:spLocks noGrp="1"/>
          </p:cNvSpPr>
          <p:nvPr>
            <p:ph type="body" sz="quarter" idx="4294967295"/>
          </p:nvPr>
        </p:nvSpPr>
        <p:spPr>
          <a:xfrm>
            <a:off x="3073940" y="1612364"/>
            <a:ext cx="8667345" cy="4913110"/>
          </a:xfrm>
          <a:prstGeom prst="rect">
            <a:avLst/>
          </a:prstGeom>
        </p:spPr>
        <p:txBody>
          <a:bodyPr numCol="1"/>
          <a:lstStyle/>
          <a:p>
            <a:pPr marL="342900" indent="-342900">
              <a:lnSpc>
                <a:spcPct val="100000"/>
              </a:lnSpc>
              <a:spcBef>
                <a:spcPts val="600"/>
              </a:spcBef>
              <a:spcAft>
                <a:spcPts val="600"/>
              </a:spcAft>
              <a:buClr>
                <a:srgbClr val="58C3EB"/>
              </a:buClr>
              <a:buFont typeface="Arial" panose="020B0604020202020204" pitchFamily="34" charset="0"/>
              <a:buChar char="•"/>
            </a:pPr>
            <a:r>
              <a:rPr lang="fr-FR" sz="2000" noProof="0" dirty="0"/>
              <a:t>L’initiative repose sur l’octroi de subventions flexibles et pluriannuelles, permettant aux organisations locales d’adapter leurs actions selon les besoins réels des communautés. GFC assure aussi un renforcement des capacités par des formations, du mentorat et des activités de réseautage.</a:t>
            </a:r>
          </a:p>
          <a:p>
            <a:pPr marL="342900" marR="0" lvl="0" indent="-342900" algn="l" defTabSz="914400" rtl="0" eaLnBrk="1" fontAlgn="auto" latinLnBrk="0" hangingPunct="1">
              <a:lnSpc>
                <a:spcPct val="100000"/>
              </a:lnSpc>
              <a:spcBef>
                <a:spcPts val="600"/>
              </a:spcBef>
              <a:spcAft>
                <a:spcPts val="600"/>
              </a:spcAft>
              <a:buClr>
                <a:srgbClr val="58C3EB"/>
              </a:buClr>
              <a:buSzTx/>
              <a:buFont typeface="Arial" panose="020B0604020202020204" pitchFamily="34" charset="0"/>
              <a:buChar char="•"/>
              <a:tabLst/>
              <a:defRPr/>
            </a:pPr>
            <a:r>
              <a:rPr lang="fr-FR" sz="2000" noProof="0" dirty="0"/>
              <a:t>L’initiative accompagne un ensemble d’organisations locales engagées dans la défense des droits des filles. </a:t>
            </a:r>
          </a:p>
          <a:p>
            <a:pPr marL="1028700" lvl="1" indent="-342900">
              <a:lnSpc>
                <a:spcPct val="100000"/>
              </a:lnSpc>
              <a:spcBef>
                <a:spcPts val="600"/>
              </a:spcBef>
              <a:spcAft>
                <a:spcPts val="600"/>
              </a:spcAft>
              <a:buClr>
                <a:srgbClr val="58C3EB"/>
              </a:buClr>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Côte d’Ivoire, elle soutient des structures comme Action pour le Développement et la Protection de la Famille (ADPF), Génération Femme du Troisième Millénaire (GFM3), SILOE qui signifie « fleuve de guérison » et l’ Union des Jeunes Dynamiques de Man (UJDM). </a:t>
            </a:r>
          </a:p>
          <a:p>
            <a:pPr marL="1028700" lvl="1" indent="-342900">
              <a:lnSpc>
                <a:spcPct val="100000"/>
              </a:lnSpc>
              <a:spcBef>
                <a:spcPts val="600"/>
              </a:spcBef>
              <a:spcAft>
                <a:spcPts val="600"/>
              </a:spcAft>
              <a:buClr>
                <a:srgbClr val="58C3EB"/>
              </a:buClr>
              <a:defRPr/>
            </a:pPr>
            <a:r>
              <a:rPr kumimoji="0" lang="fr-FR" sz="18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Guinée, elle travaille avec le Club des Jeunes Filles Leaders (CJFL-G), Femme Autonome Espoir de Demain-Guinée (FAED-G) et Femme Autonome Espoir de Demain-Guinée (PROVIFEPE).</a:t>
            </a:r>
            <a:endParaRPr lang="fr-FR" sz="1800" b="1" noProof="0" dirty="0"/>
          </a:p>
          <a:p>
            <a:pPr marL="342900" indent="-342900">
              <a:spcBef>
                <a:spcPts val="0"/>
              </a:spcBef>
              <a:spcAft>
                <a:spcPts val="1800"/>
              </a:spcAft>
              <a:buClr>
                <a:srgbClr val="58C3EB"/>
              </a:buClr>
              <a:buFont typeface="Arial" panose="020B0604020202020204" pitchFamily="34" charset="0"/>
              <a:buChar char="•"/>
            </a:pPr>
            <a:endParaRPr lang="fr-FR" sz="2200" noProof="0" dirty="0"/>
          </a:p>
        </p:txBody>
      </p:sp>
      <p:sp>
        <p:nvSpPr>
          <p:cNvPr id="5" name="Titre 1">
            <a:extLst>
              <a:ext uri="{FF2B5EF4-FFF2-40B4-BE49-F238E27FC236}">
                <a16:creationId xmlns:a16="http://schemas.microsoft.com/office/drawing/2014/main" id="{220D783A-2FB3-AE5C-2819-104DAC4CACD2}"/>
              </a:ext>
            </a:extLst>
          </p:cNvPr>
          <p:cNvSpPr>
            <a:spLocks noGrp="1"/>
          </p:cNvSpPr>
          <p:nvPr>
            <p:ph type="title" idx="4294967295"/>
          </p:nvPr>
        </p:nvSpPr>
        <p:spPr>
          <a:xfrm>
            <a:off x="282101" y="1780162"/>
            <a:ext cx="2480553" cy="2306766"/>
          </a:xfrm>
          <a:prstGeom prst="rect">
            <a:avLst/>
          </a:prstGeom>
        </p:spPr>
        <p:txBody>
          <a:bodyPr anchor="b"/>
          <a:lstStyle/>
          <a:p>
            <a:pPr algn="ctr"/>
            <a:r>
              <a:rPr lang="fr-FR" sz="2800" noProof="0" dirty="0">
                <a:solidFill>
                  <a:srgbClr val="58C3EB"/>
                </a:solidFill>
              </a:rPr>
              <a:t>Initiative régionale</a:t>
            </a:r>
            <a:br>
              <a:rPr lang="fr-FR" sz="2800" noProof="0" dirty="0">
                <a:solidFill>
                  <a:srgbClr val="58C3EB"/>
                </a:solidFill>
              </a:rPr>
            </a:br>
            <a:r>
              <a:rPr lang="fr-FR" sz="2800" noProof="0" dirty="0">
                <a:solidFill>
                  <a:srgbClr val="58C3EB"/>
                </a:solidFill>
              </a:rPr>
              <a:t> </a:t>
            </a:r>
            <a:endParaRPr lang="fr-FR" sz="2800" noProof="0" dirty="0">
              <a:solidFill>
                <a:srgbClr val="58C3EB"/>
              </a:solidFill>
              <a:latin typeface="Arial"/>
              <a:cs typeface="Arial"/>
            </a:endParaRPr>
          </a:p>
        </p:txBody>
      </p:sp>
      <p:sp>
        <p:nvSpPr>
          <p:cNvPr id="4" name="ZoneTexte 3">
            <a:extLst>
              <a:ext uri="{FF2B5EF4-FFF2-40B4-BE49-F238E27FC236}">
                <a16:creationId xmlns:a16="http://schemas.microsoft.com/office/drawing/2014/main" id="{F9F7AAD5-52A9-144F-BC21-4D0AA12E0913}"/>
              </a:ext>
            </a:extLst>
          </p:cNvPr>
          <p:cNvSpPr txBox="1"/>
          <p:nvPr/>
        </p:nvSpPr>
        <p:spPr>
          <a:xfrm>
            <a:off x="3214690" y="330098"/>
            <a:ext cx="8443913" cy="8925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600" b="1" i="0" u="none" strike="noStrike" kern="1200" cap="none" spc="0" normalizeH="0" baseline="0" noProof="0" dirty="0">
                <a:ln>
                  <a:noFill/>
                </a:ln>
                <a:solidFill>
                  <a:srgbClr val="FF0000"/>
                </a:solidFill>
                <a:effectLst/>
                <a:uLnTx/>
                <a:uFillTx/>
                <a:latin typeface="Arial Black" panose="020B0604020202020204" pitchFamily="34" charset="0"/>
                <a:ea typeface="+mn-ea"/>
                <a:cs typeface="+mn-cs"/>
              </a:rPr>
              <a:t>“Droits et justice de genre du Fonds mondial pour les enfants (GFC)”</a:t>
            </a:r>
            <a:endParaRPr kumimoji="0" lang="fr-FR" sz="2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3C31461F-4AA0-1A7C-AB4F-2C88F4DC6360}"/>
              </a:ext>
            </a:extLst>
          </p:cNvPr>
          <p:cNvSpPr txBox="1"/>
          <p:nvPr/>
        </p:nvSpPr>
        <p:spPr>
          <a:xfrm>
            <a:off x="3814759" y="1106122"/>
            <a:ext cx="7715250" cy="307777"/>
          </a:xfrm>
          <a:prstGeom prst="rect">
            <a:avLst/>
          </a:prstGeom>
          <a:noFill/>
        </p:spPr>
        <p:txBody>
          <a:bodyPr wrap="square">
            <a:spAutoFit/>
          </a:bodyPr>
          <a:lstStyle/>
          <a:p>
            <a:pPr algn="ctr"/>
            <a:r>
              <a:rPr lang="fr-FR" sz="1400" noProof="0" dirty="0">
                <a:latin typeface="Arial Black" panose="020B0A04020102020204" pitchFamily="34" charset="0"/>
                <a:cs typeface="Arial" panose="020B0604020202020204" pitchFamily="34" charset="0"/>
                <a:hlinkClick r:id="rId3"/>
              </a:rPr>
              <a:t>https://globalfundforchildren.org/fr/initiative/gender-rights-and-justice/</a:t>
            </a:r>
            <a:r>
              <a:rPr lang="fr-FR" sz="1400" noProof="0" dirty="0">
                <a:latin typeface="Arial Black" panose="020B0A04020102020204" pitchFamily="34" charset="0"/>
                <a:cs typeface="Arial" panose="020B0604020202020204" pitchFamily="34" charset="0"/>
              </a:rPr>
              <a:t> </a:t>
            </a:r>
          </a:p>
        </p:txBody>
      </p:sp>
    </p:spTree>
    <p:extLst>
      <p:ext uri="{BB962C8B-B14F-4D97-AF65-F5344CB8AC3E}">
        <p14:creationId xmlns:p14="http://schemas.microsoft.com/office/powerpoint/2010/main" val="123583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B9D498-F753-9544-9976-76B64BD78343}"/>
              </a:ext>
            </a:extLst>
          </p:cNvPr>
          <p:cNvSpPr>
            <a:spLocks noGrp="1"/>
          </p:cNvSpPr>
          <p:nvPr>
            <p:ph type="title"/>
          </p:nvPr>
        </p:nvSpPr>
        <p:spPr/>
        <p:txBody>
          <a:bodyPr/>
          <a:lstStyle/>
          <a:p>
            <a:r>
              <a:rPr lang="fr-FR" sz="2800" noProof="0" dirty="0"/>
              <a:t>Plan du module</a:t>
            </a:r>
          </a:p>
        </p:txBody>
      </p:sp>
      <p:sp>
        <p:nvSpPr>
          <p:cNvPr id="9" name="Subtitle 1">
            <a:extLst>
              <a:ext uri="{FF2B5EF4-FFF2-40B4-BE49-F238E27FC236}">
                <a16:creationId xmlns:a16="http://schemas.microsoft.com/office/drawing/2014/main" id="{C53C893D-0AA2-E518-6300-9B223252F196}"/>
              </a:ext>
            </a:extLst>
          </p:cNvPr>
          <p:cNvSpPr>
            <a:spLocks noGrp="1"/>
          </p:cNvSpPr>
          <p:nvPr>
            <p:ph type="body" sz="quarter" idx="13"/>
          </p:nvPr>
        </p:nvSpPr>
        <p:spPr>
          <a:xfrm>
            <a:off x="631825" y="1629212"/>
            <a:ext cx="10860586" cy="4237638"/>
          </a:xfrm>
        </p:spPr>
        <p:txBody>
          <a:bodyPr/>
          <a:lstStyle/>
          <a:p>
            <a:pPr>
              <a:spcBef>
                <a:spcPts val="0"/>
              </a:spcBef>
              <a:spcAft>
                <a:spcPts val="1200"/>
              </a:spcAft>
            </a:pPr>
            <a:r>
              <a:rPr lang="fr-FR" sz="2400" b="1" noProof="0" dirty="0">
                <a:solidFill>
                  <a:srgbClr val="58C3EB"/>
                </a:solidFill>
              </a:rPr>
              <a:t>PERSPECTIVE GLOBALE</a:t>
            </a:r>
          </a:p>
          <a:p>
            <a:pPr marL="342900" indent="-342900">
              <a:buClr>
                <a:srgbClr val="58C3EB"/>
              </a:buClr>
              <a:buFont typeface="Wingdings" panose="05000000000000000000" pitchFamily="2" charset="2"/>
              <a:buChar char="ü"/>
            </a:pPr>
            <a:r>
              <a:rPr lang="fr-FR" noProof="0" dirty="0"/>
              <a:t>Définition des concepts clés</a:t>
            </a:r>
          </a:p>
          <a:p>
            <a:pPr marL="342900" indent="-342900">
              <a:buClr>
                <a:srgbClr val="58C3EB"/>
              </a:buClr>
              <a:buFont typeface="Wingdings" panose="05000000000000000000" pitchFamily="2" charset="2"/>
              <a:buChar char="ü"/>
            </a:pPr>
            <a:r>
              <a:rPr lang="fr-FR" noProof="0" dirty="0"/>
              <a:t>Rationnel en matière de prévention de la VFFF</a:t>
            </a:r>
          </a:p>
          <a:p>
            <a:pPr marL="342900" indent="-342900">
              <a:buClr>
                <a:srgbClr val="58C3EB"/>
              </a:buClr>
              <a:buFont typeface="Wingdings" panose="05000000000000000000" pitchFamily="2" charset="2"/>
              <a:buChar char="ü"/>
            </a:pPr>
            <a:r>
              <a:rPr lang="fr-FR" noProof="0" dirty="0"/>
              <a:t>Implications en matière de Droits de l’Homme</a:t>
            </a:r>
          </a:p>
          <a:p>
            <a:pPr marL="342900" indent="-342900">
              <a:buClr>
                <a:srgbClr val="58C3EB"/>
              </a:buClr>
              <a:buFont typeface="Wingdings" panose="05000000000000000000" pitchFamily="2" charset="2"/>
              <a:buChar char="ü"/>
            </a:pPr>
            <a:r>
              <a:rPr lang="fr-FR" noProof="0" dirty="0"/>
              <a:t>Considérations d’ordre programmatique</a:t>
            </a:r>
          </a:p>
          <a:p>
            <a:pPr marL="342900" indent="-342900">
              <a:buClr>
                <a:srgbClr val="58C3EB"/>
              </a:buClr>
              <a:buFont typeface="Wingdings" panose="05000000000000000000" pitchFamily="2" charset="2"/>
              <a:buChar char="ü"/>
            </a:pPr>
            <a:r>
              <a:rPr lang="fr-FR" noProof="0" dirty="0"/>
              <a:t>Lignes directrices </a:t>
            </a:r>
          </a:p>
          <a:p>
            <a:pPr marL="342900" indent="-342900">
              <a:buClr>
                <a:srgbClr val="58C3EB"/>
              </a:buClr>
              <a:buFont typeface="Wingdings" panose="05000000000000000000" pitchFamily="2" charset="2"/>
              <a:buChar char="ü"/>
            </a:pPr>
            <a:r>
              <a:rPr lang="fr-FR" noProof="0" dirty="0"/>
              <a:t>Mesures spécifiques dans le contexte de COVID-19 ou autres crises</a:t>
            </a:r>
          </a:p>
          <a:p>
            <a:pPr>
              <a:spcBef>
                <a:spcPts val="0"/>
              </a:spcBef>
              <a:spcAft>
                <a:spcPts val="1200"/>
              </a:spcAft>
            </a:pPr>
            <a:endParaRPr lang="fr-FR" sz="2400" b="1" noProof="0" dirty="0"/>
          </a:p>
          <a:p>
            <a:pPr>
              <a:spcBef>
                <a:spcPts val="0"/>
              </a:spcBef>
              <a:spcAft>
                <a:spcPts val="1200"/>
              </a:spcAft>
            </a:pPr>
            <a:r>
              <a:rPr lang="fr-FR" sz="2400" b="1" noProof="0" dirty="0">
                <a:solidFill>
                  <a:srgbClr val="58C3EB"/>
                </a:solidFill>
              </a:rPr>
              <a:t>PERSPECTIVES REGIONALES</a:t>
            </a:r>
          </a:p>
          <a:p>
            <a:pPr lvl="1">
              <a:spcAft>
                <a:spcPts val="600"/>
              </a:spcAft>
              <a:buClr>
                <a:srgbClr val="58C3EB"/>
              </a:buClr>
              <a:buFont typeface="Wingdings" panose="05000000000000000000" pitchFamily="2" charset="2"/>
              <a:buChar char="ü"/>
            </a:pPr>
            <a:r>
              <a:rPr lang="fr-FR" noProof="0" dirty="0"/>
              <a:t>Contexte régional (pays francophones)</a:t>
            </a:r>
          </a:p>
          <a:p>
            <a:pPr lvl="1">
              <a:spcAft>
                <a:spcPts val="600"/>
              </a:spcAft>
              <a:buClr>
                <a:srgbClr val="58C3EB"/>
              </a:buClr>
              <a:buFont typeface="Wingdings" panose="05000000000000000000" pitchFamily="2" charset="2"/>
              <a:buChar char="ü"/>
            </a:pPr>
            <a:r>
              <a:rPr lang="fr-FR" noProof="0" dirty="0"/>
              <a:t>Défis et initiatives régionales</a:t>
            </a:r>
          </a:p>
          <a:p>
            <a:pPr lvl="1">
              <a:spcAft>
                <a:spcPts val="600"/>
              </a:spcAft>
              <a:buClr>
                <a:srgbClr val="58C3EB"/>
              </a:buClr>
              <a:buFont typeface="Wingdings" panose="05000000000000000000" pitchFamily="2" charset="2"/>
              <a:buChar char="ü"/>
            </a:pPr>
            <a:r>
              <a:rPr lang="fr-FR" noProof="0" dirty="0"/>
              <a:t>Principaux messages sur la prévention de la VFFF</a:t>
            </a:r>
          </a:p>
          <a:p>
            <a:endParaRPr lang="fr-FR" noProof="0" dirty="0"/>
          </a:p>
        </p:txBody>
      </p:sp>
    </p:spTree>
    <p:extLst>
      <p:ext uri="{BB962C8B-B14F-4D97-AF65-F5344CB8AC3E}">
        <p14:creationId xmlns:p14="http://schemas.microsoft.com/office/powerpoint/2010/main" val="40580920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72629-0D06-E45C-8F4F-D2FA5E3943C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F15747-77D7-4B83-CEE1-073FA0CB1212}"/>
              </a:ext>
            </a:extLst>
          </p:cNvPr>
          <p:cNvSpPr>
            <a:spLocks noGrp="1"/>
          </p:cNvSpPr>
          <p:nvPr>
            <p:ph type="title"/>
          </p:nvPr>
        </p:nvSpPr>
        <p:spPr>
          <a:xfrm>
            <a:off x="305617" y="305098"/>
            <a:ext cx="11580766" cy="548342"/>
          </a:xfrm>
        </p:spPr>
        <p:txBody>
          <a:bodyPr/>
          <a:lstStyle/>
          <a:p>
            <a:pPr algn="ctr"/>
            <a:r>
              <a:rPr lang="fr-FR" sz="2800" noProof="0" dirty="0"/>
              <a:t>Actions prioritaires au </a:t>
            </a:r>
            <a:r>
              <a:rPr lang="fr-FR" sz="2800" noProof="0" dirty="0">
                <a:solidFill>
                  <a:srgbClr val="57C3EB"/>
                </a:solidFill>
                <a:latin typeface="Arial Black" panose="020B0A04020102020204" pitchFamily="34" charset="0"/>
                <a:cs typeface="Arial" panose="020B0604020202020204" pitchFamily="34" charset="0"/>
              </a:rPr>
              <a:t>niveau du district</a:t>
            </a:r>
            <a:r>
              <a:rPr lang="fr-FR" sz="2800" noProof="0" dirty="0"/>
              <a:t> sanitaire 1/3</a:t>
            </a:r>
          </a:p>
        </p:txBody>
      </p:sp>
      <p:sp>
        <p:nvSpPr>
          <p:cNvPr id="3" name="Espace réservé du contenu 2">
            <a:extLst>
              <a:ext uri="{FF2B5EF4-FFF2-40B4-BE49-F238E27FC236}">
                <a16:creationId xmlns:a16="http://schemas.microsoft.com/office/drawing/2014/main" id="{9AF844AE-D56D-BC6D-6A38-CED4ADBE8CAE}"/>
              </a:ext>
            </a:extLst>
          </p:cNvPr>
          <p:cNvSpPr>
            <a:spLocks noGrp="1"/>
          </p:cNvSpPr>
          <p:nvPr>
            <p:ph idx="1"/>
          </p:nvPr>
        </p:nvSpPr>
        <p:spPr>
          <a:xfrm>
            <a:off x="396240" y="995679"/>
            <a:ext cx="11490143" cy="5275557"/>
          </a:xfrm>
        </p:spPr>
        <p:txBody>
          <a:bodyPr/>
          <a:lstStyle/>
          <a:p>
            <a:pPr marL="0" indent="0">
              <a:buClr>
                <a:srgbClr val="009CDE"/>
              </a:buClr>
              <a:buNone/>
            </a:pPr>
            <a:r>
              <a:rPr lang="fr-FR" b="1" noProof="0" dirty="0">
                <a:solidFill>
                  <a:srgbClr val="FF0000"/>
                </a:solidFill>
              </a:rPr>
              <a:t>Gouvernance et gestion </a:t>
            </a:r>
          </a:p>
          <a:p>
            <a:pPr>
              <a:buClr>
                <a:srgbClr val="009CDE"/>
              </a:buClr>
            </a:pPr>
            <a:r>
              <a:rPr lang="fr-FR" noProof="0" dirty="0"/>
              <a:t>Élaborer et mettre en œuvre un plan de travail au niveau du district conforme au plan national.</a:t>
            </a:r>
          </a:p>
          <a:p>
            <a:pPr>
              <a:buClr>
                <a:srgbClr val="009CDE"/>
              </a:buClr>
            </a:pPr>
            <a:r>
              <a:rPr lang="fr-FR" noProof="0" dirty="0"/>
              <a:t>Identifier les niveaux de violence sexiste et mobiliser les secteurs concernés (éducation, protection sociale, justice, etc.) pour y répondre.</a:t>
            </a:r>
          </a:p>
          <a:p>
            <a:pPr>
              <a:buClr>
                <a:srgbClr val="009CDE"/>
              </a:buClr>
            </a:pPr>
            <a:r>
              <a:rPr lang="fr-FR" noProof="0" dirty="0"/>
              <a:t>Identifier les besoins et les problèmes des femmes et des filles victimes de violence sexiste et orienter les secteurs de la santé, des affaires sociales et de la justice vers les solutions appropriées.</a:t>
            </a:r>
          </a:p>
          <a:p>
            <a:pPr>
              <a:buClr>
                <a:srgbClr val="009CDE"/>
              </a:buClr>
            </a:pPr>
            <a:r>
              <a:rPr lang="fr-FR" noProof="0" dirty="0"/>
              <a:t>Développer une compréhension et des capacités communes parmi le personnel de tous les secteurs concernés et veiller à une bonne coordination entre eux.</a:t>
            </a:r>
          </a:p>
          <a:p>
            <a:pPr>
              <a:buClr>
                <a:srgbClr val="009CDE"/>
              </a:buClr>
            </a:pPr>
            <a:r>
              <a:rPr lang="fr-FR" noProof="0" dirty="0"/>
              <a:t>Veiller à ce que les femmes et les filles victimes de violence sexiste connaissent les services qui leur sont proposés et à ce que ces services répondent à leurs besoins.</a:t>
            </a:r>
          </a:p>
          <a:p>
            <a:pPr>
              <a:buClr>
                <a:srgbClr val="009CDE"/>
              </a:buClr>
            </a:pPr>
            <a:r>
              <a:rPr lang="fr-FR" noProof="0" dirty="0"/>
              <a:t>Superviser les centres qui fournissent des services aux personnes victimes de violence sexiste et veiller à ce qu'ils fonctionnent conformément aux normes et aux directives.</a:t>
            </a:r>
          </a:p>
          <a:p>
            <a:pPr>
              <a:buClr>
                <a:srgbClr val="009CDE"/>
              </a:buClr>
            </a:pPr>
            <a:endParaRPr lang="fr-FR" sz="2800" noProof="0" dirty="0"/>
          </a:p>
        </p:txBody>
      </p:sp>
    </p:spTree>
    <p:extLst>
      <p:ext uri="{BB962C8B-B14F-4D97-AF65-F5344CB8AC3E}">
        <p14:creationId xmlns:p14="http://schemas.microsoft.com/office/powerpoint/2010/main" val="38820299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D597C1-D7B6-35F6-9E78-06F8A940CB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CB7FAC2-AA0B-B2BD-43B7-3D84E1D2816C}"/>
              </a:ext>
            </a:extLst>
          </p:cNvPr>
          <p:cNvSpPr>
            <a:spLocks noGrp="1"/>
          </p:cNvSpPr>
          <p:nvPr>
            <p:ph type="title"/>
          </p:nvPr>
        </p:nvSpPr>
        <p:spPr>
          <a:xfrm>
            <a:off x="305617" y="305098"/>
            <a:ext cx="11580766" cy="548342"/>
          </a:xfrm>
        </p:spPr>
        <p:txBody>
          <a:bodyPr/>
          <a:lstStyle/>
          <a:p>
            <a:pPr algn="ctr"/>
            <a:r>
              <a:rPr lang="fr-FR" sz="2800" noProof="0" dirty="0"/>
              <a:t>Actions prioritaires au niveau du district sanitaire 2/3</a:t>
            </a:r>
          </a:p>
        </p:txBody>
      </p:sp>
      <p:sp>
        <p:nvSpPr>
          <p:cNvPr id="3" name="Espace réservé du contenu 2">
            <a:extLst>
              <a:ext uri="{FF2B5EF4-FFF2-40B4-BE49-F238E27FC236}">
                <a16:creationId xmlns:a16="http://schemas.microsoft.com/office/drawing/2014/main" id="{0092D975-40E5-4D49-1E43-9AD9A191FBB3}"/>
              </a:ext>
            </a:extLst>
          </p:cNvPr>
          <p:cNvSpPr>
            <a:spLocks noGrp="1"/>
          </p:cNvSpPr>
          <p:nvPr>
            <p:ph idx="1"/>
          </p:nvPr>
        </p:nvSpPr>
        <p:spPr>
          <a:xfrm>
            <a:off x="396240" y="967103"/>
            <a:ext cx="11490143" cy="5557223"/>
          </a:xfrm>
        </p:spPr>
        <p:txBody>
          <a:bodyPr/>
          <a:lstStyle/>
          <a:p>
            <a:pPr marL="0" indent="0">
              <a:buClr>
                <a:srgbClr val="009CDE"/>
              </a:buClr>
              <a:buNone/>
            </a:pPr>
            <a:r>
              <a:rPr lang="fr-FR" b="1" noProof="0" dirty="0">
                <a:solidFill>
                  <a:srgbClr val="FF0000"/>
                </a:solidFill>
              </a:rPr>
              <a:t>Engagement communautaire</a:t>
            </a:r>
          </a:p>
          <a:p>
            <a:pPr>
              <a:buClr>
                <a:srgbClr val="009CDE"/>
              </a:buClr>
            </a:pPr>
            <a:r>
              <a:rPr lang="fr-FR" noProof="0" dirty="0"/>
              <a:t>Diffuser des informations sur les lois, politiques et programmes nationaux visant à promouvoir l'égalité des sexes et à lutter contre la violence sexiste.</a:t>
            </a:r>
          </a:p>
          <a:p>
            <a:pPr>
              <a:buClr>
                <a:srgbClr val="009CDE"/>
              </a:buClr>
            </a:pPr>
            <a:r>
              <a:rPr lang="fr-FR" noProof="0" dirty="0"/>
              <a:t>Organiser des activités pour informer et impliquer les dirigeants et les membres de la communauté dans les implications des lois pour l'action au niveau du district et de la communauté.</a:t>
            </a:r>
          </a:p>
          <a:p>
            <a:pPr>
              <a:buClr>
                <a:srgbClr val="009CDE"/>
              </a:buClr>
            </a:pPr>
            <a:r>
              <a:rPr lang="fr-FR" noProof="0" dirty="0"/>
              <a:t>Faire un effort délibéré pour impliquer les hommes et les garçons dans la lutte contre la violence sexiste par le biais des organisations et des réseaux dont ils font partie.</a:t>
            </a:r>
          </a:p>
          <a:p>
            <a:pPr marL="0" indent="0">
              <a:buClr>
                <a:srgbClr val="009CDE"/>
              </a:buClr>
              <a:buNone/>
            </a:pPr>
            <a:r>
              <a:rPr lang="fr-FR" b="1" noProof="0" dirty="0">
                <a:solidFill>
                  <a:srgbClr val="FF0000"/>
                </a:solidFill>
              </a:rPr>
              <a:t>Prestation de services de santé (1)</a:t>
            </a:r>
          </a:p>
          <a:p>
            <a:r>
              <a:rPr lang="fr-FR" noProof="0" dirty="0"/>
              <a:t>Veiller à ce que les points de prestation de services disposent des installations et des équipements, des services et des fournitures nécessaires, ainsi que d'un personnel adéquat possédant les compétences requises pour fournir des services liés à la violence sexiste.</a:t>
            </a:r>
          </a:p>
          <a:p>
            <a:r>
              <a:rPr lang="fr-FR" noProof="0" dirty="0"/>
              <a:t>Renforcer les capacités des prestataires de services de santé, ainsi que celles des prestataires d'autres secteurs, à répondre à la violence sexiste.</a:t>
            </a:r>
          </a:p>
          <a:p>
            <a:pPr marL="0" indent="0">
              <a:buClr>
                <a:srgbClr val="009CDE"/>
              </a:buClr>
              <a:buNone/>
            </a:pPr>
            <a:endParaRPr lang="fr-FR" noProof="0" dirty="0"/>
          </a:p>
          <a:p>
            <a:pPr>
              <a:buClr>
                <a:srgbClr val="009CDE"/>
              </a:buClr>
            </a:pPr>
            <a:endParaRPr lang="fr-FR" noProof="0" dirty="0"/>
          </a:p>
        </p:txBody>
      </p:sp>
    </p:spTree>
    <p:extLst>
      <p:ext uri="{BB962C8B-B14F-4D97-AF65-F5344CB8AC3E}">
        <p14:creationId xmlns:p14="http://schemas.microsoft.com/office/powerpoint/2010/main" val="30105589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D81C39-E2B1-8CE1-7E27-88D3E5984C9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24B5240F-95E3-85F2-9F10-07D1C5813723}"/>
              </a:ext>
            </a:extLst>
          </p:cNvPr>
          <p:cNvSpPr>
            <a:spLocks noGrp="1"/>
          </p:cNvSpPr>
          <p:nvPr>
            <p:ph type="title"/>
          </p:nvPr>
        </p:nvSpPr>
        <p:spPr>
          <a:xfrm>
            <a:off x="305617" y="305098"/>
            <a:ext cx="11580766" cy="548342"/>
          </a:xfrm>
        </p:spPr>
        <p:txBody>
          <a:bodyPr/>
          <a:lstStyle/>
          <a:p>
            <a:pPr algn="ctr"/>
            <a:r>
              <a:rPr lang="fr-FR" sz="2800" noProof="0" dirty="0"/>
              <a:t>Actions prioritaires au niveau du district sanitaire 3/3</a:t>
            </a:r>
          </a:p>
        </p:txBody>
      </p:sp>
      <p:sp>
        <p:nvSpPr>
          <p:cNvPr id="3" name="Espace réservé du contenu 2">
            <a:extLst>
              <a:ext uri="{FF2B5EF4-FFF2-40B4-BE49-F238E27FC236}">
                <a16:creationId xmlns:a16="http://schemas.microsoft.com/office/drawing/2014/main" id="{956A76C7-0A13-D27D-1F70-667838B37FCF}"/>
              </a:ext>
            </a:extLst>
          </p:cNvPr>
          <p:cNvSpPr>
            <a:spLocks noGrp="1"/>
          </p:cNvSpPr>
          <p:nvPr>
            <p:ph idx="1"/>
          </p:nvPr>
        </p:nvSpPr>
        <p:spPr>
          <a:xfrm>
            <a:off x="396240" y="995679"/>
            <a:ext cx="11490143" cy="5275557"/>
          </a:xfrm>
        </p:spPr>
        <p:txBody>
          <a:bodyPr/>
          <a:lstStyle/>
          <a:p>
            <a:pPr marL="0" indent="0">
              <a:buClr>
                <a:srgbClr val="009CDE"/>
              </a:buClr>
              <a:buNone/>
            </a:pPr>
            <a:r>
              <a:rPr lang="fr-FR" b="1" noProof="0" dirty="0">
                <a:solidFill>
                  <a:srgbClr val="FF0000"/>
                </a:solidFill>
              </a:rPr>
              <a:t>Prestation de services de santé (2)</a:t>
            </a:r>
          </a:p>
          <a:p>
            <a:r>
              <a:rPr lang="fr-FR" noProof="0" dirty="0"/>
              <a:t>Veiller à ce que les services de santé qui répondent à la violence sexiste soient reliés à ceux qui fournissent des services de planification familiale, de santé maternelle, de lutte contre les IST et le VIH, ainsi que de santé mentale.</a:t>
            </a:r>
            <a:endParaRPr lang="fr-FR" b="1" noProof="0" dirty="0">
              <a:solidFill>
                <a:srgbClr val="FF0000"/>
              </a:solidFill>
            </a:endParaRPr>
          </a:p>
          <a:p>
            <a:pPr marL="0" indent="0">
              <a:buClr>
                <a:srgbClr val="009CDE"/>
              </a:buClr>
              <a:buNone/>
            </a:pPr>
            <a:r>
              <a:rPr lang="fr-FR" b="1" noProof="0" dirty="0">
                <a:solidFill>
                  <a:srgbClr val="FF0000"/>
                </a:solidFill>
              </a:rPr>
              <a:t>Exploiter pleinement les données</a:t>
            </a:r>
          </a:p>
          <a:p>
            <a:pPr>
              <a:buClr>
                <a:srgbClr val="009CDE"/>
              </a:buClr>
            </a:pPr>
            <a:r>
              <a:rPr lang="fr-FR" noProof="0" dirty="0"/>
              <a:t>Recueillir, analyser et communiquer les données sur la situation dans le district et les mesures prises pour y remédier aux personnes et organisations concernées au sein du district et au-delà (c'est-à-dire aux niveaux provincial et national).</a:t>
            </a:r>
          </a:p>
          <a:p>
            <a:pPr>
              <a:buClr>
                <a:srgbClr val="009CDE"/>
              </a:buClr>
            </a:pPr>
            <a:r>
              <a:rPr lang="fr-FR" noProof="0" dirty="0"/>
              <a:t>Lorsque des problèmes surviennent qui ne peuvent être gérés au niveau du district, informer les décideurs de niveau supérieur et plaider en faveur de mesures.</a:t>
            </a:r>
          </a:p>
          <a:p>
            <a:pPr>
              <a:buClr>
                <a:srgbClr val="009CDE"/>
              </a:buClr>
            </a:pPr>
            <a:endParaRPr lang="fr-FR" sz="2800" noProof="0" dirty="0"/>
          </a:p>
        </p:txBody>
      </p:sp>
    </p:spTree>
    <p:extLst>
      <p:ext uri="{BB962C8B-B14F-4D97-AF65-F5344CB8AC3E}">
        <p14:creationId xmlns:p14="http://schemas.microsoft.com/office/powerpoint/2010/main" val="1413468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3C2D080-8600-D24E-A1AA-9F63844E4FB8}"/>
              </a:ext>
            </a:extLst>
          </p:cNvPr>
          <p:cNvSpPr>
            <a:spLocks noGrp="1"/>
          </p:cNvSpPr>
          <p:nvPr>
            <p:ph type="title" idx="4294967295"/>
          </p:nvPr>
        </p:nvSpPr>
        <p:spPr>
          <a:xfrm>
            <a:off x="522288" y="240931"/>
            <a:ext cx="11147425" cy="555625"/>
          </a:xfrm>
          <a:prstGeom prst="rect">
            <a:avLst/>
          </a:prstGeom>
        </p:spPr>
        <p:txBody>
          <a:bodyPr anchor="b"/>
          <a:lstStyle/>
          <a:p>
            <a:pPr algn="ctr"/>
            <a:r>
              <a:rPr lang="fr-FR" sz="2800" noProof="0" dirty="0">
                <a:solidFill>
                  <a:srgbClr val="58C3EB"/>
                </a:solidFill>
              </a:rPr>
              <a:t>Messages clés</a:t>
            </a:r>
            <a:r>
              <a:rPr lang="fr-FR" sz="2800" baseline="30000" noProof="0" dirty="0">
                <a:solidFill>
                  <a:srgbClr val="58C3EB"/>
                </a:solidFill>
              </a:rPr>
              <a:t> 11</a:t>
            </a:r>
            <a:r>
              <a:rPr lang="fr-FR" sz="2800" noProof="0" dirty="0">
                <a:solidFill>
                  <a:srgbClr val="58C3EB"/>
                </a:solidFill>
              </a:rPr>
              <a:t> </a:t>
            </a:r>
            <a:endParaRPr lang="fr-FR" sz="2800" b="0" noProof="0" dirty="0">
              <a:solidFill>
                <a:srgbClr val="58C3EB"/>
              </a:solidFill>
              <a:latin typeface="Arial" panose="020B0604020202020204" pitchFamily="34" charset="0"/>
              <a:cs typeface="Arial" panose="020B0604020202020204" pitchFamily="34" charset="0"/>
            </a:endParaRPr>
          </a:p>
        </p:txBody>
      </p:sp>
      <p:sp>
        <p:nvSpPr>
          <p:cNvPr id="3" name="Espace réservé du texte 2">
            <a:extLst>
              <a:ext uri="{FF2B5EF4-FFF2-40B4-BE49-F238E27FC236}">
                <a16:creationId xmlns:a16="http://schemas.microsoft.com/office/drawing/2014/main" id="{D5F00CB6-75E0-6143-B4F5-330C3E7E3AAC}"/>
              </a:ext>
            </a:extLst>
          </p:cNvPr>
          <p:cNvSpPr>
            <a:spLocks noGrp="1"/>
          </p:cNvSpPr>
          <p:nvPr>
            <p:ph type="body" sz="quarter" idx="4294967295"/>
          </p:nvPr>
        </p:nvSpPr>
        <p:spPr>
          <a:xfrm>
            <a:off x="450936" y="884238"/>
            <a:ext cx="7369175" cy="5645150"/>
          </a:xfrm>
          <a:prstGeom prst="rect">
            <a:avLst/>
          </a:prstGeom>
        </p:spPr>
        <p:txBody>
          <a:bodyPr numCol="1"/>
          <a:lstStyle/>
          <a:p>
            <a:pPr>
              <a:defRPr/>
            </a:pPr>
            <a:r>
              <a:rPr lang="fr-FR" sz="2000" noProof="0" dirty="0">
                <a:solidFill>
                  <a:prstClr val="black"/>
                </a:solidFill>
              </a:rPr>
              <a:t>La violence contre des femmes et des filles est évitable.</a:t>
            </a:r>
          </a:p>
          <a:p>
            <a:pPr>
              <a:defRPr/>
            </a:pPr>
            <a:r>
              <a:rPr lang="fr-FR" sz="2000" noProof="0" dirty="0">
                <a:solidFill>
                  <a:prstClr val="black"/>
                </a:solidFill>
              </a:rPr>
              <a:t>Les programmes contre la VFFF doivent agir sur des facteurs de risque situés à plusieurs niveaux : </a:t>
            </a:r>
          </a:p>
          <a:p>
            <a:pPr marL="342900" indent="-342900">
              <a:buClr>
                <a:srgbClr val="58C3EB"/>
              </a:buClr>
              <a:buFont typeface="Wingdings" panose="05000000000000000000" pitchFamily="2" charset="2"/>
              <a:buChar char="ü"/>
            </a:pPr>
            <a:r>
              <a:rPr lang="fr-FR" sz="2000" b="1" noProof="0" dirty="0">
                <a:solidFill>
                  <a:srgbClr val="58C3EB"/>
                </a:solidFill>
              </a:rPr>
              <a:t>individuel</a:t>
            </a:r>
            <a:r>
              <a:rPr lang="fr-FR" sz="2000" noProof="0" dirty="0">
                <a:solidFill>
                  <a:srgbClr val="58C3EB"/>
                </a:solidFill>
              </a:rPr>
              <a:t> :</a:t>
            </a:r>
            <a:r>
              <a:rPr lang="fr-FR" sz="2000" noProof="0" dirty="0">
                <a:solidFill>
                  <a:schemeClr val="bg1"/>
                </a:solidFill>
              </a:rPr>
              <a:t> </a:t>
            </a:r>
            <a:r>
              <a:rPr lang="fr-FR" sz="2000" noProof="0" dirty="0"/>
              <a:t>a</a:t>
            </a:r>
            <a:r>
              <a:rPr lang="fr-FR" sz="2000" i="0" u="none" strike="noStrike" baseline="0" noProof="0" dirty="0"/>
              <a:t>ntécédents de violence durant l’enfance</a:t>
            </a:r>
            <a:r>
              <a:rPr lang="fr-FR" sz="2000" noProof="0" dirty="0"/>
              <a:t> ;</a:t>
            </a:r>
          </a:p>
          <a:p>
            <a:pPr marL="342900" indent="-342900">
              <a:buClr>
                <a:srgbClr val="58C3EB"/>
              </a:buClr>
              <a:buFont typeface="Wingdings" panose="05000000000000000000" pitchFamily="2" charset="2"/>
              <a:buChar char="ü"/>
              <a:defRPr/>
            </a:pPr>
            <a:r>
              <a:rPr lang="fr-FR" sz="2000" b="1" noProof="0" dirty="0">
                <a:solidFill>
                  <a:srgbClr val="58C3EB"/>
                </a:solidFill>
              </a:rPr>
              <a:t>relationnel</a:t>
            </a:r>
            <a:r>
              <a:rPr lang="fr-FR" sz="2000" noProof="0" dirty="0">
                <a:solidFill>
                  <a:srgbClr val="58C3EB"/>
                </a:solidFill>
              </a:rPr>
              <a:t> : </a:t>
            </a:r>
            <a:r>
              <a:rPr lang="fr-FR" sz="2000" noProof="0" dirty="0"/>
              <a:t>contrôle masculin exercé sur les femmes/filles ;</a:t>
            </a:r>
          </a:p>
          <a:p>
            <a:pPr marL="342900" indent="-342900">
              <a:buClr>
                <a:srgbClr val="58C3EB"/>
              </a:buClr>
              <a:buFont typeface="Wingdings" panose="05000000000000000000" pitchFamily="2" charset="2"/>
              <a:buChar char="ü"/>
            </a:pPr>
            <a:r>
              <a:rPr lang="fr-FR" sz="2000" b="1" noProof="0" dirty="0">
                <a:solidFill>
                  <a:srgbClr val="58C3EB"/>
                </a:solidFill>
              </a:rPr>
              <a:t>communautaire </a:t>
            </a:r>
            <a:r>
              <a:rPr lang="fr-FR" sz="2000" noProof="0" dirty="0">
                <a:solidFill>
                  <a:srgbClr val="58C3EB"/>
                </a:solidFill>
              </a:rPr>
              <a:t>:</a:t>
            </a:r>
            <a:r>
              <a:rPr lang="fr-FR" sz="2000" noProof="0" dirty="0">
                <a:solidFill>
                  <a:schemeClr val="bg1"/>
                </a:solidFill>
              </a:rPr>
              <a:t> </a:t>
            </a:r>
            <a:r>
              <a:rPr lang="fr-FR" sz="2000" noProof="0" dirty="0"/>
              <a:t>n</a:t>
            </a:r>
            <a:r>
              <a:rPr lang="fr-FR" sz="2000" i="0" u="none" strike="noStrike" baseline="0" noProof="0" dirty="0"/>
              <a:t>ormes sexistes qui tolèrent la violence à l’encontre des femmes/filles ;</a:t>
            </a:r>
            <a:endParaRPr lang="fr-FR" sz="2000" noProof="0" dirty="0"/>
          </a:p>
          <a:p>
            <a:pPr marL="342900" indent="-342900">
              <a:buClr>
                <a:srgbClr val="58C3EB"/>
              </a:buClr>
              <a:buFont typeface="Wingdings" panose="05000000000000000000" pitchFamily="2" charset="2"/>
              <a:buChar char="ü"/>
            </a:pPr>
            <a:r>
              <a:rPr lang="fr-FR" sz="2000" noProof="0" dirty="0">
                <a:solidFill>
                  <a:srgbClr val="58C3EB"/>
                </a:solidFill>
              </a:rPr>
              <a:t>et </a:t>
            </a:r>
            <a:r>
              <a:rPr lang="fr-FR" sz="2000" b="1" noProof="0" dirty="0">
                <a:solidFill>
                  <a:srgbClr val="58C3EB"/>
                </a:solidFill>
              </a:rPr>
              <a:t>sociétal </a:t>
            </a:r>
            <a:r>
              <a:rPr lang="fr-FR" sz="2000" noProof="0" dirty="0">
                <a:solidFill>
                  <a:srgbClr val="58C3EB"/>
                </a:solidFill>
              </a:rPr>
              <a:t>: </a:t>
            </a:r>
            <a:r>
              <a:rPr lang="fr-FR" sz="2000" noProof="0" dirty="0"/>
              <a:t>a</a:t>
            </a:r>
            <a:r>
              <a:rPr lang="fr-FR" sz="2000" i="0" u="none" strike="noStrike" baseline="0" noProof="0" dirty="0"/>
              <a:t>ccès insuffisant des femmes/filles à l’éducation et à l’emploi.</a:t>
            </a:r>
          </a:p>
          <a:p>
            <a:r>
              <a:rPr lang="fr-FR" sz="2000" b="1" noProof="0" dirty="0"/>
              <a:t>Ainsi, une intervention adaptée à chacun de ces niveaux permettra de juguler la violence dans son origine.</a:t>
            </a:r>
            <a:endParaRPr lang="fr-FR" sz="2000" b="1" i="0" u="none" strike="noStrike" baseline="0" noProof="0" dirty="0"/>
          </a:p>
          <a:p>
            <a:r>
              <a:rPr lang="fr-FR" sz="2000" noProof="0" dirty="0"/>
              <a:t>Dans la dynamique de prévention et de lutte contre la VFFF, plusieurs secteurs de la société ont un rôle à jouer et doivent travailler ensemble.</a:t>
            </a:r>
          </a:p>
          <a:p>
            <a:endParaRPr lang="fr-FR" sz="2000" noProof="0" dirty="0"/>
          </a:p>
        </p:txBody>
      </p:sp>
      <p:pic>
        <p:nvPicPr>
          <p:cNvPr id="5" name="Image 4">
            <a:extLst>
              <a:ext uri="{FF2B5EF4-FFF2-40B4-BE49-F238E27FC236}">
                <a16:creationId xmlns:a16="http://schemas.microsoft.com/office/drawing/2014/main" id="{1BAB2796-2F05-DE6F-80EB-90445392DD33}"/>
              </a:ext>
            </a:extLst>
          </p:cNvPr>
          <p:cNvPicPr>
            <a:picLocks noChangeAspect="1"/>
          </p:cNvPicPr>
          <p:nvPr/>
        </p:nvPicPr>
        <p:blipFill>
          <a:blip r:embed="rId3"/>
          <a:stretch>
            <a:fillRect/>
          </a:stretch>
        </p:blipFill>
        <p:spPr>
          <a:xfrm>
            <a:off x="8001000" y="884583"/>
            <a:ext cx="3887330" cy="4974796"/>
          </a:xfrm>
          <a:prstGeom prst="rect">
            <a:avLst/>
          </a:prstGeom>
        </p:spPr>
      </p:pic>
    </p:spTree>
    <p:extLst>
      <p:ext uri="{BB962C8B-B14F-4D97-AF65-F5344CB8AC3E}">
        <p14:creationId xmlns:p14="http://schemas.microsoft.com/office/powerpoint/2010/main" val="19724162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35721"/>
            <a:ext cx="9144000" cy="2387600"/>
          </a:xfrm>
        </p:spPr>
        <p:txBody>
          <a:bodyPr/>
          <a:lstStyle/>
          <a:p>
            <a:r>
              <a:rPr lang="fr-FR" noProof="0" dirty="0"/>
              <a:t>RÉFÉRENCES</a:t>
            </a:r>
          </a:p>
        </p:txBody>
      </p:sp>
    </p:spTree>
    <p:extLst>
      <p:ext uri="{BB962C8B-B14F-4D97-AF65-F5344CB8AC3E}">
        <p14:creationId xmlns:p14="http://schemas.microsoft.com/office/powerpoint/2010/main" val="31800917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EB6DE-D893-4B64-BB22-C49552397B6D}"/>
              </a:ext>
            </a:extLst>
          </p:cNvPr>
          <p:cNvSpPr>
            <a:spLocks noGrp="1"/>
          </p:cNvSpPr>
          <p:nvPr>
            <p:ph type="title" idx="4294967295"/>
          </p:nvPr>
        </p:nvSpPr>
        <p:spPr>
          <a:xfrm>
            <a:off x="388306" y="299494"/>
            <a:ext cx="9337675" cy="557213"/>
          </a:xfrm>
          <a:prstGeom prst="rect">
            <a:avLst/>
          </a:prstGeom>
        </p:spPr>
        <p:txBody>
          <a:bodyPr/>
          <a:lstStyle/>
          <a:p>
            <a:r>
              <a:rPr lang="fr-FR" sz="2800" noProof="0" dirty="0">
                <a:solidFill>
                  <a:srgbClr val="58C3EB"/>
                </a:solidFill>
              </a:rPr>
              <a:t>Références</a:t>
            </a:r>
          </a:p>
        </p:txBody>
      </p:sp>
      <p:sp>
        <p:nvSpPr>
          <p:cNvPr id="3" name="Text Placeholder 2">
            <a:extLst>
              <a:ext uri="{FF2B5EF4-FFF2-40B4-BE49-F238E27FC236}">
                <a16:creationId xmlns:a16="http://schemas.microsoft.com/office/drawing/2014/main" id="{EAFCAA54-80E3-40B9-A8C5-BDAC04B71A02}"/>
              </a:ext>
            </a:extLst>
          </p:cNvPr>
          <p:cNvSpPr>
            <a:spLocks noGrp="1"/>
          </p:cNvSpPr>
          <p:nvPr>
            <p:ph type="body" sz="quarter" idx="4294967295"/>
          </p:nvPr>
        </p:nvSpPr>
        <p:spPr>
          <a:xfrm>
            <a:off x="306693" y="696018"/>
            <a:ext cx="11634787" cy="5926137"/>
          </a:xfrm>
          <a:prstGeom prst="rect">
            <a:avLst/>
          </a:prstGeom>
        </p:spPr>
        <p:txBody>
          <a:bodyPr numCol="1"/>
          <a:lstStyle/>
          <a:p>
            <a:pPr marL="342900" lvl="0" indent="-342900">
              <a:lnSpc>
                <a:spcPct val="115000"/>
              </a:lnSpc>
              <a:buClr>
                <a:srgbClr val="58C3EB"/>
              </a:buClr>
              <a:buFont typeface="+mj-lt"/>
              <a:buAutoNum type="arabicPeriod"/>
            </a:pPr>
            <a:r>
              <a:rPr lang="fr-FR" sz="2000" kern="100" noProof="0" dirty="0">
                <a:effectLst/>
                <a:ea typeface="Aptos" panose="020B0004020202020204" pitchFamily="34" charset="0"/>
              </a:rPr>
              <a:t>OMS. Comprendre et lutter contre la violence à l’égard des femmes. Organisation mondiale de la Santé, 2012. </a:t>
            </a:r>
            <a:r>
              <a:rPr lang="fr-FR" sz="2000" u="sng" kern="100" noProof="0" dirty="0">
                <a:solidFill>
                  <a:srgbClr val="0000FF"/>
                </a:solidFill>
                <a:effectLst/>
                <a:ea typeface="Aptos" panose="020B0004020202020204" pitchFamily="34" charset="0"/>
                <a:hlinkClick r:id="rId2"/>
              </a:rPr>
              <a:t>https://apps.who.int/iris/bitstream/handle/10665/86232/WHO_RHR_12.36_fre.pdf?sequence=1&amp;isAllowed=y</a:t>
            </a:r>
            <a:r>
              <a:rPr lang="fr-FR" sz="2000" kern="100" noProof="0" dirty="0">
                <a:effectLst/>
                <a:ea typeface="Aptos" panose="020B0004020202020204" pitchFamily="34" charset="0"/>
              </a:rPr>
              <a:t> </a:t>
            </a:r>
          </a:p>
          <a:p>
            <a:pPr marL="342900" lvl="0" indent="-342900">
              <a:lnSpc>
                <a:spcPct val="115000"/>
              </a:lnSpc>
              <a:buClr>
                <a:srgbClr val="58C3EB"/>
              </a:buClr>
              <a:buFont typeface="+mj-lt"/>
              <a:buAutoNum type="arabicPeriod"/>
            </a:pPr>
            <a:r>
              <a:rPr lang="fr-FR" sz="2000" kern="100" noProof="0" dirty="0">
                <a:effectLst/>
                <a:ea typeface="Aptos" panose="020B0004020202020204" pitchFamily="34" charset="0"/>
              </a:rPr>
              <a:t>United Nations High Commissioner for Refugees (UNHCR); United Nations Population Fund (UNFPA); World Health Organization (WHO). Prise en charge clinique des survivantes de viol et de violences conjugales : protocole inter-agence pour un contexte humanitaire [Internet]. Genève : UNHCR / UNFPA / WHO; 2019. Disponible à: </a:t>
            </a:r>
            <a:r>
              <a:rPr lang="fr-FR" sz="2000" u="sng" kern="100" noProof="0" dirty="0">
                <a:solidFill>
                  <a:srgbClr val="0000FF"/>
                </a:solidFill>
                <a:effectLst/>
                <a:ea typeface="Aptos" panose="020B0004020202020204" pitchFamily="34" charset="0"/>
                <a:hlinkClick r:id="rId3"/>
              </a:rPr>
              <a:t>https://emergency.unhcr.org/sites/default/files/2024-04/CMR-IPV-protocols%20%28humanitarian%29%20-%20French.pdf</a:t>
            </a:r>
            <a:endParaRPr lang="fr-FR" sz="2000" kern="100" noProof="0" dirty="0">
              <a:effectLst/>
              <a:ea typeface="Aptos" panose="020B0004020202020204" pitchFamily="34" charset="0"/>
            </a:endParaRPr>
          </a:p>
          <a:p>
            <a:pPr marL="342900" lvl="0" indent="-342900">
              <a:lnSpc>
                <a:spcPct val="115000"/>
              </a:lnSpc>
              <a:buClr>
                <a:srgbClr val="58C3EB"/>
              </a:buClr>
              <a:buFont typeface="+mj-lt"/>
              <a:buAutoNum type="arabicPeriod"/>
            </a:pPr>
            <a:r>
              <a:rPr lang="fr-FR" sz="2000" kern="0" noProof="0" dirty="0">
                <a:effectLst/>
                <a:ea typeface="Times New Roman" panose="02020603050405020304" pitchFamily="18" charset="0"/>
              </a:rPr>
              <a:t>World Health Organization. Renforcer le système de santé afin de répondre aux femmes qui subissent de la violence exercée par un partenaire intime et de la violence sexuelle: Manuel destiné aux gestionnaires de santé. World Health Organization; 2021. </a:t>
            </a:r>
            <a:r>
              <a:rPr lang="fr-FR" sz="2000" u="sng" kern="0" noProof="0" dirty="0">
                <a:solidFill>
                  <a:srgbClr val="0000FF"/>
                </a:solidFill>
                <a:effectLst/>
                <a:ea typeface="Times New Roman" panose="02020603050405020304" pitchFamily="18" charset="0"/>
                <a:hlinkClick r:id="rId4"/>
              </a:rPr>
              <a:t>http://www.jstor.org/stable/resrep44168</a:t>
            </a:r>
            <a:r>
              <a:rPr lang="fr-FR" sz="2000" kern="0" noProof="0" dirty="0">
                <a:effectLst/>
                <a:ea typeface="Times New Roman" panose="02020603050405020304" pitchFamily="18" charset="0"/>
              </a:rPr>
              <a:t> </a:t>
            </a:r>
            <a:endParaRPr lang="fr-FR" sz="2000" kern="100" noProof="0" dirty="0">
              <a:effectLst/>
              <a:ea typeface="Aptos" panose="020B0004020202020204" pitchFamily="34" charset="0"/>
            </a:endParaRPr>
          </a:p>
          <a:p>
            <a:pPr marL="342900" lvl="0" indent="-342900">
              <a:lnSpc>
                <a:spcPct val="115000"/>
              </a:lnSpc>
              <a:buClr>
                <a:srgbClr val="58C3EB"/>
              </a:buClr>
              <a:buFont typeface="+mj-lt"/>
              <a:buAutoNum type="arabicPeriod"/>
            </a:pPr>
            <a:r>
              <a:rPr lang="fr-FR" sz="2000" kern="100" noProof="0" dirty="0">
                <a:effectLst/>
                <a:ea typeface="Aptos" panose="020B0004020202020204" pitchFamily="34" charset="0"/>
              </a:rPr>
              <a:t>United Nations Children’s Fund (UNICEF). Rapport annuel 2024 [Internet]. New York: UNICEF; 2025. Disponible à: </a:t>
            </a:r>
            <a:r>
              <a:rPr lang="fr-FR" sz="2000" u="sng" kern="100" noProof="0" dirty="0">
                <a:solidFill>
                  <a:srgbClr val="0000FF"/>
                </a:solidFill>
                <a:effectLst/>
                <a:ea typeface="Aptos" panose="020B0004020202020204" pitchFamily="34" charset="0"/>
                <a:hlinkClick r:id="rId5"/>
              </a:rPr>
              <a:t>https://www.unicef.org/media/172246/file/unicef-annual-report-2024-fr.pdf</a:t>
            </a:r>
            <a:endParaRPr lang="fr-FR" sz="2000" kern="100" noProof="0" dirty="0">
              <a:effectLst/>
              <a:ea typeface="Aptos" panose="020B0004020202020204" pitchFamily="34" charset="0"/>
            </a:endParaRPr>
          </a:p>
          <a:p>
            <a:pPr marL="342900" lvl="0" indent="-342900" rtl="0">
              <a:lnSpc>
                <a:spcPct val="107000"/>
              </a:lnSpc>
              <a:spcAft>
                <a:spcPts val="800"/>
              </a:spcAft>
              <a:buClr>
                <a:srgbClr val="58C3EB"/>
              </a:buClr>
              <a:buFont typeface="+mj-lt"/>
              <a:buAutoNum type="arabicPeriod"/>
            </a:pPr>
            <a:endParaRPr lang="fr-FR" sz="2000" noProof="0" dirty="0">
              <a:effectLst/>
              <a:ea typeface="Calibri" panose="020F0502020204030204" pitchFamily="34" charset="0"/>
            </a:endParaRPr>
          </a:p>
        </p:txBody>
      </p:sp>
    </p:spTree>
    <p:extLst>
      <p:ext uri="{BB962C8B-B14F-4D97-AF65-F5344CB8AC3E}">
        <p14:creationId xmlns:p14="http://schemas.microsoft.com/office/powerpoint/2010/main" val="39173020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A87E29-95BD-8D08-5CF4-128975D8C6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A0685A-F124-9C2C-2804-81376C49AE7C}"/>
              </a:ext>
            </a:extLst>
          </p:cNvPr>
          <p:cNvSpPr>
            <a:spLocks noGrp="1"/>
          </p:cNvSpPr>
          <p:nvPr>
            <p:ph type="title" idx="4294967295"/>
          </p:nvPr>
        </p:nvSpPr>
        <p:spPr>
          <a:xfrm>
            <a:off x="388306" y="328070"/>
            <a:ext cx="9337675" cy="557213"/>
          </a:xfrm>
          <a:prstGeom prst="rect">
            <a:avLst/>
          </a:prstGeom>
        </p:spPr>
        <p:txBody>
          <a:bodyPr/>
          <a:lstStyle/>
          <a:p>
            <a:r>
              <a:rPr lang="fr-FR" sz="2800" noProof="0" dirty="0">
                <a:solidFill>
                  <a:srgbClr val="58C3EB"/>
                </a:solidFill>
              </a:rPr>
              <a:t>Références</a:t>
            </a:r>
          </a:p>
        </p:txBody>
      </p:sp>
      <p:sp>
        <p:nvSpPr>
          <p:cNvPr id="3" name="Text Placeholder 2">
            <a:extLst>
              <a:ext uri="{FF2B5EF4-FFF2-40B4-BE49-F238E27FC236}">
                <a16:creationId xmlns:a16="http://schemas.microsoft.com/office/drawing/2014/main" id="{804D0C76-6683-0F75-EAC2-C7AC07E75538}"/>
              </a:ext>
            </a:extLst>
          </p:cNvPr>
          <p:cNvSpPr>
            <a:spLocks noGrp="1"/>
          </p:cNvSpPr>
          <p:nvPr>
            <p:ph type="body" sz="quarter" idx="4294967295"/>
          </p:nvPr>
        </p:nvSpPr>
        <p:spPr>
          <a:xfrm>
            <a:off x="306693" y="881759"/>
            <a:ext cx="11634787" cy="5926137"/>
          </a:xfrm>
          <a:prstGeom prst="rect">
            <a:avLst/>
          </a:prstGeom>
        </p:spPr>
        <p:txBody>
          <a:bodyPr numCol="1"/>
          <a:lstStyle/>
          <a:p>
            <a:pPr marL="457200" lvl="0" indent="-457200" rtl="0">
              <a:lnSpc>
                <a:spcPct val="107000"/>
              </a:lnSpc>
              <a:spcAft>
                <a:spcPts val="800"/>
              </a:spcAft>
              <a:buClr>
                <a:srgbClr val="58C3EB"/>
              </a:buClr>
              <a:buFont typeface="+mj-lt"/>
              <a:buAutoNum type="arabicPeriod" startAt="5"/>
            </a:pPr>
            <a:r>
              <a:rPr lang="fr-FR" sz="2000" kern="100" noProof="0" dirty="0"/>
              <a:t>RESPECTEZ les femmes : Prévenir la violence faite aux femmes. Genève : Organisation mondiale de la Santé ; 2019 (WHO/RHR/18.19). Licence : CC BY-MC-SA 3.0 IGO. </a:t>
            </a:r>
            <a:r>
              <a:rPr lang="fr-FR" sz="2000" noProof="0" dirty="0">
                <a:effectLst/>
                <a:ea typeface="Calibri" panose="020F0502020204030204" pitchFamily="34" charset="0"/>
                <a:hlinkClick r:id="rId2"/>
              </a:rPr>
              <a:t>https://apps.who.int/iris/bitstream/handle/10665/332890/WHO-RHR-18.19-fre.pdf</a:t>
            </a:r>
            <a:r>
              <a:rPr lang="fr-FR" sz="2000" noProof="0" dirty="0">
                <a:effectLst/>
                <a:ea typeface="Calibri" panose="020F0502020204030204" pitchFamily="34" charset="0"/>
              </a:rPr>
              <a:t> </a:t>
            </a:r>
          </a:p>
          <a:p>
            <a:pPr marL="457200" lvl="0" indent="-457200" rtl="0">
              <a:lnSpc>
                <a:spcPct val="107000"/>
              </a:lnSpc>
              <a:spcAft>
                <a:spcPts val="800"/>
              </a:spcAft>
              <a:buClr>
                <a:srgbClr val="58C3EB"/>
              </a:buClr>
              <a:buFont typeface="+mj-lt"/>
              <a:buAutoNum type="arabicPeriod" startAt="5"/>
            </a:pPr>
            <a:r>
              <a:rPr lang="fr-FR" sz="2000" kern="100" noProof="0" dirty="0"/>
              <a:t>UNICEF. When Numbers Demand Action: Confronting the global scale of sexual violence against children. New York: UNICEF; 2024 Oct. 10. Available from: </a:t>
            </a:r>
            <a:r>
              <a:rPr lang="fr-FR" sz="2000" noProof="0" dirty="0">
                <a:effectLst/>
                <a:ea typeface="Calibri" panose="020F0502020204030204" pitchFamily="34" charset="0"/>
                <a:hlinkClick r:id="rId3"/>
              </a:rPr>
              <a:t>https://data.unicef.org/resources/when-numbers-demand-action/</a:t>
            </a:r>
            <a:r>
              <a:rPr lang="fr-FR" sz="2000" noProof="0" dirty="0">
                <a:effectLst/>
                <a:ea typeface="Calibri" panose="020F0502020204030204" pitchFamily="34" charset="0"/>
              </a:rPr>
              <a:t>  </a:t>
            </a:r>
          </a:p>
          <a:p>
            <a:pPr marL="457200" lvl="0" indent="-457200" rtl="0">
              <a:lnSpc>
                <a:spcPct val="107000"/>
              </a:lnSpc>
              <a:spcAft>
                <a:spcPts val="800"/>
              </a:spcAft>
              <a:buClr>
                <a:srgbClr val="58C3EB"/>
              </a:buClr>
              <a:buFont typeface="+mj-lt"/>
              <a:buAutoNum type="arabicPeriod" startAt="5"/>
            </a:pPr>
            <a:r>
              <a:rPr lang="fr-FR" sz="2000" kern="100" noProof="0" dirty="0"/>
              <a:t>Rawlings L. « Il est temps de briser le cycle des violences faites aux adolescentes et aux adolescents. Voices – Banque mondiale. 2024 nov. 8. Disponible sur </a:t>
            </a:r>
            <a:r>
              <a:rPr lang="fr-FR" sz="2000" noProof="0" dirty="0">
                <a:effectLst/>
                <a:ea typeface="Calibri" panose="020F0502020204030204" pitchFamily="34" charset="0"/>
              </a:rPr>
              <a:t>: </a:t>
            </a:r>
            <a:r>
              <a:rPr lang="fr-FR" sz="2000" noProof="0" dirty="0">
                <a:effectLst/>
                <a:ea typeface="Calibri" panose="020F0502020204030204" pitchFamily="34" charset="0"/>
                <a:hlinkClick r:id="rId4"/>
              </a:rPr>
              <a:t>https://blogs.worldbank.org/fr/voices/il-est-temps-de-briser-le-cycle-des-violences-faites-aux-adolescents</a:t>
            </a:r>
            <a:r>
              <a:rPr lang="fr-FR" sz="2000" noProof="0" dirty="0">
                <a:effectLst/>
                <a:ea typeface="Calibri" panose="020F0502020204030204" pitchFamily="34" charset="0"/>
              </a:rPr>
              <a:t>  </a:t>
            </a:r>
          </a:p>
          <a:p>
            <a:pPr marL="457200" lvl="0" indent="-457200" rtl="0">
              <a:lnSpc>
                <a:spcPct val="107000"/>
              </a:lnSpc>
              <a:spcAft>
                <a:spcPts val="800"/>
              </a:spcAft>
              <a:buClr>
                <a:srgbClr val="58C3EB"/>
              </a:buClr>
              <a:buFont typeface="+mj-lt"/>
              <a:buAutoNum type="arabicPeriod" startAt="5"/>
            </a:pPr>
            <a:r>
              <a:rPr lang="fr-FR" sz="2000" kern="100" noProof="0" dirty="0"/>
              <a:t>United Nations Children’s Fund (UNICEF). Adolescent girls in West &amp; Central Africa : Issue brief. West &amp; Central Africa Regional Office; 2024 Mar. Disponible sur : </a:t>
            </a:r>
            <a:r>
              <a:rPr lang="fr-FR" sz="2000" noProof="0" dirty="0">
                <a:effectLst/>
                <a:ea typeface="Calibri" panose="020F0502020204030204" pitchFamily="34" charset="0"/>
                <a:hlinkClick r:id="rId5"/>
              </a:rPr>
              <a:t>https://www.unicef.org/wca/media/9741/file/UNICEF-Ado-Issue-Brief-web-EN.pdf</a:t>
            </a:r>
            <a:r>
              <a:rPr lang="fr-FR" sz="2000" noProof="0" dirty="0">
                <a:effectLst/>
                <a:ea typeface="Calibri" panose="020F0502020204030204" pitchFamily="34" charset="0"/>
              </a:rPr>
              <a:t>  </a:t>
            </a:r>
          </a:p>
        </p:txBody>
      </p:sp>
    </p:spTree>
    <p:extLst>
      <p:ext uri="{BB962C8B-B14F-4D97-AF65-F5344CB8AC3E}">
        <p14:creationId xmlns:p14="http://schemas.microsoft.com/office/powerpoint/2010/main" val="1956723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200F73-8777-8F17-D12A-D90F778785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EA49D1A-FA85-15A1-CAC0-5F022F1F2E5A}"/>
              </a:ext>
            </a:extLst>
          </p:cNvPr>
          <p:cNvSpPr>
            <a:spLocks noGrp="1"/>
          </p:cNvSpPr>
          <p:nvPr>
            <p:ph type="title" idx="4294967295"/>
          </p:nvPr>
        </p:nvSpPr>
        <p:spPr>
          <a:xfrm>
            <a:off x="388306" y="342358"/>
            <a:ext cx="9337675" cy="557213"/>
          </a:xfrm>
          <a:prstGeom prst="rect">
            <a:avLst/>
          </a:prstGeom>
        </p:spPr>
        <p:txBody>
          <a:bodyPr/>
          <a:lstStyle/>
          <a:p>
            <a:r>
              <a:rPr lang="fr-FR" sz="2800" noProof="0" dirty="0">
                <a:solidFill>
                  <a:srgbClr val="58C3EB"/>
                </a:solidFill>
              </a:rPr>
              <a:t>Références</a:t>
            </a:r>
          </a:p>
        </p:txBody>
      </p:sp>
      <p:sp>
        <p:nvSpPr>
          <p:cNvPr id="3" name="Text Placeholder 2">
            <a:extLst>
              <a:ext uri="{FF2B5EF4-FFF2-40B4-BE49-F238E27FC236}">
                <a16:creationId xmlns:a16="http://schemas.microsoft.com/office/drawing/2014/main" id="{5E6402FD-A002-90D3-4C00-9EB71F0D635D}"/>
              </a:ext>
            </a:extLst>
          </p:cNvPr>
          <p:cNvSpPr>
            <a:spLocks noGrp="1"/>
          </p:cNvSpPr>
          <p:nvPr>
            <p:ph type="body" sz="quarter" idx="4294967295"/>
          </p:nvPr>
        </p:nvSpPr>
        <p:spPr>
          <a:xfrm>
            <a:off x="306693" y="896047"/>
            <a:ext cx="11634787" cy="5926137"/>
          </a:xfrm>
          <a:prstGeom prst="rect">
            <a:avLst/>
          </a:prstGeom>
        </p:spPr>
        <p:txBody>
          <a:bodyPr numCol="1"/>
          <a:lstStyle/>
          <a:p>
            <a:pPr marL="457200" lvl="0" indent="-457200" rtl="0">
              <a:lnSpc>
                <a:spcPct val="107000"/>
              </a:lnSpc>
              <a:spcAft>
                <a:spcPts val="800"/>
              </a:spcAft>
              <a:buClr>
                <a:srgbClr val="58C3EB"/>
              </a:buClr>
              <a:buFont typeface="+mj-lt"/>
              <a:buAutoNum type="arabicPeriod" startAt="9"/>
            </a:pPr>
            <a:r>
              <a:rPr lang="fr-FR" sz="2000" kern="100" noProof="0" dirty="0"/>
              <a:t>UNFPA West and Central Africa Regional Office. Action humanitaire en Afrique de l’Ouest et du Centre. UNFPA Afrique de l’Ouest et du Centre. Disponible sur : </a:t>
            </a:r>
            <a:r>
              <a:rPr lang="fr-FR" sz="2000" noProof="0" dirty="0">
                <a:effectLst/>
                <a:ea typeface="Calibri" panose="020F0502020204030204" pitchFamily="34" charset="0"/>
                <a:hlinkClick r:id="rId2"/>
              </a:rPr>
              <a:t>https://wcaro.unfpa.org/fr/humanitarian</a:t>
            </a:r>
            <a:r>
              <a:rPr lang="fr-FR" sz="2000" noProof="0" dirty="0">
                <a:effectLst/>
                <a:ea typeface="Calibri" panose="020F0502020204030204" pitchFamily="34" charset="0"/>
              </a:rPr>
              <a:t>  </a:t>
            </a:r>
          </a:p>
          <a:p>
            <a:pPr marL="457200" lvl="0" indent="-457200" rtl="0">
              <a:lnSpc>
                <a:spcPct val="107000"/>
              </a:lnSpc>
              <a:spcAft>
                <a:spcPts val="800"/>
              </a:spcAft>
              <a:buClr>
                <a:srgbClr val="58C3EB"/>
              </a:buClr>
              <a:buFont typeface="+mj-lt"/>
              <a:buAutoNum type="arabicPeriod" startAt="9"/>
            </a:pPr>
            <a:r>
              <a:rPr lang="fr-FR" sz="2000" kern="100" noProof="0" dirty="0"/>
              <a:t>UNFPA Mali. Mali Situation Report – May 2025 [Internet]. UNFPA; juin 2025. Disponible sur : </a:t>
            </a:r>
            <a:r>
              <a:rPr lang="fr-FR" sz="2000" noProof="0" dirty="0">
                <a:effectLst/>
                <a:ea typeface="Calibri" panose="020F0502020204030204" pitchFamily="34" charset="0"/>
                <a:hlinkClick r:id="rId3"/>
              </a:rPr>
              <a:t>https://www.unfpa.org/resources/mali-situation-report-may-2025</a:t>
            </a:r>
            <a:r>
              <a:rPr lang="fr-FR" sz="2000" noProof="0" dirty="0">
                <a:effectLst/>
                <a:ea typeface="Calibri" panose="020F0502020204030204" pitchFamily="34" charset="0"/>
              </a:rPr>
              <a:t> </a:t>
            </a:r>
          </a:p>
          <a:p>
            <a:pPr marL="457200" lvl="0" indent="-457200" rtl="0">
              <a:lnSpc>
                <a:spcPct val="107000"/>
              </a:lnSpc>
              <a:spcAft>
                <a:spcPts val="800"/>
              </a:spcAft>
              <a:buClr>
                <a:srgbClr val="58C3EB"/>
              </a:buClr>
              <a:buFont typeface="+mj-lt"/>
              <a:buAutoNum type="arabicPeriod" startAt="9"/>
            </a:pPr>
            <a:r>
              <a:rPr lang="fr-FR" sz="2000" kern="100" noProof="0" dirty="0"/>
              <a:t>OMS. Lutter contre la violence entre partenaires intimes et la violence sexuelle à l’encontre des femmes : recommandations cliniques et politiques - Résumé d'orientation. Organisation mondiale de la santé, 2013. </a:t>
            </a:r>
            <a:r>
              <a:rPr lang="fr-FR" sz="2000" noProof="0" dirty="0">
                <a:effectLst/>
                <a:ea typeface="Calibri" panose="020F0502020204030204" pitchFamily="34" charset="0"/>
                <a:hlinkClick r:id="rId4"/>
              </a:rPr>
              <a:t>https://apps.who.int/iris/bitstream/handle/10665/88186/WHO_RHR_13.10_fre.pdf?sequence=1</a:t>
            </a:r>
            <a:r>
              <a:rPr lang="fr-FR" sz="2000" noProof="0" dirty="0">
                <a:effectLst/>
                <a:ea typeface="Calibri" panose="020F0502020204030204" pitchFamily="34" charset="0"/>
              </a:rPr>
              <a:t>  </a:t>
            </a:r>
          </a:p>
          <a:p>
            <a:pPr marL="457200" lvl="0" indent="-457200" rtl="0">
              <a:lnSpc>
                <a:spcPct val="107000"/>
              </a:lnSpc>
              <a:spcAft>
                <a:spcPts val="800"/>
              </a:spcAft>
              <a:buClr>
                <a:srgbClr val="58C3EB"/>
              </a:buClr>
              <a:buFont typeface="+mj-lt"/>
              <a:buAutoNum type="arabicPeriod" startAt="9"/>
            </a:pPr>
            <a:endParaRPr lang="fr-FR" sz="2000" noProof="0" dirty="0">
              <a:effectLst/>
              <a:ea typeface="Calibri" panose="020F0502020204030204" pitchFamily="34" charset="0"/>
            </a:endParaRPr>
          </a:p>
        </p:txBody>
      </p:sp>
    </p:spTree>
    <p:extLst>
      <p:ext uri="{BB962C8B-B14F-4D97-AF65-F5344CB8AC3E}">
        <p14:creationId xmlns:p14="http://schemas.microsoft.com/office/powerpoint/2010/main" val="28629094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7">
            <a:extLst>
              <a:ext uri="{FF2B5EF4-FFF2-40B4-BE49-F238E27FC236}">
                <a16:creationId xmlns:a16="http://schemas.microsoft.com/office/drawing/2014/main" id="{0087BB7D-FC50-DD9B-60A8-F395671FE8AD}"/>
              </a:ext>
            </a:extLst>
          </p:cNvPr>
          <p:cNvPicPr>
            <a:picLocks/>
          </p:cNvPicPr>
          <p:nvPr/>
        </p:nvPicPr>
        <p:blipFill>
          <a:blip r:embed="rId3">
            <a:extLst>
              <a:ext uri="{28A0092B-C50C-407E-A947-70E740481C1C}">
                <a14:useLocalDpi xmlns:a14="http://schemas.microsoft.com/office/drawing/2010/main"/>
              </a:ext>
            </a:extLst>
          </a:blip>
          <a:srcRect l="5531" r="5531"/>
          <a:stretch>
            <a:fillRect/>
          </a:stretch>
        </p:blipFill>
        <p:spPr>
          <a:xfrm>
            <a:off x="1542000" y="314193"/>
            <a:ext cx="9108000" cy="6264000"/>
          </a:xfrm>
          <a:prstGeom prst="rect">
            <a:avLst/>
          </a:prstGeom>
        </p:spPr>
      </p:pic>
      <p:sp>
        <p:nvSpPr>
          <p:cNvPr id="8" name="Rectangle 7">
            <a:extLst>
              <a:ext uri="{FF2B5EF4-FFF2-40B4-BE49-F238E27FC236}">
                <a16:creationId xmlns:a16="http://schemas.microsoft.com/office/drawing/2014/main" id="{CD51836B-8F1E-5550-A5E0-1960FFF3481D}"/>
              </a:ext>
            </a:extLst>
          </p:cNvPr>
          <p:cNvSpPr/>
          <p:nvPr/>
        </p:nvSpPr>
        <p:spPr>
          <a:xfrm rot="10800000" flipV="1">
            <a:off x="3902464" y="2016161"/>
            <a:ext cx="4354036" cy="9819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7200" b="1"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MERCI</a:t>
            </a:r>
          </a:p>
        </p:txBody>
      </p:sp>
    </p:spTree>
    <p:extLst>
      <p:ext uri="{BB962C8B-B14F-4D97-AF65-F5344CB8AC3E}">
        <p14:creationId xmlns:p14="http://schemas.microsoft.com/office/powerpoint/2010/main" val="39561852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7AF0B-4073-4DBC-959B-6AF023D87EA3}"/>
              </a:ext>
            </a:extLst>
          </p:cNvPr>
          <p:cNvSpPr>
            <a:spLocks noGrp="1"/>
          </p:cNvSpPr>
          <p:nvPr>
            <p:ph type="ctrTitle"/>
          </p:nvPr>
        </p:nvSpPr>
        <p:spPr>
          <a:xfrm>
            <a:off x="1524000" y="1598351"/>
            <a:ext cx="9144000" cy="2387600"/>
          </a:xfrm>
        </p:spPr>
        <p:txBody>
          <a:bodyPr/>
          <a:lstStyle/>
          <a:p>
            <a:r>
              <a:rPr lang="fr-FR" noProof="0" dirty="0"/>
              <a:t>À L’ÉCHELLE MONDIALE</a:t>
            </a:r>
          </a:p>
        </p:txBody>
      </p:sp>
    </p:spTree>
    <p:extLst>
      <p:ext uri="{BB962C8B-B14F-4D97-AF65-F5344CB8AC3E}">
        <p14:creationId xmlns:p14="http://schemas.microsoft.com/office/powerpoint/2010/main" val="3799547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78150" y="2634575"/>
            <a:ext cx="3322300" cy="1441314"/>
          </a:xfrm>
          <a:prstGeom prst="rect">
            <a:avLst/>
          </a:prstGeom>
        </p:spPr>
        <p:txBody>
          <a:bodyPr/>
          <a:lstStyle/>
          <a:p>
            <a:pPr algn="ctr"/>
            <a:r>
              <a:rPr lang="fr-FR" sz="2800" noProof="0" dirty="0">
                <a:solidFill>
                  <a:srgbClr val="58C3EB"/>
                </a:solidFill>
                <a:latin typeface="Arial Black" panose="020B0A04020102020204" pitchFamily="34" charset="0"/>
              </a:rPr>
              <a:t>Définitions</a:t>
            </a:r>
            <a:r>
              <a:rPr kumimoji="0" lang="fr-FR" sz="2800" b="0" i="0" u="none" strike="noStrike" kern="1200" cap="none" spc="0" normalizeH="0" baseline="30000" noProof="0" dirty="0">
                <a:ln>
                  <a:noFill/>
                </a:ln>
                <a:solidFill>
                  <a:srgbClr val="58C3EB"/>
                </a:solidFill>
                <a:effectLst/>
                <a:uLnTx/>
                <a:uFillTx/>
                <a:latin typeface="Arial Black" panose="020B0A04020102020204" pitchFamily="34" charset="0"/>
                <a:ea typeface="+mn-ea"/>
                <a:cs typeface="Arial" panose="020B0604020202020204" pitchFamily="34" charset="0"/>
              </a:rPr>
              <a:t>1, 2, 3</a:t>
            </a:r>
            <a:br>
              <a:rPr lang="fr-FR" sz="2800" noProof="0" dirty="0">
                <a:solidFill>
                  <a:srgbClr val="58C3EB"/>
                </a:solidFill>
                <a:latin typeface="Arial Black" panose="020B0A04020102020204" pitchFamily="34" charset="0"/>
              </a:rPr>
            </a:br>
            <a:r>
              <a:rPr lang="fr-FR" sz="2800" noProof="0" dirty="0">
                <a:solidFill>
                  <a:srgbClr val="58C3EB"/>
                </a:solidFill>
                <a:latin typeface="Arial Black" panose="020B0A04020102020204" pitchFamily="34" charset="0"/>
              </a:rPr>
              <a:t>1/2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3600450" y="473075"/>
            <a:ext cx="8065458" cy="6025002"/>
          </a:xfrm>
          <a:prstGeom prst="rect">
            <a:avLst/>
          </a:prstGeom>
          <a:noFill/>
        </p:spPr>
        <p:txBody>
          <a:bodyPr/>
          <a:lstStyle/>
          <a:p>
            <a:pPr marL="342900" indent="-342900">
              <a:buClr>
                <a:srgbClr val="58C3EB"/>
              </a:buClr>
              <a:buFont typeface="Arial" panose="020B0604020202020204" pitchFamily="34" charset="0"/>
              <a:buChar char="•"/>
            </a:pPr>
            <a:r>
              <a:rPr lang="fr-FR" sz="2400" b="1" noProof="0" dirty="0">
                <a:solidFill>
                  <a:srgbClr val="58C3EB"/>
                </a:solidFill>
              </a:rPr>
              <a:t>La « violence à l’égard des femmes » </a:t>
            </a:r>
            <a:r>
              <a:rPr lang="fr-FR" sz="2400" noProof="0" dirty="0"/>
              <a:t>désigne tous les actes de violence dirigés contre le sexe féminin, et causant ou pouvant causer aux femmes un préjudice ou des souffrances physiques, sexuelles ou psychologiques, y compris la menace de tels actes, la contrainte ou la privation arbitraire de liberté, que ce soit dans la vie publique ou dans la vie privée.</a:t>
            </a:r>
            <a:endParaRPr lang="fr-FR" sz="2400" b="0" i="0" u="none" strike="noStrike" baseline="0" noProof="0" dirty="0">
              <a:solidFill>
                <a:srgbClr val="000000"/>
              </a:solidFill>
            </a:endParaRPr>
          </a:p>
          <a:p>
            <a:pPr marL="0" indent="0">
              <a:buNone/>
            </a:pPr>
            <a:r>
              <a:rPr lang="fr-FR" sz="1400" b="0" i="0" u="none" strike="noStrike" baseline="0" noProof="0" dirty="0">
                <a:solidFill>
                  <a:srgbClr val="000000"/>
                </a:solidFill>
              </a:rPr>
              <a:t>(</a:t>
            </a:r>
            <a:r>
              <a:rPr lang="fr-FR" sz="1400" b="1" i="0" u="none" strike="noStrike" baseline="0" noProof="0" dirty="0">
                <a:solidFill>
                  <a:srgbClr val="000000"/>
                </a:solidFill>
                <a:hlinkClick r:id="rId3"/>
              </a:rPr>
              <a:t>Déclaration des Nations unies sur l’élimination de la violence à l’égard des femmes, 85ème réunion plénière, décembre 1993</a:t>
            </a:r>
            <a:r>
              <a:rPr lang="fr-FR" sz="1400" b="1" i="0" u="none" strike="noStrike" baseline="0" noProof="0" dirty="0">
                <a:solidFill>
                  <a:srgbClr val="000000"/>
                </a:solidFill>
              </a:rPr>
              <a:t>)</a:t>
            </a:r>
          </a:p>
          <a:p>
            <a:pPr marL="0" indent="0">
              <a:buNone/>
            </a:pPr>
            <a:endParaRPr lang="fr-FR" sz="1400" noProof="0" dirty="0"/>
          </a:p>
          <a:p>
            <a:pPr marL="342900" indent="-342900">
              <a:buClr>
                <a:srgbClr val="58C3EB"/>
              </a:buClr>
              <a:buFont typeface="Arial" panose="020B0604020202020204" pitchFamily="34" charset="0"/>
              <a:buChar char="•"/>
            </a:pPr>
            <a:r>
              <a:rPr lang="fr-FR" sz="2400" noProof="0" dirty="0"/>
              <a:t>Les termes « </a:t>
            </a:r>
            <a:r>
              <a:rPr lang="fr-FR" sz="2400" noProof="0" dirty="0">
                <a:solidFill>
                  <a:srgbClr val="58C3EB"/>
                </a:solidFill>
              </a:rPr>
              <a:t>victime</a:t>
            </a:r>
            <a:r>
              <a:rPr lang="fr-FR" sz="2400" noProof="0" dirty="0"/>
              <a:t> » et « </a:t>
            </a:r>
            <a:r>
              <a:rPr lang="fr-FR" sz="2400" noProof="0" dirty="0">
                <a:solidFill>
                  <a:srgbClr val="58C3EB"/>
                </a:solidFill>
              </a:rPr>
              <a:t>survivant(e) </a:t>
            </a:r>
            <a:r>
              <a:rPr lang="fr-FR" sz="2400" noProof="0" dirty="0"/>
              <a:t>» peuvent être utilisés de manière interchangeable. </a:t>
            </a:r>
          </a:p>
          <a:p>
            <a:pPr marL="342900" indent="-342900">
              <a:buClr>
                <a:srgbClr val="58C3EB"/>
              </a:buClr>
              <a:buFont typeface="Arial" panose="020B0604020202020204" pitchFamily="34" charset="0"/>
              <a:buChar char="•"/>
            </a:pPr>
            <a:r>
              <a:rPr lang="fr-FR" sz="2400" noProof="0" dirty="0"/>
              <a:t>Le terme « </a:t>
            </a:r>
            <a:r>
              <a:rPr lang="fr-FR" sz="2400" noProof="0" dirty="0">
                <a:solidFill>
                  <a:srgbClr val="58C3EB"/>
                </a:solidFill>
              </a:rPr>
              <a:t>victime</a:t>
            </a:r>
            <a:r>
              <a:rPr lang="fr-FR" sz="2400" noProof="0" dirty="0"/>
              <a:t> » est souvent utilisé en droit et en médecine.</a:t>
            </a:r>
          </a:p>
          <a:p>
            <a:pPr marL="342900" indent="-342900">
              <a:buClr>
                <a:srgbClr val="58C3EB"/>
              </a:buClr>
              <a:buFont typeface="Arial" panose="020B0604020202020204" pitchFamily="34" charset="0"/>
              <a:buChar char="•"/>
            </a:pPr>
            <a:r>
              <a:rPr lang="fr-FR" sz="2400" noProof="0" dirty="0"/>
              <a:t>Le terme « </a:t>
            </a:r>
            <a:r>
              <a:rPr lang="fr-FR" sz="2400" noProof="0" dirty="0">
                <a:solidFill>
                  <a:srgbClr val="58C3EB"/>
                </a:solidFill>
              </a:rPr>
              <a:t>survivant(e) </a:t>
            </a:r>
            <a:r>
              <a:rPr lang="fr-FR" sz="2400" noProof="0" dirty="0"/>
              <a:t>» est généralement préféré par les secteurs sociaux et psychologiques en raison de la résilience qu'il implique</a:t>
            </a:r>
            <a:r>
              <a:rPr lang="fr-FR" noProof="0" dirty="0"/>
              <a:t>.</a:t>
            </a:r>
            <a:endParaRPr lang="fr-FR" baseline="30000" noProof="0" dirty="0"/>
          </a:p>
        </p:txBody>
      </p:sp>
    </p:spTree>
    <p:extLst>
      <p:ext uri="{BB962C8B-B14F-4D97-AF65-F5344CB8AC3E}">
        <p14:creationId xmlns:p14="http://schemas.microsoft.com/office/powerpoint/2010/main" val="1663966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0" y="2516188"/>
            <a:ext cx="3314700" cy="1141412"/>
          </a:xfrm>
          <a:prstGeom prst="rect">
            <a:avLst/>
          </a:prstGeom>
        </p:spPr>
        <p:txBody>
          <a:bodyPr/>
          <a:lstStyle/>
          <a:p>
            <a:pPr algn="ctr"/>
            <a:r>
              <a:rPr lang="fr-FR" sz="2800" noProof="0" dirty="0">
                <a:solidFill>
                  <a:srgbClr val="58C3EB"/>
                </a:solidFill>
              </a:rPr>
              <a:t>Définitions</a:t>
            </a:r>
            <a:br>
              <a:rPr lang="fr-FR" sz="2800" noProof="0" dirty="0">
                <a:solidFill>
                  <a:srgbClr val="58C3EB"/>
                </a:solidFill>
              </a:rPr>
            </a:br>
            <a:r>
              <a:rPr lang="fr-FR" sz="2800" noProof="0" dirty="0">
                <a:solidFill>
                  <a:srgbClr val="58C3EB"/>
                </a:solidFill>
              </a:rPr>
              <a:t>2/2</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3606800" y="782638"/>
            <a:ext cx="8117562" cy="5003800"/>
          </a:xfrm>
          <a:prstGeom prst="rect">
            <a:avLst/>
          </a:prstGeom>
        </p:spPr>
        <p:txBody>
          <a:bodyPr/>
          <a:lstStyle/>
          <a:p>
            <a:pPr marL="0" indent="0" algn="ctr">
              <a:spcBef>
                <a:spcPts val="0"/>
              </a:spcBef>
              <a:spcAft>
                <a:spcPts val="1200"/>
              </a:spcAft>
              <a:buNone/>
            </a:pPr>
            <a:r>
              <a:rPr lang="fr-FR" sz="2600" b="1" noProof="0" dirty="0">
                <a:solidFill>
                  <a:srgbClr val="58C3EB"/>
                </a:solidFill>
              </a:rPr>
              <a:t>Les différentes formes de violences</a:t>
            </a:r>
            <a:r>
              <a:rPr lang="fr-FR" sz="2600" b="1" baseline="30000" noProof="0" dirty="0">
                <a:solidFill>
                  <a:srgbClr val="58C3EB"/>
                </a:solidFill>
              </a:rPr>
              <a:t>1, 2, 3</a:t>
            </a:r>
          </a:p>
          <a:p>
            <a:pPr marL="342900" indent="-342900">
              <a:spcBef>
                <a:spcPts val="0"/>
              </a:spcBef>
              <a:spcAft>
                <a:spcPts val="1200"/>
              </a:spcAft>
              <a:buClr>
                <a:srgbClr val="58C3EB"/>
              </a:buClr>
              <a:buFont typeface="Wingdings" panose="05000000000000000000" pitchFamily="2" charset="2"/>
              <a:buChar char="ü"/>
            </a:pPr>
            <a:r>
              <a:rPr lang="fr-FR" sz="2400" b="0" i="0" u="none" strike="noStrike" baseline="0" noProof="0" dirty="0"/>
              <a:t>La violence exercée par un partenaire intime</a:t>
            </a:r>
            <a:r>
              <a:rPr lang="fr-FR" sz="2400" b="0" i="0" u="none" strike="noStrike" baseline="30000" noProof="0" dirty="0"/>
              <a:t> </a:t>
            </a:r>
            <a:r>
              <a:rPr lang="fr-FR" sz="2400" b="0" i="0" u="none" strike="noStrike" baseline="0" noProof="0" dirty="0"/>
              <a:t>et d’autres formes de violence familiale ; </a:t>
            </a:r>
          </a:p>
          <a:p>
            <a:pPr marL="342900" indent="-342900">
              <a:buClr>
                <a:srgbClr val="58C3EB"/>
              </a:buClr>
              <a:buFont typeface="Wingdings" panose="05000000000000000000" pitchFamily="2" charset="2"/>
              <a:buChar char="ü"/>
            </a:pPr>
            <a:r>
              <a:rPr lang="fr-FR" sz="2400" b="0" i="0" u="none" strike="noStrike" baseline="0" noProof="0" dirty="0"/>
              <a:t>la violence sexuelle ; </a:t>
            </a:r>
          </a:p>
          <a:p>
            <a:pPr marL="342900" indent="-342900">
              <a:buClr>
                <a:srgbClr val="58C3EB"/>
              </a:buClr>
              <a:buFont typeface="Wingdings" panose="05000000000000000000" pitchFamily="2" charset="2"/>
              <a:buChar char="ü"/>
            </a:pPr>
            <a:r>
              <a:rPr lang="fr-FR" sz="2400" b="0" i="0" u="none" strike="noStrike" baseline="0" noProof="0" dirty="0"/>
              <a:t>les mutilations génitales féminines (MGF) ; </a:t>
            </a:r>
          </a:p>
          <a:p>
            <a:pPr marL="342900" indent="-342900">
              <a:buClr>
                <a:srgbClr val="58C3EB"/>
              </a:buClr>
              <a:buFont typeface="Wingdings" panose="05000000000000000000" pitchFamily="2" charset="2"/>
              <a:buChar char="ü"/>
            </a:pPr>
            <a:r>
              <a:rPr lang="fr-FR" sz="2400" noProof="0" dirty="0"/>
              <a:t>l</a:t>
            </a:r>
            <a:r>
              <a:rPr lang="fr-FR" sz="2400" b="0" i="0" u="none" strike="noStrike" baseline="0" noProof="0" dirty="0"/>
              <a:t>e fémicide, notamment les crimes d’honneur ou liés à la dot ; </a:t>
            </a:r>
          </a:p>
          <a:p>
            <a:pPr marL="342900" indent="-342900">
              <a:buClr>
                <a:srgbClr val="58C3EB"/>
              </a:buClr>
              <a:buFont typeface="Wingdings" panose="05000000000000000000" pitchFamily="2" charset="2"/>
              <a:buChar char="ü"/>
            </a:pPr>
            <a:r>
              <a:rPr lang="fr-FR" sz="2400" b="0" i="0" u="none" strike="noStrike" baseline="0" noProof="0" dirty="0"/>
              <a:t>la traite des personnes, notamment la prostitution forcée et l’exploitation économique des filles et des femmes ; </a:t>
            </a:r>
          </a:p>
          <a:p>
            <a:pPr marL="342900" indent="-342900">
              <a:buClr>
                <a:srgbClr val="58C3EB"/>
              </a:buClr>
              <a:buFont typeface="Wingdings" panose="05000000000000000000" pitchFamily="2" charset="2"/>
              <a:buChar char="ü"/>
            </a:pPr>
            <a:r>
              <a:rPr lang="fr-FR" sz="2400" b="0" i="0" u="none" strike="noStrike" baseline="0" noProof="0" dirty="0"/>
              <a:t>la violence à l’égard des femmes dans les situations d’urgence humanitaire et de conflit. </a:t>
            </a:r>
            <a:endParaRPr lang="fr-FR" sz="3200" noProof="0" dirty="0"/>
          </a:p>
        </p:txBody>
      </p:sp>
    </p:spTree>
    <p:extLst>
      <p:ext uri="{BB962C8B-B14F-4D97-AF65-F5344CB8AC3E}">
        <p14:creationId xmlns:p14="http://schemas.microsoft.com/office/powerpoint/2010/main" val="344636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03200" y="2407535"/>
            <a:ext cx="3284538" cy="1258888"/>
          </a:xfrm>
          <a:prstGeom prst="rect">
            <a:avLst/>
          </a:prstGeom>
        </p:spPr>
        <p:txBody>
          <a:bodyPr/>
          <a:lstStyle/>
          <a:p>
            <a:pPr algn="ctr"/>
            <a:r>
              <a:rPr lang="fr-FR" sz="2800" noProof="0" dirty="0">
                <a:solidFill>
                  <a:srgbClr val="58C3EB"/>
                </a:solidFill>
              </a:rPr>
              <a:t>Rationnel 1/3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3284538" y="1028905"/>
            <a:ext cx="8017904" cy="4647790"/>
          </a:xfrm>
          <a:prstGeom prst="rect">
            <a:avLst/>
          </a:prstGeom>
          <a:noFill/>
        </p:spPr>
        <p:txBody>
          <a:bodyPr/>
          <a:lstStyle/>
          <a:p>
            <a:pPr marL="342900" indent="-342900">
              <a:lnSpc>
                <a:spcPct val="100000"/>
              </a:lnSpc>
              <a:spcAft>
                <a:spcPts val="1200"/>
              </a:spcAft>
              <a:buClr>
                <a:srgbClr val="58C3EB"/>
              </a:buClr>
              <a:buFont typeface="Arial" panose="020B0604020202020204" pitchFamily="34" charset="0"/>
              <a:buChar char="•"/>
            </a:pPr>
            <a:r>
              <a:rPr lang="fr-FR" sz="2000" noProof="0" dirty="0">
                <a:solidFill>
                  <a:srgbClr val="58C3EB"/>
                </a:solidFill>
              </a:rPr>
              <a:t>La violence perpétrée à l’égard des enfants demeure largement répandue : </a:t>
            </a:r>
            <a:r>
              <a:rPr lang="fr-FR" sz="2000" noProof="0" dirty="0"/>
              <a:t>2 enfants sur 3 faisant fréquemment l’objet de châtiments violents au sein de leur foyer. En 2024, 1 adolescente sur 6 âgée de 15 à 19 ans a subi des violences physiques ou sexuelles commises par son conjoint ou partenaire, et près de 1 enfant sur 4 vivait avec une mère victime de violence de la part d’un partenaire intime.</a:t>
            </a:r>
            <a:r>
              <a:rPr lang="fr-FR" sz="2000" baseline="30000" noProof="0" dirty="0"/>
              <a:t> 4</a:t>
            </a:r>
            <a:r>
              <a:rPr lang="fr-FR" sz="2000" noProof="0" dirty="0"/>
              <a:t> </a:t>
            </a:r>
          </a:p>
          <a:p>
            <a:pPr marL="342900" indent="-342900">
              <a:lnSpc>
                <a:spcPct val="100000"/>
              </a:lnSpc>
              <a:spcAft>
                <a:spcPts val="1200"/>
              </a:spcAft>
              <a:buClr>
                <a:srgbClr val="58C3EB"/>
              </a:buClr>
              <a:buFont typeface="Arial" panose="020B0604020202020204" pitchFamily="34" charset="0"/>
              <a:buChar char="•"/>
            </a:pPr>
            <a:r>
              <a:rPr lang="fr-FR" sz="2000" noProof="0" dirty="0">
                <a:solidFill>
                  <a:srgbClr val="58C3EB"/>
                </a:solidFill>
              </a:rPr>
              <a:t>La violence sexiste à l'encontre des adolescents a des conséquences sanitaires et sociales majeures : </a:t>
            </a:r>
            <a:r>
              <a:rPr lang="fr-FR" sz="2000" noProof="0" dirty="0"/>
              <a:t>elle accroît le risque de grossesse non désirée, d'avortement provoqué (souvent non sécurisé), de contamination par le VIH et les IST dans certains contextes, d'effets néfastes sur la santé mentale, et constitue un facteur de risque de comportement malsain à l'adolescence et à l'âge adulte. </a:t>
            </a:r>
            <a:r>
              <a:rPr lang="fr-FR" sz="2000" baseline="30000" noProof="0" dirty="0"/>
              <a:t>5</a:t>
            </a:r>
            <a:r>
              <a:rPr lang="fr-FR" sz="2000" noProof="0" dirty="0"/>
              <a:t> </a:t>
            </a:r>
          </a:p>
        </p:txBody>
      </p:sp>
    </p:spTree>
    <p:extLst>
      <p:ext uri="{BB962C8B-B14F-4D97-AF65-F5344CB8AC3E}">
        <p14:creationId xmlns:p14="http://schemas.microsoft.com/office/powerpoint/2010/main" val="3114749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241300" y="2488133"/>
            <a:ext cx="3149600" cy="1284287"/>
          </a:xfrm>
          <a:prstGeom prst="rect">
            <a:avLst/>
          </a:prstGeom>
        </p:spPr>
        <p:txBody>
          <a:bodyPr/>
          <a:lstStyle/>
          <a:p>
            <a:pPr algn="ctr"/>
            <a:r>
              <a:rPr lang="fr-FR" sz="2800" noProof="0" dirty="0">
                <a:solidFill>
                  <a:srgbClr val="58C3EB"/>
                </a:solidFill>
              </a:rPr>
              <a:t>Rationnel 2/3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2990938" y="462756"/>
            <a:ext cx="8737600" cy="5932487"/>
          </a:xfrm>
          <a:prstGeom prst="rect">
            <a:avLst/>
          </a:prstGeom>
        </p:spPr>
        <p:txBody>
          <a:bodyPr/>
          <a:lstStyle/>
          <a:p>
            <a:pPr marL="342900" indent="-342900">
              <a:spcBef>
                <a:spcPts val="0"/>
              </a:spcBef>
              <a:spcAft>
                <a:spcPts val="1200"/>
              </a:spcAft>
              <a:buClr>
                <a:srgbClr val="58C3EB"/>
              </a:buClr>
              <a:buFont typeface="Arial" panose="020B0604020202020204" pitchFamily="34" charset="0"/>
              <a:buChar char="•"/>
            </a:pPr>
            <a:r>
              <a:rPr lang="fr-FR" sz="2400" noProof="0" dirty="0">
                <a:solidFill>
                  <a:srgbClr val="58C3EB"/>
                </a:solidFill>
              </a:rPr>
              <a:t>Les violences sexistes à l’encontre des adolescentes ont des conséquences sanitaires et sociales majeures.</a:t>
            </a:r>
            <a:r>
              <a:rPr lang="fr-FR" sz="2400" baseline="30000" noProof="0" dirty="0">
                <a:solidFill>
                  <a:srgbClr val="58C3EB"/>
                </a:solidFill>
              </a:rPr>
              <a:t>5</a:t>
            </a:r>
            <a:endParaRPr lang="fr-FR" noProof="0" dirty="0">
              <a:solidFill>
                <a:srgbClr val="58C3EB"/>
              </a:solidFill>
            </a:endParaRPr>
          </a:p>
          <a:p>
            <a:pPr lvl="1">
              <a:lnSpc>
                <a:spcPct val="200000"/>
              </a:lnSpc>
              <a:buClr>
                <a:srgbClr val="58C3EB"/>
              </a:buClr>
            </a:pPr>
            <a:r>
              <a:rPr lang="fr-FR" sz="2000" b="1" noProof="0" dirty="0"/>
              <a:t>La violence du partenaire intime peut accroître :</a:t>
            </a:r>
          </a:p>
          <a:p>
            <a:pPr lvl="2">
              <a:buClr>
                <a:srgbClr val="58C3EB"/>
              </a:buClr>
              <a:buFont typeface="Wingdings" panose="05000000000000000000" pitchFamily="2" charset="2"/>
              <a:buChar char="ü"/>
            </a:pPr>
            <a:r>
              <a:rPr lang="fr-FR" sz="2000" noProof="0" dirty="0"/>
              <a:t>le risque de grossesse accidentelle et d’avortement provoqué ;</a:t>
            </a:r>
          </a:p>
          <a:p>
            <a:pPr lvl="2">
              <a:buClr>
                <a:srgbClr val="58C3EB"/>
              </a:buClr>
              <a:buFont typeface="Wingdings" panose="05000000000000000000" pitchFamily="2" charset="2"/>
              <a:buChar char="ü"/>
            </a:pPr>
            <a:r>
              <a:rPr lang="fr-FR" sz="2000" noProof="0" dirty="0"/>
              <a:t>le risque d’infection par le VIH et d’autres IST.</a:t>
            </a:r>
          </a:p>
          <a:p>
            <a:pPr marL="914400" lvl="2" indent="0">
              <a:buNone/>
            </a:pPr>
            <a:endParaRPr lang="fr-FR" sz="2000" noProof="0" dirty="0"/>
          </a:p>
          <a:p>
            <a:pPr lvl="1">
              <a:lnSpc>
                <a:spcPct val="200000"/>
              </a:lnSpc>
              <a:buClr>
                <a:srgbClr val="58C3EB"/>
              </a:buClr>
            </a:pPr>
            <a:r>
              <a:rPr lang="fr-FR" sz="2000" b="1" noProof="0" dirty="0"/>
              <a:t>Les sévices sexuels subis par les enfants et les adolescents :</a:t>
            </a:r>
          </a:p>
          <a:p>
            <a:pPr lvl="2">
              <a:buClr>
                <a:srgbClr val="58C3EB"/>
              </a:buClr>
              <a:buFont typeface="Wingdings" panose="05000000000000000000" pitchFamily="2" charset="2"/>
              <a:buChar char="ü"/>
            </a:pPr>
            <a:r>
              <a:rPr lang="fr-FR" sz="2000" noProof="0" dirty="0"/>
              <a:t>la violence exercée par le partenaire intime sont associés à un risque accru de dépression, d’état de stress post-traumatique, de pensées suicidaires et de tentatives de suicide ;</a:t>
            </a:r>
          </a:p>
          <a:p>
            <a:pPr lvl="2">
              <a:buClr>
                <a:srgbClr val="58C3EB"/>
              </a:buClr>
              <a:buFont typeface="Wingdings" panose="05000000000000000000" pitchFamily="2" charset="2"/>
              <a:buChar char="ü"/>
            </a:pPr>
            <a:r>
              <a:rPr lang="fr-FR" sz="2000" noProof="0" dirty="0"/>
              <a:t>sont un facteur de risque comportementaux pendant l’adolescence, à l’âge adulte, tels les rapports sexuels non protégés, l’abus d’alcool et l’usage de substances psychoactives.</a:t>
            </a:r>
          </a:p>
        </p:txBody>
      </p:sp>
    </p:spTree>
    <p:extLst>
      <p:ext uri="{BB962C8B-B14F-4D97-AF65-F5344CB8AC3E}">
        <p14:creationId xmlns:p14="http://schemas.microsoft.com/office/powerpoint/2010/main" val="2269278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00FB6-1C9B-9B48-A8CF-BD3DD6E48927}"/>
              </a:ext>
            </a:extLst>
          </p:cNvPr>
          <p:cNvSpPr>
            <a:spLocks noGrp="1"/>
          </p:cNvSpPr>
          <p:nvPr>
            <p:ph type="title" idx="4294967295"/>
          </p:nvPr>
        </p:nvSpPr>
        <p:spPr>
          <a:xfrm>
            <a:off x="-10692" y="2584790"/>
            <a:ext cx="3438525" cy="1247775"/>
          </a:xfrm>
          <a:prstGeom prst="rect">
            <a:avLst/>
          </a:prstGeom>
        </p:spPr>
        <p:txBody>
          <a:bodyPr/>
          <a:lstStyle/>
          <a:p>
            <a:pPr algn="ctr"/>
            <a:r>
              <a:rPr lang="fr-FR" sz="2800" noProof="0" dirty="0">
                <a:solidFill>
                  <a:srgbClr val="58C3EB"/>
                </a:solidFill>
              </a:rPr>
              <a:t>Rationnel 3/3</a:t>
            </a:r>
          </a:p>
        </p:txBody>
      </p:sp>
      <p:sp>
        <p:nvSpPr>
          <p:cNvPr id="3" name="Content Placeholder 2">
            <a:extLst>
              <a:ext uri="{FF2B5EF4-FFF2-40B4-BE49-F238E27FC236}">
                <a16:creationId xmlns:a16="http://schemas.microsoft.com/office/drawing/2014/main" id="{08BE661C-9341-A84E-8A3B-D9044C2FDD9B}"/>
              </a:ext>
            </a:extLst>
          </p:cNvPr>
          <p:cNvSpPr>
            <a:spLocks noGrp="1"/>
          </p:cNvSpPr>
          <p:nvPr>
            <p:ph idx="4294967295"/>
          </p:nvPr>
        </p:nvSpPr>
        <p:spPr>
          <a:xfrm>
            <a:off x="3200400" y="556165"/>
            <a:ext cx="8653398" cy="5987510"/>
          </a:xfrm>
          <a:prstGeom prst="rect">
            <a:avLst/>
          </a:prstGeom>
        </p:spPr>
        <p:txBody>
          <a:bodyPr/>
          <a:lstStyle/>
          <a:p>
            <a:pPr marL="342900" indent="-342900">
              <a:spcBef>
                <a:spcPts val="0"/>
              </a:spcBef>
              <a:spcAft>
                <a:spcPts val="1200"/>
              </a:spcAft>
              <a:buClr>
                <a:srgbClr val="58C3EB"/>
              </a:buClr>
              <a:buFont typeface="Arial" panose="020B0604020202020204" pitchFamily="34" charset="0"/>
              <a:buChar char="•"/>
            </a:pPr>
            <a:r>
              <a:rPr lang="fr-FR" sz="2400" noProof="0" dirty="0">
                <a:solidFill>
                  <a:srgbClr val="58C3EB"/>
                </a:solidFill>
              </a:rPr>
              <a:t>Les programmes de prévention de la violence sexiste, de soutien et de soins se sont avérés efficaces.  </a:t>
            </a:r>
          </a:p>
          <a:p>
            <a:pPr marL="457200" lvl="1" indent="0">
              <a:buNone/>
            </a:pPr>
            <a:r>
              <a:rPr lang="fr-FR" sz="2000" noProof="0" dirty="0"/>
              <a:t>Les programmes visant à établir des normes et des attitudes équitables en matière de genre chez les garçons et les filles se sont avérés efficaces. </a:t>
            </a:r>
          </a:p>
          <a:p>
            <a:pPr lvl="1">
              <a:buClr>
                <a:srgbClr val="58C3EB"/>
              </a:buClr>
            </a:pPr>
            <a:r>
              <a:rPr lang="fr-FR" sz="2000" noProof="0" dirty="0"/>
              <a:t>Il s’agit de ceux qui :</a:t>
            </a:r>
          </a:p>
          <a:p>
            <a:pPr lvl="2">
              <a:buClr>
                <a:srgbClr val="58C3EB"/>
              </a:buClr>
            </a:pPr>
            <a:r>
              <a:rPr lang="fr-FR" sz="2000" noProof="0" dirty="0"/>
              <a:t>intègrent une action multisectorielle et multiniveau, favorisent la coordination intersectorielle ; </a:t>
            </a:r>
          </a:p>
          <a:p>
            <a:pPr lvl="2">
              <a:buClr>
                <a:srgbClr val="58C3EB"/>
              </a:buClr>
            </a:pPr>
            <a:r>
              <a:rPr lang="fr-FR" sz="2000" noProof="0" dirty="0"/>
              <a:t>utilisent des investissements à long terme ; </a:t>
            </a:r>
          </a:p>
          <a:p>
            <a:pPr lvl="2">
              <a:buClr>
                <a:srgbClr val="58C3EB"/>
              </a:buClr>
            </a:pPr>
            <a:r>
              <a:rPr lang="fr-FR" sz="2000" noProof="0" dirty="0"/>
              <a:t>répètent l'exposition aux idées dans différents contextes au fil du temps ; </a:t>
            </a:r>
          </a:p>
          <a:p>
            <a:pPr lvl="2">
              <a:buClr>
                <a:srgbClr val="58C3EB"/>
              </a:buClr>
            </a:pPr>
            <a:r>
              <a:rPr lang="fr-FR" sz="2000" noProof="0" dirty="0"/>
              <a:t>placent l'interaction entre le genre et le pouvoir au cœur du contenu et répondent à ceux qui subissent la violence avec empathie et de manière opportune.</a:t>
            </a:r>
          </a:p>
          <a:p>
            <a:pPr marL="114300" indent="0">
              <a:buNone/>
            </a:pPr>
            <a:r>
              <a:rPr lang="fr-FR" sz="2000" noProof="0" dirty="0"/>
              <a:t>Cependant, les lois et les politiques, les stratégies de prévention et leur mise en œuvre, ainsi que l'accès à des services de soins et de soutien de haute qualité nécessitent une attention particulière : il reste beaucoup à faire.</a:t>
            </a:r>
          </a:p>
        </p:txBody>
      </p:sp>
    </p:spTree>
    <p:extLst>
      <p:ext uri="{BB962C8B-B14F-4D97-AF65-F5344CB8AC3E}">
        <p14:creationId xmlns:p14="http://schemas.microsoft.com/office/powerpoint/2010/main" val="904245985"/>
      </p:ext>
    </p:extLst>
  </p:cSld>
  <p:clrMapOvr>
    <a:masterClrMapping/>
  </p:clrMapOvr>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TotalTime>
  <Words>4052</Words>
  <Application>Microsoft Office PowerPoint</Application>
  <PresentationFormat>Widescreen</PresentationFormat>
  <Paragraphs>246</Paragraphs>
  <Slides>38</Slides>
  <Notes>34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38</vt:i4>
      </vt:variant>
    </vt:vector>
  </HeadingPairs>
  <TitlesOfParts>
    <vt:vector size="49" baseType="lpstr">
      <vt:lpstr>Aptos</vt:lpstr>
      <vt:lpstr>Arial</vt:lpstr>
      <vt:lpstr>Arial Black</vt:lpstr>
      <vt:lpstr>Calibri</vt:lpstr>
      <vt:lpstr>Times New Roman</vt:lpstr>
      <vt:lpstr>Webdings</vt:lpstr>
      <vt:lpstr>Wingdings</vt:lpstr>
      <vt:lpstr>3_Office Theme</vt:lpstr>
      <vt:lpstr>5_Office Theme</vt:lpstr>
      <vt:lpstr>4_Office Theme</vt:lpstr>
      <vt:lpstr>2_Office Theme</vt:lpstr>
      <vt:lpstr>VIOLENCE À L’ÉGARD DES FEMMES ET DES FILLES : PRÉVENTION, SOUTIEN ET SOINS</vt:lpstr>
      <vt:lpstr>Objectifs du module</vt:lpstr>
      <vt:lpstr>Plan du module</vt:lpstr>
      <vt:lpstr>À L’ÉCHELLE MONDIALE</vt:lpstr>
      <vt:lpstr>Définitions1, 2, 3 1/2</vt:lpstr>
      <vt:lpstr>Définitions 2/2</vt:lpstr>
      <vt:lpstr>Rationnel 1/3</vt:lpstr>
      <vt:lpstr>Rationnel 2/3</vt:lpstr>
      <vt:lpstr>Rationnel 3/3</vt:lpstr>
      <vt:lpstr>Implications en matière de droits humains</vt:lpstr>
      <vt:lpstr>Considérations  d’ordre programmatique5</vt:lpstr>
      <vt:lpstr>Lignes directrices de l’OMS</vt:lpstr>
      <vt:lpstr>Lignes  directrices complémentaires aux lignes de l’OMS 1/2</vt:lpstr>
      <vt:lpstr>Lignes directrices complémentaires aux lignes de l’OMS 2/2</vt:lpstr>
      <vt:lpstr>PowerPoint Presentation</vt:lpstr>
      <vt:lpstr>PowerPoint Presentation</vt:lpstr>
      <vt:lpstr>PowerPoint Presentation</vt:lpstr>
      <vt:lpstr>PowerPoint Presentation</vt:lpstr>
      <vt:lpstr>Soutien de la première ligne</vt:lpstr>
      <vt:lpstr>Mesures spécifiques pour la prestation de services dans le contexte humanitaire, y compris  COVID-19   1/2 </vt:lpstr>
      <vt:lpstr>Mesures spécifiques pour la prestation de services dans le contexte humanitaire, y compris  COVID-19 2/2 </vt:lpstr>
      <vt:lpstr>PowerPoint Presentation</vt:lpstr>
      <vt:lpstr>PERSPECTIVE RÉGIONALE</vt:lpstr>
      <vt:lpstr>Données régionales et sous-régionales  sur les violences faites aux femmes et aux filles (VFFF)6 </vt:lpstr>
      <vt:lpstr>Données régionales et sous-régionales  sur les violences faites aux femmes et aux filles (VFFF)6 </vt:lpstr>
      <vt:lpstr>Données régionales et sous-régionales  sur les violences faites aux femmes et aux filles (VFFF)7, 8 </vt:lpstr>
      <vt:lpstr>Contexte humanitaire et VFFF9, 10 </vt:lpstr>
      <vt:lpstr>Initiative régionale   </vt:lpstr>
      <vt:lpstr>Initiative régionale  </vt:lpstr>
      <vt:lpstr>Actions prioritaires au niveau du district sanitaire 1/3</vt:lpstr>
      <vt:lpstr>Actions prioritaires au niveau du district sanitaire 2/3</vt:lpstr>
      <vt:lpstr>Actions prioritaires au niveau du district sanitaire 3/3</vt:lpstr>
      <vt:lpstr>Messages clés 11 </vt:lpstr>
      <vt:lpstr>RÉFÉRENCES</vt:lpstr>
      <vt:lpstr>Références</vt:lpstr>
      <vt:lpstr>Références</vt:lpstr>
      <vt:lpstr>Références</vt:lpstr>
      <vt:lpstr>PowerPoint Presentation</vt:lpstr>
    </vt:vector>
  </TitlesOfParts>
  <Company>GFMER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Violence à l’égard des femmes et des filles : prévention, soutien et soins - Venkatraman Chandra-Mouli, Abdoulaye Ousseini</dc:title>
  <dc:creator>Venkatraman Chandra-Mouli, Abdoulaye Ousseini</dc:creator>
  <cp:lastModifiedBy>Aldo Campana</cp:lastModifiedBy>
  <cp:revision>198</cp:revision>
  <dcterms:created xsi:type="dcterms:W3CDTF">2021-11-27T17:57:02Z</dcterms:created>
  <dcterms:modified xsi:type="dcterms:W3CDTF">2025-11-17T10:59:27Z</dcterms:modified>
</cp:coreProperties>
</file>