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 id="2147483718" r:id="rId3"/>
    <p:sldMasterId id="2147483694" r:id="rId4"/>
  </p:sldMasterIdLst>
  <p:notesMasterIdLst>
    <p:notesMasterId r:id="rId41"/>
  </p:notesMasterIdLst>
  <p:handoutMasterIdLst>
    <p:handoutMasterId r:id="rId42"/>
  </p:handoutMasterIdLst>
  <p:sldIdLst>
    <p:sldId id="1340" r:id="rId5"/>
    <p:sldId id="1341" r:id="rId6"/>
    <p:sldId id="1342" r:id="rId7"/>
    <p:sldId id="1343" r:id="rId8"/>
    <p:sldId id="1344" r:id="rId9"/>
    <p:sldId id="1365" r:id="rId10"/>
    <p:sldId id="1345" r:id="rId11"/>
    <p:sldId id="1346" r:id="rId12"/>
    <p:sldId id="1347" r:id="rId13"/>
    <p:sldId id="1348" r:id="rId14"/>
    <p:sldId id="1349" r:id="rId15"/>
    <p:sldId id="1410" r:id="rId16"/>
    <p:sldId id="1411" r:id="rId17"/>
    <p:sldId id="1352" r:id="rId18"/>
    <p:sldId id="1353" r:id="rId19"/>
    <p:sldId id="1323" r:id="rId20"/>
    <p:sldId id="1354" r:id="rId21"/>
    <p:sldId id="1376" r:id="rId22"/>
    <p:sldId id="1374" r:id="rId23"/>
    <p:sldId id="1399" r:id="rId24"/>
    <p:sldId id="1406" r:id="rId25"/>
    <p:sldId id="1408" r:id="rId26"/>
    <p:sldId id="1357" r:id="rId27"/>
    <p:sldId id="1403" r:id="rId28"/>
    <p:sldId id="1359" r:id="rId29"/>
    <p:sldId id="1378" r:id="rId30"/>
    <p:sldId id="1417" r:id="rId31"/>
    <p:sldId id="1419" r:id="rId32"/>
    <p:sldId id="1362" r:id="rId33"/>
    <p:sldId id="1409" r:id="rId34"/>
    <p:sldId id="1414" r:id="rId35"/>
    <p:sldId id="1416" r:id="rId36"/>
    <p:sldId id="1415" r:id="rId37"/>
    <p:sldId id="340" r:id="rId38"/>
    <p:sldId id="1413" r:id="rId39"/>
    <p:sldId id="31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BFEB02-04F8-FE17-2C9B-E1C5E9A46D02}" name="Ousseini Abdoulaye" initials="OA" userId="210f9ffe9c9eba83" providerId="Windows Live"/>
  <p188:author id="{F38263A4-ACD1-0497-AAA5-01803979A2B5}" name="Raqibat Idris" initials="RI" userId="146d762bbc74e79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1" clrIdx="0">
    <p:extLst>
      <p:ext uri="{19B8F6BF-5375-455C-9EA6-DF929625EA0E}">
        <p15:presenceInfo xmlns:p15="http://schemas.microsoft.com/office/powerpoint/2012/main" userId="S::ghounkanrin@e2aproject.org::9b48b288-8afb-4105-a78d-4b4f280d5863" providerId="AD"/>
      </p:ext>
    </p:extLst>
  </p:cmAuthor>
  <p:cmAuthor id="2" name="bassarag1@gmail.com" initials="b" lastIdx="6" clrIdx="1">
    <p:extLst>
      <p:ext uri="{19B8F6BF-5375-455C-9EA6-DF929625EA0E}">
        <p15:presenceInfo xmlns:p15="http://schemas.microsoft.com/office/powerpoint/2012/main" userId="e685dbc336d63e2c" providerId="Windows Live"/>
      </p:ext>
    </p:extLst>
  </p:cmAuthor>
  <p:cmAuthor id="3" name="sossao sossao" initials="ss" lastIdx="1" clrIdx="2">
    <p:extLst>
      <p:ext uri="{19B8F6BF-5375-455C-9EA6-DF929625EA0E}">
        <p15:presenceInfo xmlns:p15="http://schemas.microsoft.com/office/powerpoint/2012/main" userId="139f6fae831d2b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58C3EB"/>
    <a:srgbClr val="E62D74"/>
    <a:srgbClr val="E62D5B"/>
    <a:srgbClr val="081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72956" autoAdjust="0"/>
  </p:normalViewPr>
  <p:slideViewPr>
    <p:cSldViewPr snapToGrid="0" snapToObjects="1">
      <p:cViewPr varScale="1">
        <p:scale>
          <a:sx n="105" d="100"/>
          <a:sy n="105" d="100"/>
        </p:scale>
        <p:origin x="2020" y="2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11/1/2025</a:t>
            </a:fld>
            <a:endParaRPr lang="en-US" dirty="0"/>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dirty="0"/>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66BEB-6A14-E640-9CDE-72784EC9A459}" type="datetimeFigureOut">
              <a:rPr lang="fr-FR" smtClean="0"/>
              <a:t>01/11/2025</a:t>
            </a:fld>
            <a:endParaRPr lang="fr-FR" dirty="0"/>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B97BA-727B-BD4E-A137-2D72EC1C64DE}" type="slidenum">
              <a:rPr lang="fr-FR" smtClean="0"/>
              <a:t>‹#›</a:t>
            </a:fld>
            <a:endParaRPr lang="fr-FR" dirty="0"/>
          </a:p>
        </p:txBody>
      </p:sp>
    </p:spTree>
    <p:extLst>
      <p:ext uri="{BB962C8B-B14F-4D97-AF65-F5344CB8AC3E}">
        <p14:creationId xmlns:p14="http://schemas.microsoft.com/office/powerpoint/2010/main" val="241960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N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1</a:t>
            </a:fld>
            <a:endParaRPr lang="fr-FR" dirty="0"/>
          </a:p>
        </p:txBody>
      </p:sp>
    </p:spTree>
    <p:extLst>
      <p:ext uri="{BB962C8B-B14F-4D97-AF65-F5344CB8AC3E}">
        <p14:creationId xmlns:p14="http://schemas.microsoft.com/office/powerpoint/2010/main" val="407519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10</a:t>
            </a:fld>
            <a:endParaRPr lang="fr-FR" dirty="0"/>
          </a:p>
        </p:txBody>
      </p:sp>
    </p:spTree>
    <p:extLst>
      <p:ext uri="{BB962C8B-B14F-4D97-AF65-F5344CB8AC3E}">
        <p14:creationId xmlns:p14="http://schemas.microsoft.com/office/powerpoint/2010/main" val="105859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pPr marL="228600" indent="-228600">
              <a:buFont typeface="+mj-lt"/>
              <a:buAutoNum type="arabicPeriod"/>
            </a:pPr>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11</a:t>
            </a:fld>
            <a:endParaRPr lang="fr-FR" dirty="0"/>
          </a:p>
        </p:txBody>
      </p:sp>
    </p:spTree>
    <p:extLst>
      <p:ext uri="{BB962C8B-B14F-4D97-AF65-F5344CB8AC3E}">
        <p14:creationId xmlns:p14="http://schemas.microsoft.com/office/powerpoint/2010/main" val="268248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DD84B-F423-4216-43DE-77A7C50DE05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5A56C706-7E13-5674-6934-125DDDF2547C}"/>
              </a:ext>
            </a:extLst>
          </p:cNvPr>
          <p:cNvSpPr>
            <a:spLocks noGrp="1" noRot="1" noChangeAspect="1"/>
          </p:cNvSpPr>
          <p:nvPr>
            <p:ph type="sldImg"/>
          </p:nvPr>
        </p:nvSpPr>
        <p:spPr/>
        <p:txBody>
          <a:bodyPr/>
          <a:lstStyle/>
          <a:p>
            <a:endParaRPr lang="fr-NE"/>
          </a:p>
        </p:txBody>
      </p:sp>
      <p:sp>
        <p:nvSpPr>
          <p:cNvPr id="3" name="Espace réservé des notes 2">
            <a:extLst>
              <a:ext uri="{FF2B5EF4-FFF2-40B4-BE49-F238E27FC236}">
                <a16:creationId xmlns:a16="http://schemas.microsoft.com/office/drawing/2014/main" id="{482CF903-DEB9-29ED-7E09-C17ACCE4E10C}"/>
              </a:ext>
            </a:extLst>
          </p:cNvPr>
          <p:cNvSpPr>
            <a:spLocks noGrp="1"/>
          </p:cNvSpPr>
          <p:nvPr>
            <p:ph type="body" idx="1"/>
          </p:nvPr>
        </p:nvSpPr>
        <p:spPr/>
        <p:txBody>
          <a:bodyPr/>
          <a:lstStyle/>
          <a:p>
            <a:pPr marL="228600" indent="-228600">
              <a:buFont typeface="+mj-lt"/>
              <a:buAutoNum type="arabicPeriod"/>
            </a:pPr>
            <a:endParaRPr lang="fr-FR" dirty="0"/>
          </a:p>
        </p:txBody>
      </p:sp>
      <p:sp>
        <p:nvSpPr>
          <p:cNvPr id="4" name="Espace réservé du numéro de diapositive 3">
            <a:extLst>
              <a:ext uri="{FF2B5EF4-FFF2-40B4-BE49-F238E27FC236}">
                <a16:creationId xmlns:a16="http://schemas.microsoft.com/office/drawing/2014/main" id="{0513DA7C-E5EB-3241-60DA-F80809114532}"/>
              </a:ext>
            </a:extLst>
          </p:cNvPr>
          <p:cNvSpPr>
            <a:spLocks noGrp="1"/>
          </p:cNvSpPr>
          <p:nvPr>
            <p:ph type="sldNum" sz="quarter" idx="5"/>
          </p:nvPr>
        </p:nvSpPr>
        <p:spPr/>
        <p:txBody>
          <a:bodyPr/>
          <a:lstStyle/>
          <a:p>
            <a:fld id="{652B97BA-727B-BD4E-A137-2D72EC1C64DE}" type="slidenum">
              <a:rPr lang="fr-FR" smtClean="0"/>
              <a:t>12</a:t>
            </a:fld>
            <a:endParaRPr lang="fr-FR" dirty="0"/>
          </a:p>
        </p:txBody>
      </p:sp>
    </p:spTree>
    <p:extLst>
      <p:ext uri="{BB962C8B-B14F-4D97-AF65-F5344CB8AC3E}">
        <p14:creationId xmlns:p14="http://schemas.microsoft.com/office/powerpoint/2010/main" val="241839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68A90-33CA-0CA3-7B6B-95E2747791E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619070A-C513-76E4-B411-857B06693DA2}"/>
              </a:ext>
            </a:extLst>
          </p:cNvPr>
          <p:cNvSpPr>
            <a:spLocks noGrp="1" noRot="1" noChangeAspect="1"/>
          </p:cNvSpPr>
          <p:nvPr>
            <p:ph type="sldImg"/>
          </p:nvPr>
        </p:nvSpPr>
        <p:spPr/>
        <p:txBody>
          <a:bodyPr/>
          <a:lstStyle/>
          <a:p>
            <a:endParaRPr lang="fr-NE"/>
          </a:p>
        </p:txBody>
      </p:sp>
      <p:sp>
        <p:nvSpPr>
          <p:cNvPr id="3" name="Espace réservé des notes 2">
            <a:extLst>
              <a:ext uri="{FF2B5EF4-FFF2-40B4-BE49-F238E27FC236}">
                <a16:creationId xmlns:a16="http://schemas.microsoft.com/office/drawing/2014/main" id="{DABAEEEF-D245-0C72-DC92-A430D9B48506}"/>
              </a:ext>
            </a:extLst>
          </p:cNvPr>
          <p:cNvSpPr>
            <a:spLocks noGrp="1"/>
          </p:cNvSpPr>
          <p:nvPr>
            <p:ph type="body" idx="1"/>
          </p:nvPr>
        </p:nvSpPr>
        <p:spPr/>
        <p:txBody>
          <a:bodyPr/>
          <a:lstStyle/>
          <a:p>
            <a:pPr marL="228600" indent="-228600">
              <a:buFont typeface="+mj-lt"/>
              <a:buAutoNum type="arabicPeriod"/>
            </a:pPr>
            <a:endParaRPr lang="fr-FR" dirty="0"/>
          </a:p>
        </p:txBody>
      </p:sp>
      <p:sp>
        <p:nvSpPr>
          <p:cNvPr id="4" name="Espace réservé du numéro de diapositive 3">
            <a:extLst>
              <a:ext uri="{FF2B5EF4-FFF2-40B4-BE49-F238E27FC236}">
                <a16:creationId xmlns:a16="http://schemas.microsoft.com/office/drawing/2014/main" id="{87044230-96F5-C99C-DAB8-F4024D11D75F}"/>
              </a:ext>
            </a:extLst>
          </p:cNvPr>
          <p:cNvSpPr>
            <a:spLocks noGrp="1"/>
          </p:cNvSpPr>
          <p:nvPr>
            <p:ph type="sldNum" sz="quarter" idx="5"/>
          </p:nvPr>
        </p:nvSpPr>
        <p:spPr/>
        <p:txBody>
          <a:bodyPr/>
          <a:lstStyle/>
          <a:p>
            <a:fld id="{652B97BA-727B-BD4E-A137-2D72EC1C64DE}" type="slidenum">
              <a:rPr lang="fr-FR" smtClean="0"/>
              <a:t>13</a:t>
            </a:fld>
            <a:endParaRPr lang="fr-FR" dirty="0"/>
          </a:p>
        </p:txBody>
      </p:sp>
    </p:spTree>
    <p:extLst>
      <p:ext uri="{BB962C8B-B14F-4D97-AF65-F5344CB8AC3E}">
        <p14:creationId xmlns:p14="http://schemas.microsoft.com/office/powerpoint/2010/main" val="2883705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14</a:t>
            </a:fld>
            <a:endParaRPr lang="fr-FR" dirty="0"/>
          </a:p>
        </p:txBody>
      </p:sp>
    </p:spTree>
    <p:extLst>
      <p:ext uri="{BB962C8B-B14F-4D97-AF65-F5344CB8AC3E}">
        <p14:creationId xmlns:p14="http://schemas.microsoft.com/office/powerpoint/2010/main" val="40202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15</a:t>
            </a:fld>
            <a:endParaRPr lang="fr-FR" dirty="0"/>
          </a:p>
        </p:txBody>
      </p:sp>
    </p:spTree>
    <p:extLst>
      <p:ext uri="{BB962C8B-B14F-4D97-AF65-F5344CB8AC3E}">
        <p14:creationId xmlns:p14="http://schemas.microsoft.com/office/powerpoint/2010/main" val="999342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16</a:t>
            </a:fld>
            <a:endParaRPr lang="fr-FR" dirty="0"/>
          </a:p>
        </p:txBody>
      </p:sp>
    </p:spTree>
    <p:extLst>
      <p:ext uri="{BB962C8B-B14F-4D97-AF65-F5344CB8AC3E}">
        <p14:creationId xmlns:p14="http://schemas.microsoft.com/office/powerpoint/2010/main" val="2796123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N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17</a:t>
            </a:fld>
            <a:endParaRPr lang="fr-FR" dirty="0"/>
          </a:p>
        </p:txBody>
      </p:sp>
    </p:spTree>
    <p:extLst>
      <p:ext uri="{BB962C8B-B14F-4D97-AF65-F5344CB8AC3E}">
        <p14:creationId xmlns:p14="http://schemas.microsoft.com/office/powerpoint/2010/main" val="2321446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E2178-D630-8674-13F9-7C56727F0AA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DA0B2D3-1DD5-6F30-E3B1-3AFF239CE295}"/>
              </a:ext>
            </a:extLst>
          </p:cNvPr>
          <p:cNvSpPr>
            <a:spLocks noGrp="1" noRot="1" noChangeAspect="1"/>
          </p:cNvSpPr>
          <p:nvPr>
            <p:ph type="sldImg"/>
          </p:nvPr>
        </p:nvSpPr>
        <p:spPr/>
        <p:txBody>
          <a:bodyPr/>
          <a:lstStyle/>
          <a:p>
            <a:endParaRPr lang="fr-NE"/>
          </a:p>
        </p:txBody>
      </p:sp>
      <p:sp>
        <p:nvSpPr>
          <p:cNvPr id="3" name="Espace réservé des notes 2">
            <a:extLst>
              <a:ext uri="{FF2B5EF4-FFF2-40B4-BE49-F238E27FC236}">
                <a16:creationId xmlns:a16="http://schemas.microsoft.com/office/drawing/2014/main" id="{4308C269-A1EF-C5E5-6EEC-BB56BF23F523}"/>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7D024B15-5739-EF2F-2BFB-4B60F8DB23B7}"/>
              </a:ext>
            </a:extLst>
          </p:cNvPr>
          <p:cNvSpPr>
            <a:spLocks noGrp="1"/>
          </p:cNvSpPr>
          <p:nvPr>
            <p:ph type="sldNum" sz="quarter" idx="5"/>
          </p:nvPr>
        </p:nvSpPr>
        <p:spPr/>
        <p:txBody>
          <a:bodyPr/>
          <a:lstStyle/>
          <a:p>
            <a:fld id="{652B97BA-727B-BD4E-A137-2D72EC1C64DE}" type="slidenum">
              <a:rPr lang="fr-FR" smtClean="0"/>
              <a:t>18</a:t>
            </a:fld>
            <a:endParaRPr lang="fr-FR" dirty="0"/>
          </a:p>
        </p:txBody>
      </p:sp>
    </p:spTree>
    <p:extLst>
      <p:ext uri="{BB962C8B-B14F-4D97-AF65-F5344CB8AC3E}">
        <p14:creationId xmlns:p14="http://schemas.microsoft.com/office/powerpoint/2010/main" val="2963662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BBC53-9587-8368-CA7D-302C7292A5B4}"/>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FB818EC7-1355-370C-2331-00707F7568EA}"/>
              </a:ext>
            </a:extLst>
          </p:cNvPr>
          <p:cNvSpPr>
            <a:spLocks noGrp="1" noRot="1" noChangeAspect="1"/>
          </p:cNvSpPr>
          <p:nvPr>
            <p:ph type="sldImg"/>
          </p:nvPr>
        </p:nvSpPr>
        <p:spPr/>
        <p:txBody>
          <a:bodyPr/>
          <a:lstStyle/>
          <a:p>
            <a:endParaRPr lang="fr-NE"/>
          </a:p>
        </p:txBody>
      </p:sp>
      <p:sp>
        <p:nvSpPr>
          <p:cNvPr id="3" name="Espace réservé des notes 2">
            <a:extLst>
              <a:ext uri="{FF2B5EF4-FFF2-40B4-BE49-F238E27FC236}">
                <a16:creationId xmlns:a16="http://schemas.microsoft.com/office/drawing/2014/main" id="{5B5BC2D4-0433-EC77-0AB4-E948876A8B5D}"/>
              </a:ext>
            </a:extLst>
          </p:cNvPr>
          <p:cNvSpPr>
            <a:spLocks noGrp="1"/>
          </p:cNvSpPr>
          <p:nvPr>
            <p:ph type="body" idx="1"/>
          </p:nvPr>
        </p:nvSpPr>
        <p:spPr/>
        <p:txBody>
          <a:bodyPr/>
          <a:lstStyle/>
          <a:p>
            <a:endParaRPr lang="fr-NE" dirty="0"/>
          </a:p>
        </p:txBody>
      </p:sp>
      <p:sp>
        <p:nvSpPr>
          <p:cNvPr id="4" name="Espace réservé du numéro de diapositive 3">
            <a:extLst>
              <a:ext uri="{FF2B5EF4-FFF2-40B4-BE49-F238E27FC236}">
                <a16:creationId xmlns:a16="http://schemas.microsoft.com/office/drawing/2014/main" id="{DA153AC3-8522-790F-C123-9EE215DC5410}"/>
              </a:ext>
            </a:extLst>
          </p:cNvPr>
          <p:cNvSpPr>
            <a:spLocks noGrp="1"/>
          </p:cNvSpPr>
          <p:nvPr>
            <p:ph type="sldNum" sz="quarter" idx="5"/>
          </p:nvPr>
        </p:nvSpPr>
        <p:spPr/>
        <p:txBody>
          <a:bodyPr/>
          <a:lstStyle/>
          <a:p>
            <a:fld id="{652B97BA-727B-BD4E-A137-2D72EC1C64DE}" type="slidenum">
              <a:rPr lang="fr-FR" smtClean="0"/>
              <a:t>19</a:t>
            </a:fld>
            <a:endParaRPr lang="fr-FR" dirty="0"/>
          </a:p>
        </p:txBody>
      </p:sp>
    </p:spTree>
    <p:extLst>
      <p:ext uri="{BB962C8B-B14F-4D97-AF65-F5344CB8AC3E}">
        <p14:creationId xmlns:p14="http://schemas.microsoft.com/office/powerpoint/2010/main" val="305464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a:t>
            </a:fld>
            <a:endParaRPr lang="fr-FR" dirty="0"/>
          </a:p>
        </p:txBody>
      </p:sp>
    </p:spTree>
    <p:extLst>
      <p:ext uri="{BB962C8B-B14F-4D97-AF65-F5344CB8AC3E}">
        <p14:creationId xmlns:p14="http://schemas.microsoft.com/office/powerpoint/2010/main" val="126406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endParaRPr lang="fr-CD"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20</a:t>
            </a:fld>
            <a:endParaRPr lang="fr-FR" dirty="0"/>
          </a:p>
        </p:txBody>
      </p:sp>
    </p:spTree>
    <p:extLst>
      <p:ext uri="{BB962C8B-B14F-4D97-AF65-F5344CB8AC3E}">
        <p14:creationId xmlns:p14="http://schemas.microsoft.com/office/powerpoint/2010/main" val="1431405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ABA56-F238-E938-C891-F2DFA0B515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E630F4-08D6-B5A9-1F4A-92E8A2EC38EA}"/>
              </a:ext>
            </a:extLst>
          </p:cNvPr>
          <p:cNvSpPr>
            <a:spLocks noGrp="1" noRot="1" noChangeAspect="1"/>
          </p:cNvSpPr>
          <p:nvPr>
            <p:ph type="sldImg"/>
          </p:nvPr>
        </p:nvSpPr>
        <p:spPr/>
        <p:txBody>
          <a:bodyPr/>
          <a:lstStyle/>
          <a:p>
            <a:endParaRPr lang="fr-NE"/>
          </a:p>
        </p:txBody>
      </p:sp>
      <p:sp>
        <p:nvSpPr>
          <p:cNvPr id="3" name="Espace réservé des notes 2">
            <a:extLst>
              <a:ext uri="{FF2B5EF4-FFF2-40B4-BE49-F238E27FC236}">
                <a16:creationId xmlns:a16="http://schemas.microsoft.com/office/drawing/2014/main" id="{0DC1F0BA-A8BC-641A-25EF-F814AE97F8D0}"/>
              </a:ext>
            </a:extLst>
          </p:cNvPr>
          <p:cNvSpPr>
            <a:spLocks noGrp="1"/>
          </p:cNvSpPr>
          <p:nvPr>
            <p:ph type="body" idx="1"/>
          </p:nvPr>
        </p:nvSpPr>
        <p:spPr/>
        <p:txBody>
          <a:bodyPr/>
          <a:lstStyle/>
          <a:p>
            <a:endParaRPr lang="fr-CD" dirty="0"/>
          </a:p>
        </p:txBody>
      </p:sp>
      <p:sp>
        <p:nvSpPr>
          <p:cNvPr id="4" name="Espace réservé du numéro de diapositive 3">
            <a:extLst>
              <a:ext uri="{FF2B5EF4-FFF2-40B4-BE49-F238E27FC236}">
                <a16:creationId xmlns:a16="http://schemas.microsoft.com/office/drawing/2014/main" id="{F3A84A6D-F152-A676-8369-6668E8979BD0}"/>
              </a:ext>
            </a:extLst>
          </p:cNvPr>
          <p:cNvSpPr>
            <a:spLocks noGrp="1"/>
          </p:cNvSpPr>
          <p:nvPr>
            <p:ph type="sldNum" sz="quarter" idx="5"/>
          </p:nvPr>
        </p:nvSpPr>
        <p:spPr/>
        <p:txBody>
          <a:bodyPr/>
          <a:lstStyle/>
          <a:p>
            <a:fld id="{652B97BA-727B-BD4E-A137-2D72EC1C64DE}" type="slidenum">
              <a:rPr lang="fr-FR" smtClean="0"/>
              <a:t>21</a:t>
            </a:fld>
            <a:endParaRPr lang="fr-FR" dirty="0"/>
          </a:p>
        </p:txBody>
      </p:sp>
    </p:spTree>
    <p:extLst>
      <p:ext uri="{BB962C8B-B14F-4D97-AF65-F5344CB8AC3E}">
        <p14:creationId xmlns:p14="http://schemas.microsoft.com/office/powerpoint/2010/main" val="686125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FD20F-8E21-10DE-0175-82B2921BC3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F7E36F-8980-9769-EB59-05BBF27142F5}"/>
              </a:ext>
            </a:extLst>
          </p:cNvPr>
          <p:cNvSpPr>
            <a:spLocks noGrp="1" noRot="1" noChangeAspect="1"/>
          </p:cNvSpPr>
          <p:nvPr>
            <p:ph type="sldImg"/>
          </p:nvPr>
        </p:nvSpPr>
        <p:spPr/>
        <p:txBody>
          <a:bodyPr/>
          <a:lstStyle/>
          <a:p>
            <a:endParaRPr lang="fr-NE"/>
          </a:p>
        </p:txBody>
      </p:sp>
      <p:sp>
        <p:nvSpPr>
          <p:cNvPr id="3" name="Espace réservé des notes 2">
            <a:extLst>
              <a:ext uri="{FF2B5EF4-FFF2-40B4-BE49-F238E27FC236}">
                <a16:creationId xmlns:a16="http://schemas.microsoft.com/office/drawing/2014/main" id="{8D9D0203-219C-367D-A15A-F2F9651B8B11}"/>
              </a:ext>
            </a:extLst>
          </p:cNvPr>
          <p:cNvSpPr>
            <a:spLocks noGrp="1"/>
          </p:cNvSpPr>
          <p:nvPr>
            <p:ph type="body" idx="1"/>
          </p:nvPr>
        </p:nvSpPr>
        <p:spPr/>
        <p:txBody>
          <a:bodyPr/>
          <a:lstStyle/>
          <a:p>
            <a:endParaRPr lang="fr-CD" dirty="0"/>
          </a:p>
        </p:txBody>
      </p:sp>
      <p:sp>
        <p:nvSpPr>
          <p:cNvPr id="4" name="Espace réservé du numéro de diapositive 3">
            <a:extLst>
              <a:ext uri="{FF2B5EF4-FFF2-40B4-BE49-F238E27FC236}">
                <a16:creationId xmlns:a16="http://schemas.microsoft.com/office/drawing/2014/main" id="{76A0B468-8401-1D39-5B29-6CC3C4C39A40}"/>
              </a:ext>
            </a:extLst>
          </p:cNvPr>
          <p:cNvSpPr>
            <a:spLocks noGrp="1"/>
          </p:cNvSpPr>
          <p:nvPr>
            <p:ph type="sldNum" sz="quarter" idx="5"/>
          </p:nvPr>
        </p:nvSpPr>
        <p:spPr/>
        <p:txBody>
          <a:bodyPr/>
          <a:lstStyle/>
          <a:p>
            <a:fld id="{652B97BA-727B-BD4E-A137-2D72EC1C64DE}" type="slidenum">
              <a:rPr lang="fr-FR" smtClean="0"/>
              <a:t>22</a:t>
            </a:fld>
            <a:endParaRPr lang="fr-FR" dirty="0"/>
          </a:p>
        </p:txBody>
      </p:sp>
    </p:spTree>
    <p:extLst>
      <p:ext uri="{BB962C8B-B14F-4D97-AF65-F5344CB8AC3E}">
        <p14:creationId xmlns:p14="http://schemas.microsoft.com/office/powerpoint/2010/main" val="4074996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NE"/>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4AFA59-9552-420D-871D-086A6ED3FC1D}" type="slidenum">
              <a:rPr lang="en-GB" smtClean="0"/>
              <a:t>23</a:t>
            </a:fld>
            <a:endParaRPr lang="en-GB" dirty="0"/>
          </a:p>
        </p:txBody>
      </p:sp>
    </p:spTree>
    <p:extLst>
      <p:ext uri="{BB962C8B-B14F-4D97-AF65-F5344CB8AC3E}">
        <p14:creationId xmlns:p14="http://schemas.microsoft.com/office/powerpoint/2010/main" val="2905391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endParaRPr lang="fr-CD"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24</a:t>
            </a:fld>
            <a:endParaRPr lang="fr-FR" dirty="0"/>
          </a:p>
        </p:txBody>
      </p:sp>
    </p:spTree>
    <p:extLst>
      <p:ext uri="{BB962C8B-B14F-4D97-AF65-F5344CB8AC3E}">
        <p14:creationId xmlns:p14="http://schemas.microsoft.com/office/powerpoint/2010/main" val="148669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25</a:t>
            </a:fld>
            <a:endParaRPr lang="fr-FR" dirty="0"/>
          </a:p>
        </p:txBody>
      </p:sp>
    </p:spTree>
    <p:extLst>
      <p:ext uri="{BB962C8B-B14F-4D97-AF65-F5344CB8AC3E}">
        <p14:creationId xmlns:p14="http://schemas.microsoft.com/office/powerpoint/2010/main" val="1522411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F26EB-B694-739C-29F9-DD060B36B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AF97F-501C-0529-C30E-E120CA94C4CF}"/>
              </a:ext>
            </a:extLst>
          </p:cNvPr>
          <p:cNvSpPr>
            <a:spLocks noGrp="1" noRot="1" noChangeAspect="1"/>
          </p:cNvSpPr>
          <p:nvPr>
            <p:ph type="sldImg"/>
          </p:nvPr>
        </p:nvSpPr>
        <p:spPr/>
        <p:txBody>
          <a:bodyPr/>
          <a:lstStyle/>
          <a:p>
            <a:endParaRPr lang="fr-NE"/>
          </a:p>
        </p:txBody>
      </p:sp>
      <p:sp>
        <p:nvSpPr>
          <p:cNvPr id="3" name="Notes Placeholder 2">
            <a:extLst>
              <a:ext uri="{FF2B5EF4-FFF2-40B4-BE49-F238E27FC236}">
                <a16:creationId xmlns:a16="http://schemas.microsoft.com/office/drawing/2014/main" id="{2E3F3919-0297-9F95-FEF7-FFAE15829266}"/>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EB5F66E8-5A59-2FD6-A731-E932E89729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583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AD4A6-40C7-BFD4-A05D-B62E6A9E5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4E259-8B82-68D1-05E9-343DD891EC15}"/>
              </a:ext>
            </a:extLst>
          </p:cNvPr>
          <p:cNvSpPr>
            <a:spLocks noGrp="1" noRot="1" noChangeAspect="1"/>
          </p:cNvSpPr>
          <p:nvPr>
            <p:ph type="sldImg"/>
          </p:nvPr>
        </p:nvSpPr>
        <p:spPr/>
        <p:txBody>
          <a:bodyPr/>
          <a:lstStyle/>
          <a:p>
            <a:endParaRPr lang="fr-NE"/>
          </a:p>
        </p:txBody>
      </p:sp>
      <p:sp>
        <p:nvSpPr>
          <p:cNvPr id="3" name="Notes Placeholder 2">
            <a:extLst>
              <a:ext uri="{FF2B5EF4-FFF2-40B4-BE49-F238E27FC236}">
                <a16:creationId xmlns:a16="http://schemas.microsoft.com/office/drawing/2014/main" id="{B7717F18-2A93-FE38-C734-73CB1BA66B2C}"/>
              </a:ext>
            </a:extLst>
          </p:cNvPr>
          <p:cNvSpPr>
            <a:spLocks noGrp="1"/>
          </p:cNvSpPr>
          <p:nvPr>
            <p:ph type="body" idx="1"/>
          </p:nvPr>
        </p:nvSpPr>
        <p:spPr/>
        <p:txBody>
          <a:bodyPr/>
          <a:lstStyle/>
          <a:p>
            <a:pPr algn="just"/>
            <a:endParaRPr lang="fr-FR" sz="1200" b="0" i="0" dirty="0">
              <a:solidFill>
                <a:srgbClr val="1A1714"/>
              </a:solidFill>
              <a:effectLst/>
              <a:latin typeface="+mn-lt"/>
            </a:endParaRPr>
          </a:p>
        </p:txBody>
      </p:sp>
      <p:sp>
        <p:nvSpPr>
          <p:cNvPr id="4" name="Slide Number Placeholder 3">
            <a:extLst>
              <a:ext uri="{FF2B5EF4-FFF2-40B4-BE49-F238E27FC236}">
                <a16:creationId xmlns:a16="http://schemas.microsoft.com/office/drawing/2014/main" id="{3ED624BC-B54B-3606-D128-9F0F2378E58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445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6C473-5E18-DB82-4338-B14AE776D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FA25B-A8E8-DC06-A550-2AC9F1C2B606}"/>
              </a:ext>
            </a:extLst>
          </p:cNvPr>
          <p:cNvSpPr>
            <a:spLocks noGrp="1" noRot="1" noChangeAspect="1"/>
          </p:cNvSpPr>
          <p:nvPr>
            <p:ph type="sldImg"/>
          </p:nvPr>
        </p:nvSpPr>
        <p:spPr/>
        <p:txBody>
          <a:bodyPr/>
          <a:lstStyle/>
          <a:p>
            <a:endParaRPr lang="fr-NE"/>
          </a:p>
        </p:txBody>
      </p:sp>
      <p:sp>
        <p:nvSpPr>
          <p:cNvPr id="3" name="Notes Placeholder 2">
            <a:extLst>
              <a:ext uri="{FF2B5EF4-FFF2-40B4-BE49-F238E27FC236}">
                <a16:creationId xmlns:a16="http://schemas.microsoft.com/office/drawing/2014/main" id="{CE0EDB71-DE71-5F69-D6DE-267374B07756}"/>
              </a:ext>
            </a:extLst>
          </p:cNvPr>
          <p:cNvSpPr>
            <a:spLocks noGrp="1"/>
          </p:cNvSpPr>
          <p:nvPr>
            <p:ph type="body" idx="1"/>
          </p:nvPr>
        </p:nvSpPr>
        <p:spPr/>
        <p:txBody>
          <a:bodyPr/>
          <a:lstStyle/>
          <a:p>
            <a:pPr algn="just"/>
            <a:endParaRPr lang="fr-FR" sz="1200" b="0" i="0" dirty="0">
              <a:solidFill>
                <a:srgbClr val="1A1714"/>
              </a:solidFill>
              <a:effectLst/>
              <a:latin typeface="+mn-lt"/>
            </a:endParaRPr>
          </a:p>
        </p:txBody>
      </p:sp>
      <p:sp>
        <p:nvSpPr>
          <p:cNvPr id="4" name="Slide Number Placeholder 3">
            <a:extLst>
              <a:ext uri="{FF2B5EF4-FFF2-40B4-BE49-F238E27FC236}">
                <a16:creationId xmlns:a16="http://schemas.microsoft.com/office/drawing/2014/main" id="{17B5AA6E-B8B4-FA4A-21CD-6649269BDF8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2561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NE"/>
          </a:p>
        </p:txBody>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41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N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3</a:t>
            </a:fld>
            <a:endParaRPr lang="fr-FR" dirty="0"/>
          </a:p>
        </p:txBody>
      </p:sp>
    </p:spTree>
    <p:extLst>
      <p:ext uri="{BB962C8B-B14F-4D97-AF65-F5344CB8AC3E}">
        <p14:creationId xmlns:p14="http://schemas.microsoft.com/office/powerpoint/2010/main" val="2845489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D8B3F-1CF1-F57B-D287-79540A28F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87104-2A0D-D8A1-8E3C-403BB20DE397}"/>
              </a:ext>
            </a:extLst>
          </p:cNvPr>
          <p:cNvSpPr>
            <a:spLocks noGrp="1" noRot="1" noChangeAspect="1"/>
          </p:cNvSpPr>
          <p:nvPr>
            <p:ph type="sldImg"/>
          </p:nvPr>
        </p:nvSpPr>
        <p:spPr/>
        <p:txBody>
          <a:bodyPr/>
          <a:lstStyle/>
          <a:p>
            <a:endParaRPr lang="fr-NE"/>
          </a:p>
        </p:txBody>
      </p:sp>
      <p:sp>
        <p:nvSpPr>
          <p:cNvPr id="3" name="Notes Placeholder 2">
            <a:extLst>
              <a:ext uri="{FF2B5EF4-FFF2-40B4-BE49-F238E27FC236}">
                <a16:creationId xmlns:a16="http://schemas.microsoft.com/office/drawing/2014/main" id="{981AC8EE-4FC0-7C9B-4224-224F20424F2F}"/>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9BE4C9B6-FE57-636C-EF73-29049FC943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104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C8463-2E1D-9BC3-A766-74EF37B1C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BD90E-0837-54F5-C7B8-77E12C6EBA2E}"/>
              </a:ext>
            </a:extLst>
          </p:cNvPr>
          <p:cNvSpPr>
            <a:spLocks noGrp="1" noRot="1" noChangeAspect="1"/>
          </p:cNvSpPr>
          <p:nvPr>
            <p:ph type="sldImg"/>
          </p:nvPr>
        </p:nvSpPr>
        <p:spPr/>
        <p:txBody>
          <a:bodyPr/>
          <a:lstStyle/>
          <a:p>
            <a:endParaRPr lang="fr-NE"/>
          </a:p>
        </p:txBody>
      </p:sp>
      <p:sp>
        <p:nvSpPr>
          <p:cNvPr id="3" name="Notes Placeholder 2">
            <a:extLst>
              <a:ext uri="{FF2B5EF4-FFF2-40B4-BE49-F238E27FC236}">
                <a16:creationId xmlns:a16="http://schemas.microsoft.com/office/drawing/2014/main" id="{61F6A81E-D682-3C09-68C6-766F7B8E5E5C}"/>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B3B6C831-995C-8536-CEE8-9C263E4A91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992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79B3C-B2B1-615D-F604-22F1AA5F9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5D971-9D98-4A52-B332-05416FD86EEB}"/>
              </a:ext>
            </a:extLst>
          </p:cNvPr>
          <p:cNvSpPr>
            <a:spLocks noGrp="1" noRot="1" noChangeAspect="1"/>
          </p:cNvSpPr>
          <p:nvPr>
            <p:ph type="sldImg"/>
          </p:nvPr>
        </p:nvSpPr>
        <p:spPr/>
        <p:txBody>
          <a:bodyPr/>
          <a:lstStyle/>
          <a:p>
            <a:endParaRPr lang="fr-NE"/>
          </a:p>
        </p:txBody>
      </p:sp>
      <p:sp>
        <p:nvSpPr>
          <p:cNvPr id="3" name="Notes Placeholder 2">
            <a:extLst>
              <a:ext uri="{FF2B5EF4-FFF2-40B4-BE49-F238E27FC236}">
                <a16:creationId xmlns:a16="http://schemas.microsoft.com/office/drawing/2014/main" id="{F7E96603-C98D-E20D-C714-9553F18F8BDA}"/>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D4CA1CF0-6C43-22A8-9B06-0A7EFEE7E1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454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9B5B7-BB20-F6A3-FE1F-08C7718F4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F9862-5DC0-3391-2C37-0F24E46D8F2A}"/>
              </a:ext>
            </a:extLst>
          </p:cNvPr>
          <p:cNvSpPr>
            <a:spLocks noGrp="1" noRot="1" noChangeAspect="1"/>
          </p:cNvSpPr>
          <p:nvPr>
            <p:ph type="sldImg"/>
          </p:nvPr>
        </p:nvSpPr>
        <p:spPr/>
        <p:txBody>
          <a:bodyPr/>
          <a:lstStyle/>
          <a:p>
            <a:endParaRPr lang="fr-NE"/>
          </a:p>
        </p:txBody>
      </p:sp>
      <p:sp>
        <p:nvSpPr>
          <p:cNvPr id="3" name="Notes Placeholder 2">
            <a:extLst>
              <a:ext uri="{FF2B5EF4-FFF2-40B4-BE49-F238E27FC236}">
                <a16:creationId xmlns:a16="http://schemas.microsoft.com/office/drawing/2014/main" id="{BC6BE209-0455-9D3C-694B-703D1C60EE93}"/>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E002300A-754E-40E5-34F5-86DC0C7958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714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2B97BA-727B-BD4E-A137-2D72EC1C64DE}" type="slidenum">
              <a:rPr lang="fr-FR" smtClean="0"/>
              <a:t>35</a:t>
            </a:fld>
            <a:endParaRPr lang="fr-FR" dirty="0"/>
          </a:p>
        </p:txBody>
      </p:sp>
    </p:spTree>
    <p:extLst>
      <p:ext uri="{BB962C8B-B14F-4D97-AF65-F5344CB8AC3E}">
        <p14:creationId xmlns:p14="http://schemas.microsoft.com/office/powerpoint/2010/main" val="3810586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NE"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36</a:t>
            </a:fld>
            <a:endParaRPr lang="fr-FR" dirty="0"/>
          </a:p>
        </p:txBody>
      </p:sp>
    </p:spTree>
    <p:extLst>
      <p:ext uri="{BB962C8B-B14F-4D97-AF65-F5344CB8AC3E}">
        <p14:creationId xmlns:p14="http://schemas.microsoft.com/office/powerpoint/2010/main" val="213959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NE"/>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4</a:t>
            </a:fld>
            <a:endParaRPr lang="fr-FR" dirty="0"/>
          </a:p>
        </p:txBody>
      </p:sp>
    </p:spTree>
    <p:extLst>
      <p:ext uri="{BB962C8B-B14F-4D97-AF65-F5344CB8AC3E}">
        <p14:creationId xmlns:p14="http://schemas.microsoft.com/office/powerpoint/2010/main" val="90196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5</a:t>
            </a:fld>
            <a:endParaRPr lang="fr-FR" dirty="0"/>
          </a:p>
        </p:txBody>
      </p:sp>
    </p:spTree>
    <p:extLst>
      <p:ext uri="{BB962C8B-B14F-4D97-AF65-F5344CB8AC3E}">
        <p14:creationId xmlns:p14="http://schemas.microsoft.com/office/powerpoint/2010/main" val="124729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5652D-2001-2AEC-DB77-5FDB72016042}"/>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1CDDCB2-762B-5434-C4FE-07E1AF0643CE}"/>
              </a:ext>
            </a:extLst>
          </p:cNvPr>
          <p:cNvSpPr>
            <a:spLocks noGrp="1" noRot="1" noChangeAspect="1"/>
          </p:cNvSpPr>
          <p:nvPr>
            <p:ph type="sldImg"/>
          </p:nvPr>
        </p:nvSpPr>
        <p:spPr/>
        <p:txBody>
          <a:bodyPr/>
          <a:lstStyle/>
          <a:p>
            <a:endParaRPr lang="fr-NE"/>
          </a:p>
        </p:txBody>
      </p:sp>
      <p:sp>
        <p:nvSpPr>
          <p:cNvPr id="3" name="Espace réservé des notes 2">
            <a:extLst>
              <a:ext uri="{FF2B5EF4-FFF2-40B4-BE49-F238E27FC236}">
                <a16:creationId xmlns:a16="http://schemas.microsoft.com/office/drawing/2014/main" id="{4AB8C31A-7295-2978-EC95-D5D3719B34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a:extLst>
              <a:ext uri="{FF2B5EF4-FFF2-40B4-BE49-F238E27FC236}">
                <a16:creationId xmlns:a16="http://schemas.microsoft.com/office/drawing/2014/main" id="{7E5C816B-32DD-AC75-8379-8CCFA5A72111}"/>
              </a:ext>
            </a:extLst>
          </p:cNvPr>
          <p:cNvSpPr>
            <a:spLocks noGrp="1"/>
          </p:cNvSpPr>
          <p:nvPr>
            <p:ph type="sldNum" sz="quarter" idx="5"/>
          </p:nvPr>
        </p:nvSpPr>
        <p:spPr/>
        <p:txBody>
          <a:bodyPr/>
          <a:lstStyle/>
          <a:p>
            <a:fld id="{652B97BA-727B-BD4E-A137-2D72EC1C64DE}" type="slidenum">
              <a:rPr lang="fr-FR" smtClean="0"/>
              <a:t>6</a:t>
            </a:fld>
            <a:endParaRPr lang="fr-FR" dirty="0"/>
          </a:p>
        </p:txBody>
      </p:sp>
    </p:spTree>
    <p:extLst>
      <p:ext uri="{BB962C8B-B14F-4D97-AF65-F5344CB8AC3E}">
        <p14:creationId xmlns:p14="http://schemas.microsoft.com/office/powerpoint/2010/main" val="295250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7</a:t>
            </a:fld>
            <a:endParaRPr lang="fr-FR" dirty="0"/>
          </a:p>
        </p:txBody>
      </p:sp>
    </p:spTree>
    <p:extLst>
      <p:ext uri="{BB962C8B-B14F-4D97-AF65-F5344CB8AC3E}">
        <p14:creationId xmlns:p14="http://schemas.microsoft.com/office/powerpoint/2010/main" val="233994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8</a:t>
            </a:fld>
            <a:endParaRPr lang="fr-FR" dirty="0"/>
          </a:p>
        </p:txBody>
      </p:sp>
    </p:spTree>
    <p:extLst>
      <p:ext uri="{BB962C8B-B14F-4D97-AF65-F5344CB8AC3E}">
        <p14:creationId xmlns:p14="http://schemas.microsoft.com/office/powerpoint/2010/main" val="374684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fr-NE"/>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9</a:t>
            </a:fld>
            <a:endParaRPr lang="fr-FR" dirty="0"/>
          </a:p>
        </p:txBody>
      </p:sp>
    </p:spTree>
    <p:extLst>
      <p:ext uri="{BB962C8B-B14F-4D97-AF65-F5344CB8AC3E}">
        <p14:creationId xmlns:p14="http://schemas.microsoft.com/office/powerpoint/2010/main" val="24549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5"/>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www.who.int/publications/i/item/978924154987" TargetMode="External"/><Relationship Id="rId3" Type="http://schemas.openxmlformats.org/officeDocument/2006/relationships/hyperlink" Target="https://www.who.int/publications/i/item/B09471" TargetMode="External"/><Relationship Id="rId7" Type="http://schemas.openxmlformats.org/officeDocument/2006/relationships/hyperlink" Target="https://www.who.int/publications/i/item/who-guidelines-for-the-treatment-of-treponema-pallidum-(syphili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who.int/publications/i/item/9789240090767" TargetMode="External"/><Relationship Id="rId11" Type="http://schemas.openxmlformats.org/officeDocument/2006/relationships/hyperlink" Target="https://www.who.int/publications/i/item/9789240030824" TargetMode="External"/><Relationship Id="rId5" Type="http://schemas.openxmlformats.org/officeDocument/2006/relationships/hyperlink" Target="https://www.who.int/publications/i/item/9789240096370" TargetMode="External"/><Relationship Id="rId10" Type="http://schemas.openxmlformats.org/officeDocument/2006/relationships/hyperlink" Target="https://www.who.int/publications/i/item/9789241549998" TargetMode="External"/><Relationship Id="rId4" Type="http://schemas.openxmlformats.org/officeDocument/2006/relationships/hyperlink" Target="https://www.who.int/publications/i/item/9789240024168" TargetMode="External"/><Relationship Id="rId9" Type="http://schemas.openxmlformats.org/officeDocument/2006/relationships/hyperlink" Target="https://www.who.int/publications/i/item/978924005239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who.int/publications/i/item/9789240052734" TargetMode="External"/><Relationship Id="rId3" Type="http://schemas.openxmlformats.org/officeDocument/2006/relationships/hyperlink" Target="https://www.who.int/publications/i/item/9789240091658" TargetMode="External"/><Relationship Id="rId7" Type="http://schemas.openxmlformats.org/officeDocument/2006/relationships/hyperlink" Target="https://www.who.int/publications/i/item/9789241550147"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who.int/publications/i/item/9789240052192" TargetMode="External"/><Relationship Id="rId11" Type="http://schemas.openxmlformats.org/officeDocument/2006/relationships/hyperlink" Target="https://www.who.int/publications/i/item/9789240090903" TargetMode="External"/><Relationship Id="rId5" Type="http://schemas.openxmlformats.org/officeDocument/2006/relationships/hyperlink" Target="https://www.who.int/publications/i/item/9789241550598" TargetMode="External"/><Relationship Id="rId10" Type="http://schemas.openxmlformats.org/officeDocument/2006/relationships/hyperlink" Target="https://www.who.int/publications/i/item/9789241515191" TargetMode="External"/><Relationship Id="rId4" Type="http://schemas.openxmlformats.org/officeDocument/2006/relationships/hyperlink" Target="https://www.who.int/publications/i/item/9789240030824" TargetMode="External"/><Relationship Id="rId9" Type="http://schemas.openxmlformats.org/officeDocument/2006/relationships/hyperlink" Target="https://www.who.int/publications/i/item/978924003112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publications/i/item/9789240015166"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who.int/publications/i/item/978924154895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file:////var/folders/4q/wljr1gn13_bf29xsf8q0qqzc0000gn/T/com.microsoft.Word/WebArchiveCopyPasteTempFiles/humanitaire-remuneree.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researchonline.lshtm.ac.uk/id/eprint/4675943/"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immunizationdata.who.int/global/wiise-detail-page/human-papillomavirus-%28hpv%29-vaccination-coverag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immunizationdata.who.int/global/wiise-detail-page/human-papillomavirus-%28hpv%29-vaccination-coverag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apps.who.int/iris/bitstream/handle/10665/311413/9789242514605-fre.pdf?ua=1" TargetMode="External"/><Relationship Id="rId2" Type="http://schemas.openxmlformats.org/officeDocument/2006/relationships/hyperlink" Target="https://www.who.int/fr/news-room/fact-sheets/detail/sexually-transmitted-infections-(stis)" TargetMode="External"/><Relationship Id="rId1" Type="http://schemas.openxmlformats.org/officeDocument/2006/relationships/slideLayout" Target="../slideLayouts/slideLayout8.xml"/><Relationship Id="rId4" Type="http://schemas.openxmlformats.org/officeDocument/2006/relationships/hyperlink" Target="https://www.globalhep.org/sites/default/files/content/resource/files/2021-05/WHO%20Progress%20Report%202021.pdf"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enda-sante.org/action/frontieres-et-vulnerabilites-au-vih-en-afrique-de-louest-feve/" TargetMode="External"/><Relationship Id="rId3" Type="http://schemas.openxmlformats.org/officeDocument/2006/relationships/hyperlink" Target="https://www.afro.who.int/fr/PensezDabordAVousMeme" TargetMode="External"/><Relationship Id="rId7" Type="http://schemas.openxmlformats.org/officeDocument/2006/relationships/hyperlink" Target="https://linitiative.expertisefrance.fr/projets-que-nous-soutenons/passerelles-pour-un-passage-a-lechelle-des-services-de-prevention-et-de-prise-en-charge-des-enfants-et-des-jeunes-vivant-avec-le-vih/"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hyperlink" Target="https://iris.who.int/server/api/core/bitstreams/f7349b88-0916-4289-a52f-9b6b1507b9a7/" TargetMode="External"/><Relationship Id="rId5" Type="http://schemas.openxmlformats.org/officeDocument/2006/relationships/hyperlink" Target="https://www.cnls-guineeconakry.org/wp-content/uploads/2024/08/GUI_RAPPORT_NATIONAL_DE_LA_RIPOSTE_AU_SIDA-2023-VF-.pdf" TargetMode="External"/><Relationship Id="rId4" Type="http://schemas.openxmlformats.org/officeDocument/2006/relationships/hyperlink" Target="https://www.pulse.sn/articles/sexualite-non-protegee-plus-de-800-mille-cas-dist-notifies-en-3-ans-au-senegal-2025082009310834956"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AC40F1-EE69-188B-30D0-74C233436466}"/>
              </a:ext>
            </a:extLst>
          </p:cNvPr>
          <p:cNvSpPr>
            <a:spLocks noGrp="1"/>
          </p:cNvSpPr>
          <p:nvPr>
            <p:ph type="subTitle" idx="1"/>
          </p:nvPr>
        </p:nvSpPr>
        <p:spPr>
          <a:xfrm>
            <a:off x="1524000" y="4769675"/>
            <a:ext cx="9144000" cy="1655762"/>
          </a:xfrm>
        </p:spPr>
        <p:txBody>
          <a:bodyPr/>
          <a:lstStyle/>
          <a:p>
            <a:pPr lvl="0">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VENKATRAMAN CHANDRA-MOULI</a:t>
            </a:r>
            <a:endParaRPr lang="fr-FR" noProof="0" dirty="0">
              <a:solidFill>
                <a:prstClr val="black"/>
              </a:solidFill>
            </a:endParaRPr>
          </a:p>
          <a:p>
            <a:pPr lvl="0">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ABDOULAYE </a:t>
            </a:r>
            <a:r>
              <a:rPr lang="fr-FR" noProof="0" dirty="0">
                <a:solidFill>
                  <a:prstClr val="black"/>
                </a:solidFill>
              </a:rPr>
              <a:t>OUSSEINI</a:t>
            </a: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noProof="0" dirty="0">
                <a:solidFill>
                  <a:prstClr val="black"/>
                </a:solidFill>
              </a:rPr>
              <a:t>PATRICK MAKELELE</a:t>
            </a: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fr-FR" noProof="0" dirty="0"/>
          </a:p>
        </p:txBody>
      </p:sp>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282339" y="2287024"/>
            <a:ext cx="9144000" cy="2387600"/>
          </a:xfrm>
        </p:spPr>
        <p:txBody>
          <a:bodyPr/>
          <a:lstStyle/>
          <a:p>
            <a:r>
              <a:rPr lang="fr-FR" sz="4000" noProof="0" dirty="0"/>
              <a:t>INFECTIONS SEXUELLEMENT TRANSMISSIBLES (IST) PRÉVENTION ET PRISE EN CHARGE</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439866" y="945061"/>
            <a:ext cx="3128029" cy="3281867"/>
          </a:xfrm>
          <a:prstGeom prst="rect">
            <a:avLst/>
          </a:prstGeom>
        </p:spPr>
      </p:pic>
    </p:spTree>
    <p:extLst>
      <p:ext uri="{BB962C8B-B14F-4D97-AF65-F5344CB8AC3E}">
        <p14:creationId xmlns:p14="http://schemas.microsoft.com/office/powerpoint/2010/main" val="249233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81318" y="2887191"/>
            <a:ext cx="3613533" cy="1083619"/>
          </a:xfrm>
        </p:spPr>
        <p:txBody>
          <a:bodyPr/>
          <a:lstStyle/>
          <a:p>
            <a:pPr algn="ctr"/>
            <a:r>
              <a:rPr lang="fr-FR" sz="2800" noProof="0" dirty="0"/>
              <a:t>Concepts clés à prendre en considération</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698543" y="530193"/>
            <a:ext cx="8208956" cy="5732060"/>
          </a:xfrm>
        </p:spPr>
        <p:txBody>
          <a:bodyPr/>
          <a:lstStyle/>
          <a:p>
            <a:pPr marL="0">
              <a:spcBef>
                <a:spcPts val="0"/>
              </a:spcBef>
              <a:buClr>
                <a:srgbClr val="58C3EB"/>
              </a:buClr>
            </a:pPr>
            <a:r>
              <a:rPr lang="fr-FR" noProof="0" dirty="0"/>
              <a:t>Les adolescents manquent de connaissances et de compréhension des IST et des services de prévention et de prise en charge des IST : ils doivent être informés sur les IST pour être capables de mieux se protéger.</a:t>
            </a:r>
            <a:endParaRPr lang="fr-FR" noProof="0" dirty="0">
              <a:solidFill>
                <a:srgbClr val="58C3EB"/>
              </a:solidFill>
            </a:endParaRPr>
          </a:p>
          <a:p>
            <a:pPr marL="0" indent="0">
              <a:spcBef>
                <a:spcPts val="0"/>
              </a:spcBef>
              <a:buClr>
                <a:srgbClr val="58C3EB"/>
              </a:buClr>
              <a:buNone/>
            </a:pPr>
            <a:r>
              <a:rPr lang="fr-FR" noProof="0" dirty="0">
                <a:solidFill>
                  <a:srgbClr val="009CDE"/>
                </a:solidFill>
              </a:rPr>
              <a:t>Les services de prévention et de prise en charge des IST doivent être accessibles.</a:t>
            </a:r>
          </a:p>
          <a:p>
            <a:pPr marL="0" indent="0">
              <a:spcBef>
                <a:spcPts val="0"/>
              </a:spcBef>
              <a:buClr>
                <a:srgbClr val="58C3EB"/>
              </a:buClr>
              <a:buNone/>
            </a:pPr>
            <a:r>
              <a:rPr lang="fr-FR" noProof="0" dirty="0">
                <a:solidFill>
                  <a:srgbClr val="009CDE"/>
                </a:solidFill>
              </a:rPr>
              <a:t>Des efforts sont nécessaires pour s'assurer que les adolescents savent où et comment se faire soigner pour les IST, si et quand cela est nécessaire. </a:t>
            </a:r>
            <a:r>
              <a:rPr lang="fr-FR" noProof="0" dirty="0">
                <a:solidFill>
                  <a:srgbClr val="00B0F0"/>
                </a:solidFill>
              </a:rPr>
              <a:t> </a:t>
            </a:r>
          </a:p>
          <a:p>
            <a:pPr marL="0" indent="0">
              <a:spcBef>
                <a:spcPts val="0"/>
              </a:spcBef>
              <a:buClr>
                <a:srgbClr val="58C3EB"/>
              </a:buClr>
              <a:buNone/>
            </a:pPr>
            <a:endParaRPr lang="fr-FR" noProof="0" dirty="0">
              <a:solidFill>
                <a:srgbClr val="00B0F0"/>
              </a:solidFill>
            </a:endParaRPr>
          </a:p>
          <a:p>
            <a:pPr marL="0" lvl="1">
              <a:spcBef>
                <a:spcPts val="0"/>
              </a:spcBef>
              <a:buClr>
                <a:srgbClr val="58C3EB"/>
              </a:buClr>
            </a:pPr>
            <a:r>
              <a:rPr lang="fr-FR" sz="2000" noProof="0" dirty="0"/>
              <a:t>Ces services n'atteignent souvent pas les adolescents. Et même s’ils les atteignent, ils ne sont pas adaptés.</a:t>
            </a:r>
          </a:p>
          <a:p>
            <a:pPr marL="0" lvl="1" indent="0">
              <a:spcBef>
                <a:spcPts val="0"/>
              </a:spcBef>
              <a:buClr>
                <a:srgbClr val="58C3EB"/>
              </a:buClr>
              <a:buNone/>
            </a:pPr>
            <a:r>
              <a:rPr lang="fr-FR" sz="2000" noProof="0" dirty="0">
                <a:solidFill>
                  <a:srgbClr val="009CDE"/>
                </a:solidFill>
              </a:rPr>
              <a:t>Les stratégies de prévention des IST doivent être adaptées pour atteindre et répondre aux besoins des adolescents. </a:t>
            </a:r>
          </a:p>
          <a:p>
            <a:pPr marL="0" lvl="1" indent="0">
              <a:spcBef>
                <a:spcPts val="0"/>
              </a:spcBef>
              <a:buClr>
                <a:srgbClr val="58C3EB"/>
              </a:buClr>
              <a:buNone/>
            </a:pPr>
            <a:endParaRPr lang="fr-FR" sz="2000" noProof="0" dirty="0">
              <a:solidFill>
                <a:srgbClr val="00B0F0"/>
              </a:solidFill>
            </a:endParaRPr>
          </a:p>
          <a:p>
            <a:pPr marL="0" lvl="1">
              <a:spcBef>
                <a:spcPts val="0"/>
              </a:spcBef>
              <a:buClr>
                <a:srgbClr val="58C3EB"/>
              </a:buClr>
            </a:pPr>
            <a:r>
              <a:rPr lang="fr-FR" sz="2000" noProof="0" dirty="0"/>
              <a:t>Dans de nombreux cas, les partenaires ne sont pas traités, ce qui entraîne des réinfections.</a:t>
            </a:r>
          </a:p>
          <a:p>
            <a:pPr marL="0" indent="0">
              <a:spcBef>
                <a:spcPts val="0"/>
              </a:spcBef>
              <a:buClr>
                <a:srgbClr val="58C3EB"/>
              </a:buClr>
              <a:buNone/>
            </a:pPr>
            <a:r>
              <a:rPr lang="fr-FR" noProof="0" dirty="0">
                <a:solidFill>
                  <a:srgbClr val="009CDE"/>
                </a:solidFill>
              </a:rPr>
              <a:t>La nécessité de considérer le partenaire sexuel : pour interrompre la transmission et prévenir la réinfection, le traitement des partenaires sexuels est un élément important de la prise en charge des cas.</a:t>
            </a:r>
          </a:p>
        </p:txBody>
      </p:sp>
    </p:spTree>
    <p:extLst>
      <p:ext uri="{BB962C8B-B14F-4D97-AF65-F5344CB8AC3E}">
        <p14:creationId xmlns:p14="http://schemas.microsoft.com/office/powerpoint/2010/main" val="3155498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70625" y="2540008"/>
            <a:ext cx="2652683" cy="1753671"/>
          </a:xfrm>
        </p:spPr>
        <p:txBody>
          <a:bodyPr/>
          <a:lstStyle/>
          <a:p>
            <a:pPr algn="ctr"/>
            <a:r>
              <a:rPr lang="fr-FR" sz="2800" noProof="0" dirty="0"/>
              <a:t>Lignes directrices</a:t>
            </a:r>
            <a:br>
              <a:rPr lang="fr-FR" sz="2800" noProof="0" dirty="0"/>
            </a:br>
            <a:r>
              <a:rPr lang="fr-FR" sz="2800" noProof="0" dirty="0"/>
              <a:t>de l'OMS 1/2</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2826326" y="314909"/>
            <a:ext cx="9081193" cy="6198568"/>
          </a:xfrm>
        </p:spPr>
        <p:txBody>
          <a:bodyPr/>
          <a:lstStyle/>
          <a:p>
            <a:pPr marL="0" indent="0">
              <a:buNone/>
            </a:pPr>
            <a:r>
              <a:rPr lang="fr-FR" sz="2600" b="1" noProof="0" dirty="0">
                <a:solidFill>
                  <a:srgbClr val="58C3EB"/>
                </a:solidFill>
                <a:latin typeface="Arial Black" panose="020B0A04020102020204" pitchFamily="34" charset="0"/>
              </a:rPr>
              <a:t>Lignes directrices sur la gestion des cas </a:t>
            </a:r>
          </a:p>
          <a:p>
            <a:pPr>
              <a:buClr>
                <a:srgbClr val="58C3EB"/>
              </a:buClr>
            </a:pPr>
            <a:r>
              <a:rPr lang="fr-FR" sz="1800" noProof="0" dirty="0">
                <a:hlinkClick r:id="rId3"/>
              </a:rPr>
              <a:t>Overview of WHO recommendations on HIV and sexually transmitted infection testing, prevention, treatment, care and service delivery. Geneva: WHO; 2025</a:t>
            </a:r>
            <a:r>
              <a:rPr lang="fr-FR" sz="1800" noProof="0" dirty="0"/>
              <a:t>. </a:t>
            </a:r>
          </a:p>
          <a:p>
            <a:pPr>
              <a:buClr>
                <a:srgbClr val="58C3EB"/>
              </a:buClr>
            </a:pPr>
            <a:r>
              <a:rPr lang="fr-FR" sz="1800" noProof="0" dirty="0">
                <a:hlinkClick r:id="rId4"/>
              </a:rPr>
              <a:t>Guidelines for the management of symptomatic sexually transmitted infections. Geneva: WHO; 2021</a:t>
            </a:r>
            <a:r>
              <a:rPr lang="fr-FR" sz="1800" noProof="0" dirty="0"/>
              <a:t>. </a:t>
            </a:r>
          </a:p>
          <a:p>
            <a:pPr>
              <a:buClr>
                <a:srgbClr val="58C3EB"/>
              </a:buClr>
            </a:pPr>
            <a:r>
              <a:rPr lang="fr-FR" sz="1800" noProof="0" dirty="0">
                <a:hlinkClick r:id="rId5"/>
              </a:rPr>
              <a:t>Recommendations for the treatment of Trichomonas vaginalis, Mycoplasma genitalium, Candida albicans, bacterial vaginosis and HPV (anogenital warts). Geneva: WHO; 2024</a:t>
            </a:r>
            <a:r>
              <a:rPr lang="fr-FR" sz="1800" noProof="0" dirty="0"/>
              <a:t>. </a:t>
            </a:r>
          </a:p>
          <a:p>
            <a:pPr>
              <a:buClr>
                <a:srgbClr val="58C3EB"/>
              </a:buClr>
            </a:pPr>
            <a:r>
              <a:rPr lang="fr-FR" sz="1800" noProof="0" dirty="0">
                <a:hlinkClick r:id="rId6"/>
              </a:rPr>
              <a:t>Updated recommendations for the treatment of Neisseria gonorrhoeae, Chlamydia trachomatis, and Treponema pallidum and syphilis testing. Geneva: WHO; 2024</a:t>
            </a:r>
            <a:r>
              <a:rPr lang="fr-FR" sz="1800" noProof="0" dirty="0"/>
              <a:t>. </a:t>
            </a:r>
          </a:p>
          <a:p>
            <a:pPr>
              <a:buClr>
                <a:srgbClr val="58C3EB"/>
              </a:buClr>
            </a:pPr>
            <a:r>
              <a:rPr lang="fr-FR" sz="1800" noProof="0" dirty="0">
                <a:hlinkClick r:id="rId7"/>
              </a:rPr>
              <a:t>WHO guidelines for the treatment of Treponema pallidum (syphilis). Geneva: WHO; 2016</a:t>
            </a:r>
            <a:r>
              <a:rPr lang="fr-FR" sz="1800" noProof="0" dirty="0"/>
              <a:t>. </a:t>
            </a:r>
          </a:p>
          <a:p>
            <a:pPr>
              <a:buClr>
                <a:srgbClr val="58C3EB"/>
              </a:buClr>
            </a:pPr>
            <a:r>
              <a:rPr lang="fr-FR" sz="1800" noProof="0" dirty="0">
                <a:hlinkClick r:id="rId8"/>
              </a:rPr>
              <a:t>WHO guidelines for the treatment of genital herpes simplex virus. Geneva: WHO; 2016</a:t>
            </a:r>
            <a:r>
              <a:rPr lang="fr-FR" sz="1800" noProof="0" dirty="0"/>
              <a:t>. </a:t>
            </a:r>
          </a:p>
          <a:p>
            <a:pPr>
              <a:buClr>
                <a:srgbClr val="58C3EB"/>
              </a:buClr>
            </a:pPr>
            <a:r>
              <a:rPr lang="fr-FR" sz="1800" noProof="0" dirty="0">
                <a:hlinkClick r:id="rId9"/>
              </a:rPr>
              <a:t>Consolidated guidelines on HIV, viral hepatitis and STI prevention, diagnosis, treatment and care for key populations. Geneva: WHO; 2022</a:t>
            </a:r>
            <a:r>
              <a:rPr lang="fr-FR" sz="1800" noProof="0" dirty="0"/>
              <a:t>. </a:t>
            </a:r>
          </a:p>
          <a:p>
            <a:pPr>
              <a:buClr>
                <a:srgbClr val="58C3EB"/>
              </a:buClr>
            </a:pPr>
            <a:r>
              <a:rPr lang="fr-FR" sz="1800" noProof="0" dirty="0">
                <a:hlinkClick r:id="rId10"/>
              </a:rPr>
              <a:t>Consolidated guideline on sexual and reproductive health and rights of women living with HIV. Geneva: WHO; 2017</a:t>
            </a:r>
            <a:r>
              <a:rPr lang="fr-FR" sz="1800" noProof="0" dirty="0"/>
              <a:t>. </a:t>
            </a:r>
          </a:p>
          <a:p>
            <a:pPr>
              <a:buClr>
                <a:srgbClr val="58C3EB"/>
              </a:buClr>
            </a:pPr>
            <a:r>
              <a:rPr lang="fr-FR" sz="1800" noProof="0" dirty="0">
                <a:hlinkClick r:id="rId11"/>
              </a:rPr>
              <a:t>WHO guideline for screening and treatment of cervical pre-cancer lesions for cervical cancer prevention. Geneva: WHO; 2021</a:t>
            </a:r>
            <a:r>
              <a:rPr lang="fr-FR" sz="1800" noProof="0" dirty="0"/>
              <a:t>. </a:t>
            </a:r>
          </a:p>
          <a:p>
            <a:pPr>
              <a:buClr>
                <a:srgbClr val="58C3EB"/>
              </a:buClr>
            </a:pPr>
            <a:endParaRPr lang="fr-FR" sz="1400" noProof="0" dirty="0"/>
          </a:p>
          <a:p>
            <a:pPr>
              <a:buClr>
                <a:srgbClr val="58C3EB"/>
              </a:buClr>
            </a:pPr>
            <a:endParaRPr lang="fr-FR" sz="1400" noProof="0" dirty="0"/>
          </a:p>
          <a:p>
            <a:pPr>
              <a:buClr>
                <a:srgbClr val="58C3EB"/>
              </a:buClr>
            </a:pPr>
            <a:endParaRPr lang="fr-FR" sz="1400" noProof="0" dirty="0"/>
          </a:p>
        </p:txBody>
      </p:sp>
    </p:spTree>
    <p:extLst>
      <p:ext uri="{BB962C8B-B14F-4D97-AF65-F5344CB8AC3E}">
        <p14:creationId xmlns:p14="http://schemas.microsoft.com/office/powerpoint/2010/main" val="102079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76763-7BCF-DA7D-BD73-60261CEABF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0D602FC-A1B7-136B-86D6-EC4D8E7CE8BE}"/>
              </a:ext>
            </a:extLst>
          </p:cNvPr>
          <p:cNvSpPr>
            <a:spLocks noGrp="1"/>
          </p:cNvSpPr>
          <p:nvPr>
            <p:ph type="title"/>
          </p:nvPr>
        </p:nvSpPr>
        <p:spPr>
          <a:xfrm>
            <a:off x="319634" y="2661306"/>
            <a:ext cx="2700654" cy="1763830"/>
          </a:xfrm>
        </p:spPr>
        <p:txBody>
          <a:bodyPr/>
          <a:lstStyle/>
          <a:p>
            <a:pPr algn="ctr"/>
            <a:r>
              <a:rPr lang="fr-FR" sz="2800" noProof="0" dirty="0"/>
              <a:t>Lignes directrices</a:t>
            </a:r>
            <a:br>
              <a:rPr lang="fr-FR" sz="2800" noProof="0" dirty="0"/>
            </a:br>
            <a:r>
              <a:rPr lang="fr-FR" sz="2800" noProof="0" dirty="0"/>
              <a:t>de l'OMS 1/2</a:t>
            </a:r>
          </a:p>
        </p:txBody>
      </p:sp>
      <p:sp>
        <p:nvSpPr>
          <p:cNvPr id="3" name="Espace réservé du contenu 2">
            <a:extLst>
              <a:ext uri="{FF2B5EF4-FFF2-40B4-BE49-F238E27FC236}">
                <a16:creationId xmlns:a16="http://schemas.microsoft.com/office/drawing/2014/main" id="{3E9BB185-B54A-4039-F3A7-BA016BC20BDE}"/>
              </a:ext>
            </a:extLst>
          </p:cNvPr>
          <p:cNvSpPr>
            <a:spLocks noGrp="1"/>
          </p:cNvSpPr>
          <p:nvPr>
            <p:ph idx="1"/>
          </p:nvPr>
        </p:nvSpPr>
        <p:spPr>
          <a:xfrm>
            <a:off x="3075708" y="373985"/>
            <a:ext cx="8741237" cy="6209695"/>
          </a:xfrm>
        </p:spPr>
        <p:txBody>
          <a:bodyPr/>
          <a:lstStyle/>
          <a:p>
            <a:pPr marL="0" indent="0">
              <a:buNone/>
            </a:pPr>
            <a:r>
              <a:rPr lang="fr-FR" sz="2600" b="1" noProof="0" dirty="0">
                <a:solidFill>
                  <a:srgbClr val="58C3EB"/>
                </a:solidFill>
                <a:latin typeface="Arial Black" panose="020B0A04020102020204" pitchFamily="34" charset="0"/>
              </a:rPr>
              <a:t>Lignes directrices sur la gestion des cas </a:t>
            </a:r>
          </a:p>
          <a:p>
            <a:pPr>
              <a:buClr>
                <a:srgbClr val="58C3EB"/>
              </a:buClr>
            </a:pPr>
            <a:r>
              <a:rPr lang="fr-FR" sz="1800" noProof="0" dirty="0">
                <a:hlinkClick r:id="rId3"/>
              </a:rPr>
              <a:t>Use of dual-stain cytology to triage women after a positive HPV test. Geneva: WHO; 2024</a:t>
            </a:r>
            <a:r>
              <a:rPr lang="fr-FR" sz="1800" noProof="0" dirty="0"/>
              <a:t>.</a:t>
            </a:r>
          </a:p>
          <a:p>
            <a:pPr>
              <a:buClr>
                <a:srgbClr val="58C3EB"/>
              </a:buClr>
            </a:pPr>
            <a:r>
              <a:rPr lang="fr-FR" sz="1800" noProof="0" dirty="0">
                <a:hlinkClick r:id="rId4"/>
              </a:rPr>
              <a:t>Use of mRNA tests for human papillomavirus (HPV). Geneva: WHO; 2021</a:t>
            </a:r>
            <a:r>
              <a:rPr lang="fr-FR" sz="1800" noProof="0" dirty="0"/>
              <a:t>. </a:t>
            </a:r>
          </a:p>
          <a:p>
            <a:pPr>
              <a:buClr>
                <a:srgbClr val="58C3EB"/>
              </a:buClr>
            </a:pPr>
            <a:r>
              <a:rPr lang="fr-FR" sz="1800" noProof="0" dirty="0">
                <a:hlinkClick r:id="rId5"/>
              </a:rPr>
              <a:t>WHO guidelines for the use of thermal ablation for cervical pre-cancer lesions. Geneva: WHO; 2019</a:t>
            </a:r>
            <a:r>
              <a:rPr lang="fr-FR" sz="1800" noProof="0" dirty="0"/>
              <a:t>.</a:t>
            </a:r>
          </a:p>
          <a:p>
            <a:pPr>
              <a:buClr>
                <a:srgbClr val="58C3EB"/>
              </a:buClr>
            </a:pPr>
            <a:r>
              <a:rPr lang="fr-FR" sz="1800" noProof="0" dirty="0">
                <a:hlinkClick r:id="rId6"/>
              </a:rPr>
              <a:t>WHO guideline on self-care interventions for health and well-being, 2022 revision. Geneva: WHO; 2022</a:t>
            </a:r>
            <a:r>
              <a:rPr lang="fr-FR" sz="1800" noProof="0" dirty="0"/>
              <a:t>. </a:t>
            </a:r>
          </a:p>
          <a:p>
            <a:pPr>
              <a:buClr>
                <a:srgbClr val="58C3EB"/>
              </a:buClr>
            </a:pPr>
            <a:r>
              <a:rPr lang="fr-FR" sz="1800" noProof="0" dirty="0">
                <a:hlinkClick r:id="rId7"/>
              </a:rPr>
              <a:t>Responding to children and adolescents who have been sexually abused: WHO clinical guidelines. Geneva: WHO; 2017</a:t>
            </a:r>
            <a:r>
              <a:rPr lang="fr-FR" sz="1800" noProof="0" dirty="0"/>
              <a:t>. </a:t>
            </a:r>
          </a:p>
          <a:p>
            <a:pPr>
              <a:buClr>
                <a:srgbClr val="58C3EB"/>
              </a:buClr>
            </a:pPr>
            <a:r>
              <a:rPr lang="fr-FR" sz="1800" noProof="0" dirty="0">
                <a:hlinkClick r:id="rId8"/>
              </a:rPr>
              <a:t>Updated recommendations on treatment of adolescents and children with chronic HCV infection, and simplified service delivery. Geneva: WHO; 2022</a:t>
            </a:r>
            <a:r>
              <a:rPr lang="fr-FR" sz="1800" noProof="0" dirty="0"/>
              <a:t>. </a:t>
            </a:r>
          </a:p>
          <a:p>
            <a:pPr>
              <a:buClr>
                <a:srgbClr val="58C3EB"/>
              </a:buClr>
            </a:pPr>
            <a:r>
              <a:rPr lang="fr-FR" sz="1800" noProof="0" dirty="0">
                <a:hlinkClick r:id="rId9"/>
              </a:rPr>
              <a:t>Recommendations and guidance on hepatitis C virus self-testing. Geneva: WHO; 2021</a:t>
            </a:r>
            <a:r>
              <a:rPr lang="fr-FR" sz="1800" noProof="0" dirty="0"/>
              <a:t>. </a:t>
            </a:r>
          </a:p>
          <a:p>
            <a:pPr>
              <a:buClr>
                <a:srgbClr val="58C3EB"/>
              </a:buClr>
            </a:pPr>
            <a:r>
              <a:rPr lang="fr-FR" sz="1800" noProof="0" dirty="0">
                <a:hlinkClick r:id="rId10"/>
              </a:rPr>
              <a:t>Consolidated strategic information guidelines for viral hepatitis planning and tracking progress towards elimination. Geneva: WHO; 2019</a:t>
            </a:r>
            <a:r>
              <a:rPr lang="fr-FR" sz="1800" noProof="0" dirty="0"/>
              <a:t>. </a:t>
            </a:r>
          </a:p>
          <a:p>
            <a:pPr>
              <a:buClr>
                <a:srgbClr val="58C3EB"/>
              </a:buClr>
            </a:pPr>
            <a:r>
              <a:rPr lang="fr-FR" sz="1800" noProof="0" dirty="0">
                <a:hlinkClick r:id="rId11"/>
              </a:rPr>
              <a:t>Guidelines for the prevention, diagnosis, care and treatment for people with chronic hepatitis B infection. Geneva: WHO; 2024</a:t>
            </a:r>
            <a:r>
              <a:rPr lang="fr-FR" sz="1800" noProof="0" dirty="0"/>
              <a:t>. </a:t>
            </a:r>
          </a:p>
          <a:p>
            <a:pPr>
              <a:buClr>
                <a:srgbClr val="58C3EB"/>
              </a:buClr>
            </a:pPr>
            <a:endParaRPr lang="fr-FR" sz="1400" noProof="0" dirty="0"/>
          </a:p>
          <a:p>
            <a:pPr>
              <a:buClr>
                <a:srgbClr val="58C3EB"/>
              </a:buClr>
            </a:pPr>
            <a:endParaRPr lang="fr-FR" sz="1400" noProof="0" dirty="0"/>
          </a:p>
          <a:p>
            <a:pPr>
              <a:buClr>
                <a:srgbClr val="58C3EB"/>
              </a:buClr>
            </a:pPr>
            <a:endParaRPr lang="fr-FR" sz="1400" noProof="0" dirty="0"/>
          </a:p>
          <a:p>
            <a:pPr>
              <a:buClr>
                <a:srgbClr val="58C3EB"/>
              </a:buClr>
            </a:pPr>
            <a:endParaRPr lang="fr-FR" sz="1400" noProof="0" dirty="0"/>
          </a:p>
          <a:p>
            <a:pPr>
              <a:buClr>
                <a:srgbClr val="58C3EB"/>
              </a:buClr>
            </a:pPr>
            <a:endParaRPr lang="fr-FR" sz="1400" noProof="0" dirty="0"/>
          </a:p>
          <a:p>
            <a:pPr>
              <a:buClr>
                <a:srgbClr val="58C3EB"/>
              </a:buClr>
            </a:pPr>
            <a:endParaRPr lang="fr-FR" sz="1400" noProof="0" dirty="0"/>
          </a:p>
        </p:txBody>
      </p:sp>
    </p:spTree>
    <p:extLst>
      <p:ext uri="{BB962C8B-B14F-4D97-AF65-F5344CB8AC3E}">
        <p14:creationId xmlns:p14="http://schemas.microsoft.com/office/powerpoint/2010/main" val="304374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B0B39-8D9F-F241-9D4C-79129BDCA95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3E025C-F8BB-B95E-3FA2-7B88F566F2EF}"/>
              </a:ext>
            </a:extLst>
          </p:cNvPr>
          <p:cNvSpPr>
            <a:spLocks noGrp="1"/>
          </p:cNvSpPr>
          <p:nvPr>
            <p:ph type="title"/>
          </p:nvPr>
        </p:nvSpPr>
        <p:spPr>
          <a:xfrm>
            <a:off x="277091" y="2619745"/>
            <a:ext cx="3588327" cy="1885750"/>
          </a:xfrm>
        </p:spPr>
        <p:txBody>
          <a:bodyPr/>
          <a:lstStyle/>
          <a:p>
            <a:pPr algn="ctr"/>
            <a:r>
              <a:rPr lang="fr-FR" sz="2800" noProof="0" dirty="0"/>
              <a:t>Lignes directrices</a:t>
            </a:r>
            <a:br>
              <a:rPr lang="fr-FR" sz="2800" noProof="0" dirty="0"/>
            </a:br>
            <a:r>
              <a:rPr lang="fr-FR" sz="2800" noProof="0" dirty="0"/>
              <a:t>de l'OMS complémentaires </a:t>
            </a:r>
          </a:p>
        </p:txBody>
      </p:sp>
      <p:sp>
        <p:nvSpPr>
          <p:cNvPr id="3" name="Espace réservé du contenu 2">
            <a:extLst>
              <a:ext uri="{FF2B5EF4-FFF2-40B4-BE49-F238E27FC236}">
                <a16:creationId xmlns:a16="http://schemas.microsoft.com/office/drawing/2014/main" id="{AEB4F5AA-D9F5-BF87-8DAA-8F0CC51550D6}"/>
              </a:ext>
            </a:extLst>
          </p:cNvPr>
          <p:cNvSpPr>
            <a:spLocks noGrp="1"/>
          </p:cNvSpPr>
          <p:nvPr>
            <p:ph idx="1"/>
          </p:nvPr>
        </p:nvSpPr>
        <p:spPr>
          <a:xfrm>
            <a:off x="4030753" y="1029853"/>
            <a:ext cx="7731760" cy="4876801"/>
          </a:xfrm>
        </p:spPr>
        <p:txBody>
          <a:bodyPr/>
          <a:lstStyle/>
          <a:p>
            <a:pPr>
              <a:spcBef>
                <a:spcPts val="1800"/>
              </a:spcBef>
              <a:buClr>
                <a:srgbClr val="58C3EB"/>
              </a:buClr>
            </a:pPr>
            <a:r>
              <a:rPr lang="fr-FR" sz="2400" noProof="0" dirty="0"/>
              <a:t>Introducing and scaling up testing for human papillomavirus as part of a comprehensive programme for cervical cancer control. Geneva: WHO; 2020. </a:t>
            </a:r>
            <a:r>
              <a:rPr lang="fr-FR" sz="2400" noProof="0" dirty="0">
                <a:hlinkClick r:id="rId3"/>
              </a:rPr>
              <a:t>https://www.who.int/publications/i/item/9789240015166</a:t>
            </a:r>
            <a:r>
              <a:rPr lang="fr-FR" sz="2400" noProof="0" dirty="0"/>
              <a:t> </a:t>
            </a:r>
          </a:p>
          <a:p>
            <a:pPr>
              <a:spcBef>
                <a:spcPts val="1800"/>
              </a:spcBef>
              <a:buClr>
                <a:srgbClr val="58C3EB"/>
              </a:buClr>
            </a:pPr>
            <a:r>
              <a:rPr lang="fr-FR" sz="2400" noProof="0" dirty="0"/>
              <a:t>Comprehensive cervical cancer control: a guide to essential practice. 2nd ed. Geneva: WHO; 2014. </a:t>
            </a:r>
            <a:r>
              <a:rPr lang="fr-FR" sz="2400" noProof="0" dirty="0">
                <a:hlinkClick r:id="rId4"/>
              </a:rPr>
              <a:t>https://www.who.int/publications/i/item/9789241548953</a:t>
            </a:r>
            <a:r>
              <a:rPr lang="fr-FR" sz="2400" noProof="0" dirty="0"/>
              <a:t> </a:t>
            </a:r>
          </a:p>
          <a:p>
            <a:pPr>
              <a:spcBef>
                <a:spcPts val="1800"/>
              </a:spcBef>
              <a:buClr>
                <a:srgbClr val="58C3EB"/>
              </a:buClr>
            </a:pPr>
            <a:endParaRPr lang="fr-FR" sz="2400" noProof="0" dirty="0"/>
          </a:p>
          <a:p>
            <a:pPr>
              <a:spcBef>
                <a:spcPts val="1800"/>
              </a:spcBef>
              <a:buClr>
                <a:srgbClr val="58C3EB"/>
              </a:buClr>
            </a:pPr>
            <a:endParaRPr lang="fr-FR" sz="2400" noProof="0" dirty="0"/>
          </a:p>
          <a:p>
            <a:pPr>
              <a:spcBef>
                <a:spcPts val="1800"/>
              </a:spcBef>
              <a:buClr>
                <a:srgbClr val="58C3EB"/>
              </a:buClr>
            </a:pPr>
            <a:endParaRPr lang="fr-FR" sz="2400" noProof="0" dirty="0"/>
          </a:p>
          <a:p>
            <a:pPr>
              <a:spcBef>
                <a:spcPts val="1800"/>
              </a:spcBef>
              <a:buClr>
                <a:srgbClr val="58C3EB"/>
              </a:buClr>
            </a:pPr>
            <a:endParaRPr lang="fr-FR" sz="2400" noProof="0" dirty="0"/>
          </a:p>
          <a:p>
            <a:pPr>
              <a:spcBef>
                <a:spcPts val="1800"/>
              </a:spcBef>
              <a:buClr>
                <a:srgbClr val="58C3EB"/>
              </a:buClr>
            </a:pPr>
            <a:endParaRPr lang="fr-FR" sz="2400" noProof="0" dirty="0"/>
          </a:p>
          <a:p>
            <a:pPr>
              <a:spcBef>
                <a:spcPts val="1800"/>
              </a:spcBef>
              <a:buClr>
                <a:srgbClr val="58C3EB"/>
              </a:buClr>
            </a:pPr>
            <a:endParaRPr lang="fr-FR" sz="2400" noProof="0" dirty="0"/>
          </a:p>
        </p:txBody>
      </p:sp>
    </p:spTree>
    <p:extLst>
      <p:ext uri="{BB962C8B-B14F-4D97-AF65-F5344CB8AC3E}">
        <p14:creationId xmlns:p14="http://schemas.microsoft.com/office/powerpoint/2010/main" val="345247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308471" y="1683243"/>
            <a:ext cx="4159355" cy="2715658"/>
          </a:xfrm>
        </p:spPr>
        <p:txBody>
          <a:bodyPr/>
          <a:lstStyle/>
          <a:p>
            <a:pPr algn="ctr"/>
            <a:r>
              <a:rPr lang="fr-FR" sz="2800" noProof="0" dirty="0">
                <a:latin typeface="Arial Black" panose="020B0A04020102020204" pitchFamily="34" charset="0"/>
              </a:rPr>
              <a:t>Mesures spécifiques pour la prestation de services dans le contexte humanitaire, y compris Covid-19</a:t>
            </a:r>
            <a:br>
              <a:rPr lang="fr-FR" sz="2800" noProof="0" dirty="0">
                <a:latin typeface="Arial Black" panose="020B0A04020102020204" pitchFamily="34" charset="0"/>
              </a:rPr>
            </a:br>
            <a:r>
              <a:rPr lang="fr-FR" sz="2800" noProof="0" dirty="0">
                <a:latin typeface="Arial Black" panose="020B0A04020102020204" pitchFamily="34" charset="0"/>
              </a:rPr>
              <a:t> 1/2</a:t>
            </a:r>
            <a:br>
              <a:rPr lang="fr-FR" sz="2800" noProof="0" dirty="0">
                <a:solidFill>
                  <a:prstClr val="white"/>
                </a:solidFill>
                <a:latin typeface="Arial Black" panose="020B0A04020102020204" pitchFamily="34" charset="0"/>
                <a:ea typeface="Calibri" panose="020F0502020204030204" pitchFamily="34" charset="0"/>
                <a:cs typeface="Arial" panose="020B0604020202020204" pitchFamily="34" charset="0"/>
              </a:rPr>
            </a:br>
            <a:endParaRPr lang="fr-FR" sz="2800" noProof="0" dirty="0">
              <a:latin typeface="Arial Black" panose="020B0A04020102020204" pitchFamily="34" charset="0"/>
            </a:endParaRPr>
          </a:p>
        </p:txBody>
      </p:sp>
      <p:sp>
        <p:nvSpPr>
          <p:cNvPr id="6" name="ZoneTexte 5">
            <a:extLst>
              <a:ext uri="{FF2B5EF4-FFF2-40B4-BE49-F238E27FC236}">
                <a16:creationId xmlns:a16="http://schemas.microsoft.com/office/drawing/2014/main" id="{FD7A0FA2-4A50-7F48-8A4A-D057D6533036}"/>
              </a:ext>
            </a:extLst>
          </p:cNvPr>
          <p:cNvSpPr txBox="1"/>
          <p:nvPr/>
        </p:nvSpPr>
        <p:spPr>
          <a:xfrm>
            <a:off x="4576115" y="920621"/>
            <a:ext cx="7428537" cy="5016758"/>
          </a:xfrm>
          <a:prstGeom prst="rect">
            <a:avLst/>
          </a:prstGeom>
          <a:noFill/>
        </p:spPr>
        <p:txBody>
          <a:bodyPr wrap="square">
            <a:spAutoFit/>
          </a:bodyPr>
          <a:lstStyle>
            <a:defPPr>
              <a:defRPr lang="en-US"/>
            </a:defPPr>
            <a:lvl1pPr marL="342900" indent="-342900">
              <a:buFont typeface="Arial" panose="020B0604020202020204" pitchFamily="34" charset="0"/>
              <a:buChar char="•"/>
              <a:defRPr sz="2400"/>
            </a:lvl1pPr>
          </a:lstStyle>
          <a:p>
            <a:pPr>
              <a:spcAft>
                <a:spcPts val="600"/>
              </a:spcAft>
            </a:pPr>
            <a:r>
              <a:rPr lang="fr-FR" sz="2000" noProof="0" dirty="0">
                <a:latin typeface="Arial" panose="020B0604020202020204" pitchFamily="34" charset="0"/>
                <a:cs typeface="Arial" panose="020B0604020202020204" pitchFamily="34" charset="0"/>
              </a:rPr>
              <a:t>Veillez à ce que les adolescents soient parties prenantes pour informer leurs pairs sur le lieu et la manière d'accéder au dépistage et aux soins du VIH et autres IST, par le biais des médias de masse et des médias numériques.</a:t>
            </a:r>
          </a:p>
          <a:p>
            <a:pPr>
              <a:spcAft>
                <a:spcPts val="600"/>
              </a:spcAft>
            </a:pPr>
            <a:r>
              <a:rPr lang="fr-FR" sz="2000" noProof="0" dirty="0">
                <a:solidFill>
                  <a:srgbClr val="FF0000"/>
                </a:solidFill>
                <a:latin typeface="Arial" panose="020B0604020202020204" pitchFamily="34" charset="0"/>
                <a:cs typeface="Arial" panose="020B0604020202020204" pitchFamily="34" charset="0"/>
              </a:rPr>
              <a:t>Dans les établissements de santé, veillez à ce que les diagnostics et les médicaments relatifs au VIH et aux IST soient disponibles et que la prise en charge se fasse de manière discrète et confidentielle.</a:t>
            </a:r>
          </a:p>
          <a:p>
            <a:pPr>
              <a:spcAft>
                <a:spcPts val="600"/>
              </a:spcAft>
            </a:pPr>
            <a:r>
              <a:rPr lang="fr-FR" sz="2000" noProof="0" dirty="0">
                <a:latin typeface="Arial" panose="020B0604020202020204" pitchFamily="34" charset="0"/>
                <a:cs typeface="Arial" panose="020B0604020202020204" pitchFamily="34" charset="0"/>
              </a:rPr>
              <a:t>Assurer la disponibilité des préservatifs et promouvoir leur utilisation.</a:t>
            </a:r>
          </a:p>
          <a:p>
            <a:pPr>
              <a:spcAft>
                <a:spcPts val="600"/>
              </a:spcAft>
            </a:pPr>
            <a:r>
              <a:rPr lang="fr-FR" sz="2000" noProof="0" dirty="0">
                <a:solidFill>
                  <a:srgbClr val="FF0000"/>
                </a:solidFill>
                <a:latin typeface="Arial" panose="020B0604020202020204" pitchFamily="34" charset="0"/>
                <a:cs typeface="Arial" panose="020B0604020202020204" pitchFamily="34" charset="0"/>
              </a:rPr>
              <a:t>Envisagez de renoncer aux restrictions telles que l'âge, l'état civil ou le consentement parental/du conjoint, et de fournir des services gratuitement.</a:t>
            </a:r>
          </a:p>
          <a:p>
            <a:pPr>
              <a:spcAft>
                <a:spcPts val="600"/>
              </a:spcAft>
            </a:pPr>
            <a:r>
              <a:rPr lang="fr-FR" sz="2000" noProof="0" dirty="0">
                <a:latin typeface="Arial" panose="020B0604020202020204" pitchFamily="34" charset="0"/>
                <a:cs typeface="Arial" panose="020B0604020202020204" pitchFamily="34" charset="0"/>
              </a:rPr>
              <a:t>Dans le contexte de la Covid-19, l’usage de l’autotest pour le dépistage du VIH est conseillé.</a:t>
            </a:r>
            <a:endParaRPr lang="fr-FR" sz="2000" noProof="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5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D7A0FA2-4A50-7F48-8A4A-D057D6533036}"/>
              </a:ext>
            </a:extLst>
          </p:cNvPr>
          <p:cNvSpPr txBox="1"/>
          <p:nvPr/>
        </p:nvSpPr>
        <p:spPr>
          <a:xfrm>
            <a:off x="4397465" y="278476"/>
            <a:ext cx="7469529" cy="6863417"/>
          </a:xfrm>
          <a:prstGeom prst="rect">
            <a:avLst/>
          </a:prstGeom>
          <a:noFill/>
        </p:spPr>
        <p:txBody>
          <a:bodyPr wrap="square">
            <a:spAutoFit/>
          </a:bodyPr>
          <a:lstStyle/>
          <a:p>
            <a:pPr marL="342900" indent="-342900">
              <a:spcAft>
                <a:spcPts val="1200"/>
              </a:spcAft>
              <a:buFont typeface="Arial" panose="020B0604020202020204" pitchFamily="34" charset="0"/>
              <a:buChar char="•"/>
            </a:pPr>
            <a:r>
              <a:rPr lang="fr-FR" sz="2000" noProof="0" dirty="0">
                <a:latin typeface="Arial" panose="020B0604020202020204" pitchFamily="34" charset="0"/>
                <a:cs typeface="Arial" panose="020B0604020202020204" pitchFamily="34" charset="0"/>
              </a:rPr>
              <a:t>Donnez la priorité au dépistage du VIH et des autres IST pour les adolescents qui présentent un risque d'infection plus élevé et ceux qui présentent des conditions définies (exemple les personnes atteintes de tuberculose).</a:t>
            </a:r>
          </a:p>
          <a:p>
            <a:pPr marL="342900" indent="-342900">
              <a:spcAft>
                <a:spcPts val="1200"/>
              </a:spcAft>
              <a:buFont typeface="Arial" panose="020B0604020202020204" pitchFamily="34" charset="0"/>
              <a:buChar char="•"/>
            </a:pPr>
            <a:r>
              <a:rPr lang="fr-FR" sz="2000" noProof="0" dirty="0">
                <a:solidFill>
                  <a:srgbClr val="FF0000"/>
                </a:solidFill>
                <a:latin typeface="Arial" panose="020B0604020202020204" pitchFamily="34" charset="0"/>
                <a:cs typeface="Arial" panose="020B0604020202020204" pitchFamily="34" charset="0"/>
              </a:rPr>
              <a:t>Encouragez les adolescents qui se présentent pour un dépistage et des soins à recommander leurs partenaires sexuels, et/ou offrez-leur la possibilité de dispenser eux-mêmes un traitement aux partenaires.</a:t>
            </a:r>
          </a:p>
          <a:p>
            <a:pPr marL="342900" indent="-342900">
              <a:spcAft>
                <a:spcPts val="1200"/>
              </a:spcAft>
              <a:buFont typeface="Arial" panose="020B0604020202020204" pitchFamily="34" charset="0"/>
              <a:buChar char="•"/>
            </a:pPr>
            <a:r>
              <a:rPr lang="fr-FR" sz="2000" noProof="0" dirty="0">
                <a:latin typeface="Arial" panose="020B0604020202020204" pitchFamily="34" charset="0"/>
                <a:cs typeface="Arial" panose="020B0604020202020204" pitchFamily="34" charset="0"/>
              </a:rPr>
              <a:t>Dans la mesure du possible, proposez des tests de dépistage du VIH et des autres IST à domicile, ainsi que des informations sur l'auto-prélèvement approprié et sur l'endroit où envoyer les échantillons. Établir des procédures claires pour les tests ultérieurs.</a:t>
            </a:r>
          </a:p>
          <a:p>
            <a:pPr marL="342900" indent="-342900">
              <a:spcAft>
                <a:spcPts val="1200"/>
              </a:spcAft>
              <a:buFont typeface="Arial" panose="020B0604020202020204" pitchFamily="34" charset="0"/>
              <a:buChar char="•"/>
            </a:pPr>
            <a:r>
              <a:rPr lang="fr-FR" sz="2000" noProof="0" dirty="0">
                <a:solidFill>
                  <a:srgbClr val="FF0000"/>
                </a:solidFill>
                <a:latin typeface="Arial" panose="020B0604020202020204" pitchFamily="34" charset="0"/>
                <a:cs typeface="Arial" panose="020B0604020202020204" pitchFamily="34" charset="0"/>
              </a:rPr>
              <a:t>Dans la mesure du possible, utilisez les plateformes numériques et les stratégies de santé mobile (pour minimiser les visites dans les cliniques) pour fournir aux adolescents les résultats des tests, les traitements et les messages de prévention, tout en garantissant le respect de la vie privée et la confidentialité.</a:t>
            </a:r>
          </a:p>
          <a:p>
            <a:pPr marL="342900" indent="-342900">
              <a:buFont typeface="Arial" panose="020B0604020202020204" pitchFamily="34" charset="0"/>
              <a:buChar char="•"/>
            </a:pPr>
            <a:endParaRPr lang="fr-FR" sz="2000" noProof="0" dirty="0">
              <a:solidFill>
                <a:srgbClr val="0070C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DE55729-05A0-6C47-B093-E6B4670CABC2}"/>
              </a:ext>
            </a:extLst>
          </p:cNvPr>
          <p:cNvSpPr>
            <a:spLocks noGrp="1"/>
          </p:cNvSpPr>
          <p:nvPr>
            <p:ph type="title"/>
          </p:nvPr>
        </p:nvSpPr>
        <p:spPr>
          <a:xfrm>
            <a:off x="240782" y="1334607"/>
            <a:ext cx="4006363" cy="3457311"/>
          </a:xfrm>
        </p:spPr>
        <p:txBody>
          <a:bodyPr/>
          <a:lstStyle/>
          <a:p>
            <a:pPr algn="ctr"/>
            <a:r>
              <a:rPr lang="fr-FR" sz="2800" noProof="0" dirty="0">
                <a:latin typeface="Arial Black" panose="020B0A04020102020204" pitchFamily="34" charset="0"/>
              </a:rPr>
              <a:t>Mesures spécifiques pour la prestation de services dans le contexte humanitaire, y compris Covid-19</a:t>
            </a:r>
            <a:br>
              <a:rPr lang="fr-FR" sz="2800" noProof="0" dirty="0">
                <a:latin typeface="Arial Black" panose="020B0A04020102020204" pitchFamily="34" charset="0"/>
              </a:rPr>
            </a:br>
            <a:r>
              <a:rPr lang="fr-FR" sz="2800" noProof="0" dirty="0">
                <a:latin typeface="Arial Black" panose="020B0A04020102020204" pitchFamily="34" charset="0"/>
              </a:rPr>
              <a:t> 2/2</a:t>
            </a:r>
            <a:br>
              <a:rPr lang="fr-FR" sz="2800" noProof="0" dirty="0">
                <a:solidFill>
                  <a:prstClr val="white"/>
                </a:solidFill>
                <a:latin typeface="Arial Black" panose="020B0A04020102020204" pitchFamily="34" charset="0"/>
                <a:ea typeface="Calibri" panose="020F0502020204030204" pitchFamily="34" charset="0"/>
                <a:cs typeface="Arial" panose="020B0604020202020204" pitchFamily="34" charset="0"/>
              </a:rPr>
            </a:br>
            <a:endParaRPr lang="fr-FR" sz="2800" noProof="0" dirty="0">
              <a:latin typeface="Arial Black" panose="020B0A04020102020204" pitchFamily="34" charset="0"/>
            </a:endParaRPr>
          </a:p>
        </p:txBody>
      </p:sp>
    </p:spTree>
    <p:extLst>
      <p:ext uri="{BB962C8B-B14F-4D97-AF65-F5344CB8AC3E}">
        <p14:creationId xmlns:p14="http://schemas.microsoft.com/office/powerpoint/2010/main" val="2375383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Mission Humanitaire Rémunérée : volontariat international réglementé (VSI,  SVE, etc.) 2021, 2022">
            <a:extLst>
              <a:ext uri="{FF2B5EF4-FFF2-40B4-BE49-F238E27FC236}">
                <a16:creationId xmlns:a16="http://schemas.microsoft.com/office/drawing/2014/main" id="{8CD5A201-60D5-654A-85D8-9C4A9FA8ACA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0999" y="416575"/>
            <a:ext cx="1540768" cy="112097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D7A0FA2-4A50-7F48-8A4A-D057D6533036}"/>
              </a:ext>
            </a:extLst>
          </p:cNvPr>
          <p:cNvSpPr txBox="1"/>
          <p:nvPr/>
        </p:nvSpPr>
        <p:spPr>
          <a:xfrm>
            <a:off x="3859078" y="416575"/>
            <a:ext cx="7904136" cy="1200329"/>
          </a:xfrm>
          <a:prstGeom prst="rect">
            <a:avLst/>
          </a:prstGeom>
          <a:noFill/>
        </p:spPr>
        <p:txBody>
          <a:bodyPr wrap="square">
            <a:spAutoFit/>
          </a:bodyPr>
          <a:lstStyle/>
          <a:p>
            <a:r>
              <a:rPr lang="fr-FR" b="1" noProof="0" dirty="0"/>
              <a:t>Menez des campagnes de rattrapage pour le dépistage du VIH et des autres IST.</a:t>
            </a:r>
          </a:p>
          <a:p>
            <a:r>
              <a:rPr lang="fr-FR" b="1" noProof="0" dirty="0">
                <a:solidFill>
                  <a:srgbClr val="FF0000"/>
                </a:solidFill>
              </a:rPr>
              <a:t>Dans la mesure du possible, promouvoir l'institutionnalisation des bonnes pratiques en matière d'amélioration de l'accessibilité et de la qualité qui ont été mises en place pendant la période de fermetures et de perturbations.</a:t>
            </a:r>
          </a:p>
        </p:txBody>
      </p:sp>
      <p:sp>
        <p:nvSpPr>
          <p:cNvPr id="7" name="Title 1">
            <a:extLst>
              <a:ext uri="{FF2B5EF4-FFF2-40B4-BE49-F238E27FC236}">
                <a16:creationId xmlns:a16="http://schemas.microsoft.com/office/drawing/2014/main" id="{BDE55729-05A0-6C47-B093-E6B4670CABC2}"/>
              </a:ext>
            </a:extLst>
          </p:cNvPr>
          <p:cNvSpPr>
            <a:spLocks noGrp="1"/>
          </p:cNvSpPr>
          <p:nvPr>
            <p:ph type="title"/>
          </p:nvPr>
        </p:nvSpPr>
        <p:spPr>
          <a:xfrm>
            <a:off x="547189" y="1866080"/>
            <a:ext cx="3584177" cy="1821720"/>
          </a:xfrm>
        </p:spPr>
        <p:txBody>
          <a:bodyPr/>
          <a:lstStyle/>
          <a:p>
            <a:r>
              <a:rPr lang="fr-FR" sz="3200" noProof="0" dirty="0"/>
              <a:t>Considérations pour la reprise des services normaux dans le contexte humanitaire, y </a:t>
            </a:r>
            <a:br>
              <a:rPr lang="fr-FR" sz="3200" noProof="0" dirty="0"/>
            </a:br>
            <a:r>
              <a:rPr lang="fr-FR" sz="3200" noProof="0" dirty="0"/>
              <a:t>COVID-19</a:t>
            </a:r>
          </a:p>
        </p:txBody>
      </p:sp>
      <p:pic>
        <p:nvPicPr>
          <p:cNvPr id="5" name="Image 4">
            <a:extLst>
              <a:ext uri="{FF2B5EF4-FFF2-40B4-BE49-F238E27FC236}">
                <a16:creationId xmlns:a16="http://schemas.microsoft.com/office/drawing/2014/main" id="{73934CEE-1BEF-BA42-B087-6873AF5C6605}"/>
              </a:ext>
            </a:extLst>
          </p:cNvPr>
          <p:cNvPicPr>
            <a:picLocks noChangeAspect="1"/>
          </p:cNvPicPr>
          <p:nvPr/>
        </p:nvPicPr>
        <p:blipFill>
          <a:blip r:embed="rId5"/>
          <a:stretch>
            <a:fillRect/>
          </a:stretch>
        </p:blipFill>
        <p:spPr>
          <a:xfrm>
            <a:off x="-45722" y="-243840"/>
            <a:ext cx="13335000" cy="7500937"/>
          </a:xfrm>
          <a:prstGeom prst="rect">
            <a:avLst/>
          </a:prstGeom>
        </p:spPr>
      </p:pic>
    </p:spTree>
    <p:extLst>
      <p:ext uri="{BB962C8B-B14F-4D97-AF65-F5344CB8AC3E}">
        <p14:creationId xmlns:p14="http://schemas.microsoft.com/office/powerpoint/2010/main" val="70434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224010" y="1131198"/>
            <a:ext cx="6242104" cy="2387600"/>
          </a:xfrm>
        </p:spPr>
        <p:txBody>
          <a:bodyPr/>
          <a:lstStyle/>
          <a:p>
            <a:r>
              <a:rPr lang="fr-FR" noProof="0" dirty="0"/>
              <a:t>PERSPECTIVE RÉGIONALE</a:t>
            </a:r>
          </a:p>
        </p:txBody>
      </p:sp>
      <p:pic>
        <p:nvPicPr>
          <p:cNvPr id="5" name="Image 4">
            <a:extLst>
              <a:ext uri="{FF2B5EF4-FFF2-40B4-BE49-F238E27FC236}">
                <a16:creationId xmlns:a16="http://schemas.microsoft.com/office/drawing/2014/main" id="{C35FEA43-FF53-1E6B-9BF7-170E998DA1DF}"/>
              </a:ext>
            </a:extLst>
          </p:cNvPr>
          <p:cNvPicPr>
            <a:picLocks noChangeAspect="1"/>
          </p:cNvPicPr>
          <p:nvPr/>
        </p:nvPicPr>
        <p:blipFill>
          <a:blip r:embed="rId3"/>
          <a:stretch>
            <a:fillRect/>
          </a:stretch>
        </p:blipFill>
        <p:spPr>
          <a:xfrm>
            <a:off x="6466114" y="2308425"/>
            <a:ext cx="5379882" cy="3643133"/>
          </a:xfrm>
          <a:prstGeom prst="rect">
            <a:avLst/>
          </a:prstGeom>
        </p:spPr>
      </p:pic>
      <p:sp>
        <p:nvSpPr>
          <p:cNvPr id="3" name="TextBox 2">
            <a:extLst>
              <a:ext uri="{FF2B5EF4-FFF2-40B4-BE49-F238E27FC236}">
                <a16:creationId xmlns:a16="http://schemas.microsoft.com/office/drawing/2014/main" id="{7A3AF7BA-F93C-4061-EB7F-C573DBE0E4D9}"/>
              </a:ext>
            </a:extLst>
          </p:cNvPr>
          <p:cNvSpPr txBox="1"/>
          <p:nvPr/>
        </p:nvSpPr>
        <p:spPr>
          <a:xfrm>
            <a:off x="316651" y="3787081"/>
            <a:ext cx="6094070" cy="2784032"/>
          </a:xfrm>
          <a:prstGeom prst="rect">
            <a:avLst/>
          </a:prstGeom>
          <a:noFill/>
        </p:spPr>
        <p:txBody>
          <a:bodyPr wrap="square">
            <a:spAutoFit/>
          </a:bodyPr>
          <a:lstStyle/>
          <a:p>
            <a:pPr algn="ctr">
              <a:lnSpc>
                <a:spcPct val="107000"/>
              </a:lnSpc>
              <a:spcAft>
                <a:spcPts val="800"/>
              </a:spcAft>
            </a:pPr>
            <a:r>
              <a:rPr lang="fr-FR" sz="2000" b="1" noProof="0" dirty="0">
                <a:effectLst/>
                <a:latin typeface="Arial" panose="020B0604020202020204" pitchFamily="34" charset="0"/>
                <a:ea typeface="Calibri" panose="020F0502020204030204" pitchFamily="34" charset="0"/>
                <a:cs typeface="Arial" panose="020B0604020202020204" pitchFamily="34" charset="0"/>
              </a:rPr>
              <a:t>CONTRIBUTEUR</a:t>
            </a:r>
            <a:r>
              <a:rPr lang="fr-FR" sz="2000" b="1" noProof="0" dirty="0">
                <a:latin typeface="Arial" panose="020B0604020202020204" pitchFamily="34" charset="0"/>
                <a:ea typeface="Calibri" panose="020F0502020204030204" pitchFamily="34" charset="0"/>
                <a:cs typeface="Arial" panose="020B0604020202020204" pitchFamily="34" charset="0"/>
              </a:rPr>
              <a:t>/ CONTRIBUTRICES</a:t>
            </a:r>
            <a:endParaRPr lang="fr-FR" sz="2000" b="1" noProof="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ctr">
              <a:lnSpc>
                <a:spcPct val="107000"/>
              </a:lnSpc>
              <a:spcAft>
                <a:spcPts val="800"/>
              </a:spcAft>
              <a:buFont typeface="Arial" panose="020B0604020202020204" pitchFamily="34" charset="0"/>
              <a:buChar char="•"/>
            </a:pPr>
            <a:r>
              <a:rPr lang="fr-FR" sz="2000" b="1" noProof="0" dirty="0">
                <a:effectLst/>
                <a:latin typeface="Arial" panose="020B0604020202020204" pitchFamily="34" charset="0"/>
                <a:ea typeface="Calibri" panose="020F0502020204030204" pitchFamily="34" charset="0"/>
                <a:cs typeface="Arial" panose="020B0604020202020204" pitchFamily="34" charset="0"/>
              </a:rPr>
              <a:t>PATRICK MAKELELE</a:t>
            </a:r>
          </a:p>
          <a:p>
            <a:pPr algn="ctr">
              <a:lnSpc>
                <a:spcPct val="107000"/>
              </a:lnSpc>
              <a:spcAft>
                <a:spcPts val="800"/>
              </a:spcAft>
            </a:pPr>
            <a:r>
              <a:rPr lang="fr-FR" sz="2000" b="1" noProof="0" dirty="0">
                <a:effectLst/>
                <a:latin typeface="Arial" panose="020B0604020202020204" pitchFamily="34" charset="0"/>
                <a:ea typeface="Calibri" panose="020F0502020204030204" pitchFamily="34" charset="0"/>
                <a:cs typeface="Arial" panose="020B0604020202020204" pitchFamily="34" charset="0"/>
              </a:rPr>
              <a:t>ACTIONS PRIORITAIRES AU NIVEAU DES DISTRICTS SANITAIRES </a:t>
            </a:r>
          </a:p>
          <a:p>
            <a:pPr marL="342900" indent="-342900" algn="ctr">
              <a:lnSpc>
                <a:spcPct val="107000"/>
              </a:lnSpc>
              <a:spcAft>
                <a:spcPts val="800"/>
              </a:spcAft>
              <a:buFont typeface="Arial" panose="020B0604020202020204" pitchFamily="34" charset="0"/>
              <a:buChar char="•"/>
            </a:pPr>
            <a:r>
              <a:rPr lang="fr-FR" sz="2000" b="1" noProof="0" dirty="0">
                <a:effectLst/>
                <a:latin typeface="Arial" panose="020B0604020202020204" pitchFamily="34" charset="0"/>
                <a:ea typeface="Calibri" panose="020F0502020204030204" pitchFamily="34" charset="0"/>
                <a:cs typeface="Arial" panose="020B0604020202020204" pitchFamily="34" charset="0"/>
              </a:rPr>
              <a:t>MINTON EUDE EDITH DJENONTIN KOTCHOFA </a:t>
            </a:r>
          </a:p>
          <a:p>
            <a:pPr marL="342900" indent="-342900" algn="ctr">
              <a:lnSpc>
                <a:spcPct val="107000"/>
              </a:lnSpc>
              <a:spcAft>
                <a:spcPts val="800"/>
              </a:spcAft>
              <a:buFont typeface="Arial" panose="020B0604020202020204" pitchFamily="34" charset="0"/>
              <a:buChar char="•"/>
            </a:pPr>
            <a:r>
              <a:rPr lang="fr-FR" sz="2000" b="1" noProof="0" dirty="0">
                <a:effectLst/>
                <a:latin typeface="Arial" panose="020B0604020202020204" pitchFamily="34" charset="0"/>
                <a:ea typeface="Calibri" panose="020F0502020204030204" pitchFamily="34" charset="0"/>
                <a:cs typeface="Arial" panose="020B0604020202020204" pitchFamily="34" charset="0"/>
              </a:rPr>
              <a:t>ALICE TABEBOT </a:t>
            </a:r>
          </a:p>
        </p:txBody>
      </p:sp>
    </p:spTree>
    <p:extLst>
      <p:ext uri="{BB962C8B-B14F-4D97-AF65-F5344CB8AC3E}">
        <p14:creationId xmlns:p14="http://schemas.microsoft.com/office/powerpoint/2010/main" val="1425561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C9826-FAE2-596A-C8A0-6FBE7E9841D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54C91E-7C17-2B6B-8E29-494451C36245}"/>
              </a:ext>
            </a:extLst>
          </p:cNvPr>
          <p:cNvSpPr>
            <a:spLocks noGrp="1"/>
          </p:cNvSpPr>
          <p:nvPr>
            <p:ph type="title"/>
          </p:nvPr>
        </p:nvSpPr>
        <p:spPr>
          <a:xfrm>
            <a:off x="242081" y="-64734"/>
            <a:ext cx="11675100" cy="1177769"/>
          </a:xfrm>
        </p:spPr>
        <p:txBody>
          <a:bodyPr anchor="b"/>
          <a:lstStyle/>
          <a:p>
            <a:pPr algn="ctr"/>
            <a:r>
              <a:rPr lang="fr-FR" sz="2800" noProof="0" dirty="0"/>
              <a:t>Situation mondiale et régionale </a:t>
            </a:r>
            <a:r>
              <a:rPr lang="fr-FR" sz="2800" baseline="30000" noProof="0" dirty="0"/>
              <a:t>3</a:t>
            </a:r>
            <a:br>
              <a:rPr lang="fr-FR" sz="2800" baseline="30000" noProof="0" dirty="0"/>
            </a:br>
            <a:r>
              <a:rPr lang="fr-FR" sz="2800" baseline="30000" noProof="0" dirty="0"/>
              <a:t> </a:t>
            </a:r>
          </a:p>
        </p:txBody>
      </p:sp>
      <p:sp>
        <p:nvSpPr>
          <p:cNvPr id="4" name="Espace réservé du texte 3">
            <a:extLst>
              <a:ext uri="{FF2B5EF4-FFF2-40B4-BE49-F238E27FC236}">
                <a16:creationId xmlns:a16="http://schemas.microsoft.com/office/drawing/2014/main" id="{2A6914EB-3425-773A-B3FA-C8719D94A231}"/>
              </a:ext>
            </a:extLst>
          </p:cNvPr>
          <p:cNvSpPr>
            <a:spLocks noGrp="1"/>
          </p:cNvSpPr>
          <p:nvPr>
            <p:ph type="body" sz="quarter" idx="13"/>
          </p:nvPr>
        </p:nvSpPr>
        <p:spPr>
          <a:xfrm>
            <a:off x="649338" y="1570038"/>
            <a:ext cx="10860586" cy="4237638"/>
          </a:xfrm>
        </p:spPr>
        <p:txBody>
          <a:bodyPr/>
          <a:lstStyle/>
          <a:p>
            <a:endParaRPr lang="fr-FR" noProof="0" dirty="0"/>
          </a:p>
        </p:txBody>
      </p:sp>
      <p:pic>
        <p:nvPicPr>
          <p:cNvPr id="5" name="Image 4">
            <a:extLst>
              <a:ext uri="{FF2B5EF4-FFF2-40B4-BE49-F238E27FC236}">
                <a16:creationId xmlns:a16="http://schemas.microsoft.com/office/drawing/2014/main" id="{67E12331-013B-DF8B-DC06-4C2B337B7048}"/>
              </a:ext>
            </a:extLst>
          </p:cNvPr>
          <p:cNvPicPr>
            <a:picLocks/>
          </p:cNvPicPr>
          <p:nvPr/>
        </p:nvPicPr>
        <p:blipFill>
          <a:blip r:embed="rId3"/>
          <a:stretch>
            <a:fillRect/>
          </a:stretch>
        </p:blipFill>
        <p:spPr>
          <a:xfrm>
            <a:off x="2257187" y="1007990"/>
            <a:ext cx="7677626" cy="5184000"/>
          </a:xfrm>
          <a:prstGeom prst="rect">
            <a:avLst/>
          </a:prstGeom>
        </p:spPr>
      </p:pic>
    </p:spTree>
    <p:extLst>
      <p:ext uri="{BB962C8B-B14F-4D97-AF65-F5344CB8AC3E}">
        <p14:creationId xmlns:p14="http://schemas.microsoft.com/office/powerpoint/2010/main" val="167134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82002-B67E-679B-60E7-0FFD3F5559E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FA1CECD-169D-69E4-0636-1C234E016A6B}"/>
              </a:ext>
            </a:extLst>
          </p:cNvPr>
          <p:cNvSpPr>
            <a:spLocks noGrp="1"/>
          </p:cNvSpPr>
          <p:nvPr>
            <p:ph type="title"/>
          </p:nvPr>
        </p:nvSpPr>
        <p:spPr>
          <a:xfrm>
            <a:off x="266219" y="348940"/>
            <a:ext cx="11514656" cy="831979"/>
          </a:xfrm>
        </p:spPr>
        <p:txBody>
          <a:bodyPr anchor="b"/>
          <a:lstStyle/>
          <a:p>
            <a:pPr algn="ctr"/>
            <a:r>
              <a:rPr lang="fr-FR" sz="2800" noProof="0" dirty="0">
                <a:latin typeface="Arial Black" panose="020B0A04020102020204" pitchFamily="34" charset="0"/>
              </a:rPr>
              <a:t>Situation mondiale et régionale </a:t>
            </a:r>
            <a:r>
              <a:rPr lang="fr-FR" sz="2800" baseline="30000" noProof="0" dirty="0">
                <a:latin typeface="Arial Black" panose="020B0A04020102020204" pitchFamily="34" charset="0"/>
              </a:rPr>
              <a:t>4</a:t>
            </a:r>
            <a:r>
              <a:rPr lang="fr-FR" sz="2800" noProof="0" dirty="0">
                <a:latin typeface="Arial Black" panose="020B0A04020102020204" pitchFamily="34" charset="0"/>
              </a:rPr>
              <a:t>  </a:t>
            </a:r>
            <a:br>
              <a:rPr lang="fr-FR" sz="1800" noProof="0" dirty="0">
                <a:latin typeface="Arial Black" panose="020B0A04020102020204" pitchFamily="34" charset="0"/>
              </a:rPr>
            </a:br>
            <a:r>
              <a:rPr lang="fr-FR" sz="1400" noProof="0" dirty="0">
                <a:solidFill>
                  <a:srgbClr val="002060"/>
                </a:solidFill>
                <a:hlinkClick r:id="rId3">
                  <a:extLst>
                    <a:ext uri="{A12FA001-AC4F-418D-AE19-62706E023703}">
                      <ahyp:hlinkClr xmlns:ahyp="http://schemas.microsoft.com/office/drawing/2018/hyperlinkcolor" val="tx"/>
                    </a:ext>
                  </a:extLst>
                </a:hlinkClick>
              </a:rPr>
              <a:t>Prevalence of chlamydia, gonorrhoea, and trichomoniasis among male and female general populations in sub-Saharan Africa from 2000 to 2024 : a systematic review and meta-regression analysis</a:t>
            </a:r>
            <a:endParaRPr lang="fr-FR" sz="1400" baseline="30000" noProof="0" dirty="0">
              <a:solidFill>
                <a:srgbClr val="002060"/>
              </a:solidFill>
              <a:latin typeface="Arial Black" panose="020B0A04020102020204" pitchFamily="34" charset="0"/>
            </a:endParaRPr>
          </a:p>
        </p:txBody>
      </p:sp>
      <p:sp>
        <p:nvSpPr>
          <p:cNvPr id="3" name="Espace réservé du texte 2">
            <a:extLst>
              <a:ext uri="{FF2B5EF4-FFF2-40B4-BE49-F238E27FC236}">
                <a16:creationId xmlns:a16="http://schemas.microsoft.com/office/drawing/2014/main" id="{1E447D90-72C4-18DE-80B6-78DB3DE2F7B4}"/>
              </a:ext>
            </a:extLst>
          </p:cNvPr>
          <p:cNvSpPr>
            <a:spLocks noGrp="1"/>
          </p:cNvSpPr>
          <p:nvPr>
            <p:ph type="body" sz="quarter" idx="13"/>
          </p:nvPr>
        </p:nvSpPr>
        <p:spPr>
          <a:xfrm>
            <a:off x="1701973" y="5335571"/>
            <a:ext cx="10197296" cy="1395167"/>
          </a:xfrm>
          <a:solidFill>
            <a:schemeClr val="accent2">
              <a:lumMod val="40000"/>
              <a:lumOff val="60000"/>
            </a:schemeClr>
          </a:solidFill>
        </p:spPr>
        <p:txBody>
          <a:bodyPr numCol="1"/>
          <a:lstStyle/>
          <a:p>
            <a:r>
              <a:rPr lang="fr-FR" sz="1600" b="1" noProof="0" dirty="0">
                <a:solidFill>
                  <a:prstClr val="black"/>
                </a:solidFill>
              </a:rPr>
              <a:t>En 2020, la prévalence estimée de la chlamydia en Afrique subsaharienne était de 6,9 chez les femmes et de 4,2 % chez les hommes, celle de la gonorrhée était de 1,8 % chez les femmes et 1,5 % chez les hommes, et la trichomonase était de 7,6 % chez les femmes et de 1,7 % chez les hommes.</a:t>
            </a:r>
          </a:p>
        </p:txBody>
      </p:sp>
      <p:pic>
        <p:nvPicPr>
          <p:cNvPr id="5" name="Image 4">
            <a:extLst>
              <a:ext uri="{FF2B5EF4-FFF2-40B4-BE49-F238E27FC236}">
                <a16:creationId xmlns:a16="http://schemas.microsoft.com/office/drawing/2014/main" id="{6BDCBC58-6116-B162-4C75-61C271CB9600}"/>
              </a:ext>
            </a:extLst>
          </p:cNvPr>
          <p:cNvPicPr>
            <a:picLocks noChangeAspect="1"/>
          </p:cNvPicPr>
          <p:nvPr/>
        </p:nvPicPr>
        <p:blipFill>
          <a:blip r:embed="rId4"/>
          <a:stretch>
            <a:fillRect/>
          </a:stretch>
        </p:blipFill>
        <p:spPr>
          <a:xfrm>
            <a:off x="1701973" y="1148595"/>
            <a:ext cx="10197296" cy="4125847"/>
          </a:xfrm>
          <a:prstGeom prst="rect">
            <a:avLst/>
          </a:prstGeom>
        </p:spPr>
      </p:pic>
    </p:spTree>
    <p:extLst>
      <p:ext uri="{BB962C8B-B14F-4D97-AF65-F5344CB8AC3E}">
        <p14:creationId xmlns:p14="http://schemas.microsoft.com/office/powerpoint/2010/main" val="92058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D90C0A5-A684-5645-8E93-0DEA08F3B27C}"/>
              </a:ext>
            </a:extLst>
          </p:cNvPr>
          <p:cNvSpPr>
            <a:spLocks noGrp="1"/>
          </p:cNvSpPr>
          <p:nvPr>
            <p:ph type="subTitle" idx="1"/>
          </p:nvPr>
        </p:nvSpPr>
        <p:spPr>
          <a:xfrm>
            <a:off x="337457" y="1773238"/>
            <a:ext cx="11342915" cy="4257448"/>
          </a:xfrm>
        </p:spPr>
        <p:txBody>
          <a:bodyPr/>
          <a:lstStyle/>
          <a:p>
            <a:pPr algn="l">
              <a:spcAft>
                <a:spcPts val="1200"/>
              </a:spcAft>
            </a:pPr>
            <a:r>
              <a:rPr lang="fr-FR" sz="2000" b="0" noProof="0" dirty="0"/>
              <a:t>A la fin de ce module, les participants seront capables de :</a:t>
            </a:r>
          </a:p>
          <a:p>
            <a:pPr marL="342900" indent="-342900" algn="l">
              <a:buFont typeface="Arial" panose="020B0604020202020204" pitchFamily="34" charset="0"/>
              <a:buChar char="•"/>
            </a:pPr>
            <a:r>
              <a:rPr lang="fr-FR" sz="2000" b="0" noProof="0" dirty="0"/>
              <a:t>Définir les concepts de base sur les infections sexuellement transmissibles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Une aperçue globale et régionale des infections sexuellement transmissibles – IST</a:t>
            </a:r>
          </a:p>
          <a:p>
            <a:pPr marL="342900" indent="-342900" algn="l">
              <a:buFont typeface="Arial" panose="020B0604020202020204" pitchFamily="34" charset="0"/>
              <a:buChar char="•"/>
            </a:pPr>
            <a:r>
              <a:rPr lang="fr-FR" sz="2000" b="0" noProof="0" dirty="0"/>
              <a:t>Connaître et comprendre les causes et les conséquences des infections sexuellement transmissibles chez les adolescents </a:t>
            </a:r>
          </a:p>
          <a:p>
            <a:pPr marL="342900" indent="-342900" algn="l">
              <a:buFont typeface="Arial" panose="020B0604020202020204" pitchFamily="34" charset="0"/>
              <a:buChar char="•"/>
            </a:pPr>
            <a:r>
              <a:rPr lang="fr-FR" sz="2000" b="0" noProof="0" dirty="0"/>
              <a:t>Mobiliser les connaissances pour mettre en place des interventions efficaces dans les situations d’urgence</a:t>
            </a:r>
          </a:p>
          <a:p>
            <a:pPr marL="342900" indent="-342900" algn="l">
              <a:buFont typeface="Arial" panose="020B0604020202020204" pitchFamily="34" charset="0"/>
              <a:buChar char="•"/>
            </a:pPr>
            <a:r>
              <a:rPr lang="fr-FR" sz="2000" b="0" noProof="0" dirty="0"/>
              <a:t>Offrir les services de protection contre les infections sexuellement transmissibles en fonction des orientations programmatiques de l'OMS</a:t>
            </a:r>
          </a:p>
          <a:p>
            <a:pPr marL="342900" indent="-342900" algn="l">
              <a:buFont typeface="Arial" panose="020B0604020202020204" pitchFamily="34" charset="0"/>
              <a:buChar char="•"/>
            </a:pPr>
            <a:r>
              <a:rPr lang="fr-FR" sz="2000" b="0" noProof="0" dirty="0"/>
              <a:t>Disponibiliser les donnes actualisées sur la couverture vaccinale contre HPV dans la région africaine  </a:t>
            </a:r>
          </a:p>
          <a:p>
            <a:pPr lvl="1" algn="l"/>
            <a:endParaRPr lang="fr-FR" sz="2400" noProof="0" dirty="0"/>
          </a:p>
          <a:p>
            <a:pPr lvl="1" algn="l"/>
            <a:endParaRPr lang="fr-FR" sz="2400" noProof="0" dirty="0"/>
          </a:p>
          <a:p>
            <a:pPr lvl="1" algn="l"/>
            <a:endParaRPr lang="fr-FR" sz="2400" noProof="0" dirty="0"/>
          </a:p>
          <a:p>
            <a:pPr lvl="1" algn="l"/>
            <a:endParaRPr lang="fr-FR" sz="2400" noProof="0" dirty="0"/>
          </a:p>
          <a:p>
            <a:pPr marL="457200" lvl="1" indent="0" algn="l">
              <a:buNone/>
            </a:pPr>
            <a:endParaRPr lang="fr-FR" sz="2400" noProof="0" dirty="0"/>
          </a:p>
        </p:txBody>
      </p:sp>
      <p:sp>
        <p:nvSpPr>
          <p:cNvPr id="3" name="Title 2">
            <a:extLst>
              <a:ext uri="{FF2B5EF4-FFF2-40B4-BE49-F238E27FC236}">
                <a16:creationId xmlns:a16="http://schemas.microsoft.com/office/drawing/2014/main" id="{54B9D498-F753-9544-9976-76B64BD78343}"/>
              </a:ext>
            </a:extLst>
          </p:cNvPr>
          <p:cNvSpPr>
            <a:spLocks noGrp="1"/>
          </p:cNvSpPr>
          <p:nvPr>
            <p:ph type="ctrTitle"/>
          </p:nvPr>
        </p:nvSpPr>
        <p:spPr>
          <a:xfrm>
            <a:off x="1524000" y="349474"/>
            <a:ext cx="9144000" cy="1011240"/>
          </a:xfrm>
        </p:spPr>
        <p:txBody>
          <a:bodyPr/>
          <a:lstStyle/>
          <a:p>
            <a:pPr algn="l"/>
            <a:r>
              <a:rPr lang="fr-FR" sz="2800" noProof="0" dirty="0"/>
              <a:t>Objectifs du module</a:t>
            </a:r>
          </a:p>
        </p:txBody>
      </p:sp>
    </p:spTree>
    <p:extLst>
      <p:ext uri="{BB962C8B-B14F-4D97-AF65-F5344CB8AC3E}">
        <p14:creationId xmlns:p14="http://schemas.microsoft.com/office/powerpoint/2010/main" val="259109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49A96F-D514-007C-5CEC-426899BA3A49}"/>
              </a:ext>
            </a:extLst>
          </p:cNvPr>
          <p:cNvSpPr>
            <a:spLocks noGrp="1"/>
          </p:cNvSpPr>
          <p:nvPr>
            <p:ph type="title" idx="4294967295"/>
          </p:nvPr>
        </p:nvSpPr>
        <p:spPr>
          <a:xfrm>
            <a:off x="314329" y="2517775"/>
            <a:ext cx="3155950" cy="1822450"/>
          </a:xfrm>
          <a:prstGeom prst="rect">
            <a:avLst/>
          </a:prstGeom>
        </p:spPr>
        <p:txBody>
          <a:bodyPr/>
          <a:lstStyle/>
          <a:p>
            <a:pPr algn="ctr"/>
            <a:r>
              <a:rPr lang="fr-FR" sz="2800" noProof="0" dirty="0">
                <a:solidFill>
                  <a:srgbClr val="58C3EB"/>
                </a:solidFill>
              </a:rPr>
              <a:t>Données régionales </a:t>
            </a:r>
            <a:r>
              <a:rPr lang="fr-FR" sz="2800" baseline="30000" noProof="0" dirty="0">
                <a:solidFill>
                  <a:srgbClr val="58C3EB"/>
                </a:solidFill>
              </a:rPr>
              <a:t>5</a:t>
            </a:r>
            <a:r>
              <a:rPr lang="fr-FR" sz="2800" noProof="0" dirty="0">
                <a:solidFill>
                  <a:srgbClr val="58C3EB"/>
                </a:solidFill>
              </a:rPr>
              <a:t>   </a:t>
            </a:r>
          </a:p>
        </p:txBody>
      </p:sp>
      <p:sp>
        <p:nvSpPr>
          <p:cNvPr id="3" name="Espace réservé du contenu 2">
            <a:extLst>
              <a:ext uri="{FF2B5EF4-FFF2-40B4-BE49-F238E27FC236}">
                <a16:creationId xmlns:a16="http://schemas.microsoft.com/office/drawing/2014/main" id="{CB2A5C1E-D736-7CF3-C7B8-CD28A3596A59}"/>
              </a:ext>
            </a:extLst>
          </p:cNvPr>
          <p:cNvSpPr>
            <a:spLocks noGrp="1"/>
          </p:cNvSpPr>
          <p:nvPr>
            <p:ph idx="4294967295"/>
          </p:nvPr>
        </p:nvSpPr>
        <p:spPr>
          <a:xfrm>
            <a:off x="3821114" y="549275"/>
            <a:ext cx="7580312" cy="5759450"/>
          </a:xfrm>
          <a:prstGeom prst="rect">
            <a:avLst/>
          </a:prstGeom>
        </p:spPr>
        <p:txBody>
          <a:bodyPr/>
          <a:lstStyle/>
          <a:p>
            <a:pPr marL="342900" indent="-342900">
              <a:buClr>
                <a:srgbClr val="009CDE"/>
              </a:buClr>
              <a:buFont typeface="Arial" panose="020B0604020202020204" pitchFamily="34" charset="0"/>
              <a:buChar char="•"/>
            </a:pPr>
            <a:r>
              <a:rPr lang="fr-FR" sz="2400" noProof="0" dirty="0"/>
              <a:t>250 000 IST sont contractées chaque jour en Afrique.</a:t>
            </a:r>
          </a:p>
          <a:p>
            <a:pPr marL="342900" indent="-342900">
              <a:buClr>
                <a:srgbClr val="009CDE"/>
              </a:buClr>
              <a:buFont typeface="Arial" panose="020B0604020202020204" pitchFamily="34" charset="0"/>
              <a:buChar char="•"/>
            </a:pPr>
            <a:r>
              <a:rPr lang="fr-FR" sz="2400" noProof="0" dirty="0"/>
              <a:t>1 cas sur 4 d’infections sexuellement transmissibles (IST) guérissables sont en Afrique.</a:t>
            </a:r>
          </a:p>
          <a:p>
            <a:pPr marL="342900" indent="-342900">
              <a:buClr>
                <a:srgbClr val="009CDE"/>
              </a:buClr>
              <a:buFont typeface="Arial" panose="020B0604020202020204" pitchFamily="34" charset="0"/>
              <a:buChar char="•"/>
            </a:pPr>
            <a:r>
              <a:rPr lang="fr-FR" sz="2400" noProof="0" dirty="0"/>
              <a:t>19 et des 20 pays avec le nombre le plus élevé de cancer du col de l’utérus sont en Afrique.</a:t>
            </a:r>
          </a:p>
          <a:p>
            <a:pPr marL="342900" indent="-342900">
              <a:buClr>
                <a:srgbClr val="009CDE"/>
              </a:buClr>
              <a:buFont typeface="Arial" panose="020B0604020202020204" pitchFamily="34" charset="0"/>
              <a:buChar char="•"/>
            </a:pPr>
            <a:r>
              <a:rPr lang="fr-FR" sz="2400" noProof="0" dirty="0"/>
              <a:t>L’Afrique a le taux de syphilis le plus élevé au monde.</a:t>
            </a:r>
          </a:p>
          <a:p>
            <a:pPr marL="342900" indent="-342900">
              <a:buClr>
                <a:srgbClr val="009CDE"/>
              </a:buClr>
              <a:buFont typeface="Arial" panose="020B0604020202020204" pitchFamily="34" charset="0"/>
              <a:buChar char="•"/>
            </a:pPr>
            <a:r>
              <a:rPr lang="fr-FR" sz="2400" noProof="0" dirty="0"/>
              <a:t>Plus d’1 personne sur 10 en Afrique vit avec de l’herpès génital.</a:t>
            </a:r>
          </a:p>
          <a:p>
            <a:pPr marL="342900" indent="-342900">
              <a:buClr>
                <a:srgbClr val="009CDE"/>
              </a:buClr>
              <a:buFont typeface="Arial" panose="020B0604020202020204" pitchFamily="34" charset="0"/>
              <a:buChar char="•"/>
            </a:pPr>
            <a:r>
              <a:rPr lang="fr-FR" sz="2400" noProof="0" dirty="0"/>
              <a:t>Chaque semaine, environ 5000 jeunes femmes de 15 à 24 ans sont infectées par le VIH.</a:t>
            </a:r>
          </a:p>
        </p:txBody>
      </p:sp>
    </p:spTree>
    <p:extLst>
      <p:ext uri="{BB962C8B-B14F-4D97-AF65-F5344CB8AC3E}">
        <p14:creationId xmlns:p14="http://schemas.microsoft.com/office/powerpoint/2010/main" val="199364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EC0905-9CDF-0CC0-54A7-BC5A5A63B43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3E852B-A839-F9AF-F2C1-BA54799C8E57}"/>
              </a:ext>
            </a:extLst>
          </p:cNvPr>
          <p:cNvSpPr>
            <a:spLocks noGrp="1"/>
          </p:cNvSpPr>
          <p:nvPr>
            <p:ph type="title" idx="4294967295"/>
          </p:nvPr>
        </p:nvSpPr>
        <p:spPr>
          <a:xfrm>
            <a:off x="271466" y="2517775"/>
            <a:ext cx="3582988" cy="1822450"/>
          </a:xfrm>
          <a:prstGeom prst="rect">
            <a:avLst/>
          </a:prstGeom>
        </p:spPr>
        <p:txBody>
          <a:bodyPr/>
          <a:lstStyle/>
          <a:p>
            <a:pPr algn="ctr"/>
            <a:r>
              <a:rPr lang="fr-FR" sz="2800" noProof="0" dirty="0">
                <a:solidFill>
                  <a:srgbClr val="58C3EB"/>
                </a:solidFill>
              </a:rPr>
              <a:t>Données nationales  </a:t>
            </a:r>
          </a:p>
        </p:txBody>
      </p:sp>
      <p:sp>
        <p:nvSpPr>
          <p:cNvPr id="3" name="Espace réservé du contenu 2">
            <a:extLst>
              <a:ext uri="{FF2B5EF4-FFF2-40B4-BE49-F238E27FC236}">
                <a16:creationId xmlns:a16="http://schemas.microsoft.com/office/drawing/2014/main" id="{32D21E28-00CB-FEFC-9320-DC679AE010AB}"/>
              </a:ext>
            </a:extLst>
          </p:cNvPr>
          <p:cNvSpPr>
            <a:spLocks noGrp="1"/>
          </p:cNvSpPr>
          <p:nvPr>
            <p:ph idx="4294967295"/>
          </p:nvPr>
        </p:nvSpPr>
        <p:spPr>
          <a:xfrm>
            <a:off x="4733925" y="549275"/>
            <a:ext cx="6867525" cy="5759450"/>
          </a:xfrm>
          <a:prstGeom prst="rect">
            <a:avLst/>
          </a:prstGeom>
        </p:spPr>
        <p:txBody>
          <a:bodyPr/>
          <a:lstStyle/>
          <a:p>
            <a:pPr marL="0" indent="0">
              <a:buClr>
                <a:prstClr val="white"/>
              </a:buClr>
              <a:buNone/>
              <a:defRPr/>
            </a:pPr>
            <a:r>
              <a:rPr kumimoji="0" lang="fr-FR" sz="2600" i="0" u="none" strike="noStrike" kern="1200" cap="none" spc="0" normalizeH="0" baseline="0" noProof="0" dirty="0">
                <a:ln>
                  <a:noFill/>
                </a:ln>
                <a:solidFill>
                  <a:prstClr val="black"/>
                </a:solidFill>
                <a:effectLst/>
                <a:uLnTx/>
                <a:uFillTx/>
              </a:rPr>
              <a:t>Au Sénégal</a:t>
            </a:r>
          </a:p>
          <a:p>
            <a:pPr marL="457200" lvl="0" indent="-457200">
              <a:buClr>
                <a:srgbClr val="009CDE"/>
              </a:buClr>
              <a:buFont typeface="Arial" panose="020B0604020202020204" pitchFamily="34" charset="0"/>
              <a:buChar char="•"/>
              <a:defRPr/>
            </a:pPr>
            <a:r>
              <a:rPr kumimoji="0" lang="fr-FR" sz="2600" i="0" u="none" strike="noStrike" kern="1200" cap="none" spc="0" normalizeH="0" baseline="0" noProof="0" dirty="0">
                <a:ln>
                  <a:noFill/>
                </a:ln>
                <a:solidFill>
                  <a:srgbClr val="000000"/>
                </a:solidFill>
                <a:effectLst/>
                <a:uLnTx/>
                <a:uFillTx/>
              </a:rPr>
              <a:t>Entre 2018 et 2021, 801.176 cas d’infections sexuellement transmissibles ont été notifiées (29,3 % chez les jeunes de 20–24 ans), selon </a:t>
            </a:r>
            <a:r>
              <a:rPr kumimoji="0" lang="fr-FR" sz="2600" i="0" u="none" strike="noStrike" kern="1200" cap="none" spc="0" normalizeH="0" baseline="0" noProof="0" dirty="0">
                <a:ln>
                  <a:noFill/>
                </a:ln>
                <a:effectLst/>
                <a:uLnTx/>
                <a:uFillTx/>
              </a:rPr>
              <a:t>les</a:t>
            </a:r>
            <a:r>
              <a:rPr kumimoji="0" lang="fr-FR" sz="2600" i="0" u="none" strike="noStrike" kern="1200" cap="none" spc="0" normalizeH="0" baseline="0" noProof="0" dirty="0">
                <a:ln>
                  <a:noFill/>
                </a:ln>
                <a:solidFill>
                  <a:srgbClr val="000000"/>
                </a:solidFill>
                <a:effectLst/>
                <a:uLnTx/>
                <a:uFillTx/>
              </a:rPr>
              <a:t> chiffres du ministère de la Santé.</a:t>
            </a:r>
            <a:r>
              <a:rPr lang="fr-FR" sz="2600" baseline="30000" noProof="0" dirty="0">
                <a:solidFill>
                  <a:srgbClr val="E62D5B"/>
                </a:solidFill>
              </a:rPr>
              <a:t> </a:t>
            </a:r>
            <a:r>
              <a:rPr lang="fr-FR" sz="2600" baseline="30000" noProof="0" dirty="0"/>
              <a:t>6</a:t>
            </a:r>
            <a:endParaRPr lang="fr-FR" sz="2600" noProof="0" dirty="0"/>
          </a:p>
          <a:p>
            <a:pPr marL="0" lvl="0" indent="0">
              <a:buClr>
                <a:prstClr val="white"/>
              </a:buClr>
              <a:buNone/>
              <a:defRPr/>
            </a:pPr>
            <a:endParaRPr lang="fr-FR" sz="2600" noProof="0" dirty="0">
              <a:solidFill>
                <a:prstClr val="black"/>
              </a:solidFill>
            </a:endParaRPr>
          </a:p>
          <a:p>
            <a:pPr marL="0" lvl="0" indent="0">
              <a:buClr>
                <a:prstClr val="white"/>
              </a:buClr>
              <a:buNone/>
              <a:defRPr/>
            </a:pPr>
            <a:r>
              <a:rPr lang="fr-FR" sz="2600" noProof="0" dirty="0">
                <a:solidFill>
                  <a:prstClr val="black"/>
                </a:solidFill>
              </a:rPr>
              <a:t>En Guinée</a:t>
            </a:r>
          </a:p>
          <a:p>
            <a:pPr marL="457200" lvl="0" indent="-457200">
              <a:buClr>
                <a:srgbClr val="009CDE"/>
              </a:buClr>
              <a:buFont typeface="Arial" panose="020B0604020202020204" pitchFamily="34" charset="0"/>
              <a:buChar char="•"/>
              <a:defRPr/>
            </a:pPr>
            <a:r>
              <a:rPr lang="fr-FR" sz="2600" noProof="0" dirty="0">
                <a:solidFill>
                  <a:srgbClr val="000000"/>
                </a:solidFill>
              </a:rPr>
              <a:t>Prévalence plus élevée chez les jeunes femmes (1,1 % chez les 15–24 ans). </a:t>
            </a:r>
            <a:r>
              <a:rPr lang="fr-FR" sz="2600" baseline="30000" noProof="0" dirty="0"/>
              <a:t>7</a:t>
            </a:r>
            <a:endParaRPr lang="fr-FR" sz="2600" noProof="0" dirty="0"/>
          </a:p>
          <a:p>
            <a:endParaRPr lang="fr-FR" sz="2600" noProof="0" dirty="0"/>
          </a:p>
        </p:txBody>
      </p:sp>
    </p:spTree>
    <p:extLst>
      <p:ext uri="{BB962C8B-B14F-4D97-AF65-F5344CB8AC3E}">
        <p14:creationId xmlns:p14="http://schemas.microsoft.com/office/powerpoint/2010/main" val="3928587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EAD5B-712F-AA9E-9C54-4EF0E4D796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FBE9B1F-5059-23CA-82DD-F62C38EF915C}"/>
              </a:ext>
            </a:extLst>
          </p:cNvPr>
          <p:cNvSpPr>
            <a:spLocks noGrp="1"/>
          </p:cNvSpPr>
          <p:nvPr>
            <p:ph type="title"/>
          </p:nvPr>
        </p:nvSpPr>
        <p:spPr>
          <a:xfrm>
            <a:off x="270962" y="2363907"/>
            <a:ext cx="3584177" cy="1821720"/>
          </a:xfrm>
        </p:spPr>
        <p:txBody>
          <a:bodyPr/>
          <a:lstStyle/>
          <a:p>
            <a:pPr algn="ctr"/>
            <a:r>
              <a:rPr lang="fr-FR" sz="2800" noProof="0" dirty="0">
                <a:solidFill>
                  <a:srgbClr val="58C3EB"/>
                </a:solidFill>
              </a:rPr>
              <a:t>Conséquences des IST</a:t>
            </a:r>
            <a:r>
              <a:rPr lang="fr-FR" sz="2800" baseline="30000" noProof="0" dirty="0">
                <a:solidFill>
                  <a:srgbClr val="58C3EB"/>
                </a:solidFill>
              </a:rPr>
              <a:t> 8</a:t>
            </a:r>
            <a:r>
              <a:rPr lang="fr-FR" sz="2800" noProof="0" dirty="0">
                <a:solidFill>
                  <a:srgbClr val="58C3EB"/>
                </a:solidFill>
              </a:rPr>
              <a:t> </a:t>
            </a:r>
            <a:br>
              <a:rPr lang="fr-FR" sz="2800" noProof="0" dirty="0">
                <a:solidFill>
                  <a:srgbClr val="58C3EB"/>
                </a:solidFill>
              </a:rPr>
            </a:br>
            <a:endParaRPr lang="fr-FR" sz="1200" noProof="0" dirty="0">
              <a:solidFill>
                <a:srgbClr val="58C3EB"/>
              </a:solidFill>
            </a:endParaRPr>
          </a:p>
        </p:txBody>
      </p:sp>
      <p:sp>
        <p:nvSpPr>
          <p:cNvPr id="3" name="Espace réservé du contenu 2">
            <a:extLst>
              <a:ext uri="{FF2B5EF4-FFF2-40B4-BE49-F238E27FC236}">
                <a16:creationId xmlns:a16="http://schemas.microsoft.com/office/drawing/2014/main" id="{46D465B3-6188-8703-F6C5-0469B12AAA0C}"/>
              </a:ext>
            </a:extLst>
          </p:cNvPr>
          <p:cNvSpPr>
            <a:spLocks noGrp="1"/>
          </p:cNvSpPr>
          <p:nvPr>
            <p:ph idx="1"/>
          </p:nvPr>
        </p:nvSpPr>
        <p:spPr>
          <a:xfrm>
            <a:off x="4526155" y="577960"/>
            <a:ext cx="6966256" cy="5111572"/>
          </a:xfrm>
        </p:spPr>
        <p:txBody>
          <a:bodyPr/>
          <a:lstStyle/>
          <a:p>
            <a:pPr marL="0" indent="0">
              <a:buNone/>
            </a:pPr>
            <a:r>
              <a:rPr lang="fr-FR" sz="2400" noProof="0" dirty="0"/>
              <a:t>Les infections sexuellement transmissibles ont un profond impact sur la santé et la qualité de vie de la population. </a:t>
            </a:r>
          </a:p>
          <a:p>
            <a:pPr>
              <a:buClr>
                <a:srgbClr val="009CDE"/>
              </a:buClr>
            </a:pPr>
            <a:r>
              <a:rPr lang="fr-FR" sz="2400" noProof="0" dirty="0"/>
              <a:t>le risque élevé de morbidité fœtale et néonatale et de mortalité par syphilis pendant la grossesse,</a:t>
            </a:r>
          </a:p>
          <a:p>
            <a:pPr>
              <a:buClr>
                <a:srgbClr val="009CDE"/>
              </a:buClr>
            </a:pPr>
            <a:r>
              <a:rPr lang="fr-FR" sz="2400" noProof="0" dirty="0"/>
              <a:t>le risque de développer un cancer du col de l’utérus à cause de l’infection à papillomavirus humain,</a:t>
            </a:r>
          </a:p>
          <a:p>
            <a:pPr>
              <a:buClr>
                <a:srgbClr val="009CDE"/>
              </a:buClr>
            </a:pPr>
            <a:r>
              <a:rPr lang="fr-FR" sz="2400" noProof="0" dirty="0"/>
              <a:t>le risque de stérilité imputable principalement à la gonorrhée et à la chlamydiose,</a:t>
            </a:r>
          </a:p>
          <a:p>
            <a:pPr>
              <a:buClr>
                <a:srgbClr val="009CDE"/>
              </a:buClr>
            </a:pPr>
            <a:r>
              <a:rPr lang="fr-FR" sz="2400" noProof="0" dirty="0"/>
              <a:t>le risque de transmission sexuelle de l’infection à VIH. </a:t>
            </a:r>
          </a:p>
          <a:p>
            <a:pPr marL="0" indent="0">
              <a:buNone/>
            </a:pPr>
            <a:endParaRPr lang="fr-FR" sz="2400" noProof="0" dirty="0"/>
          </a:p>
          <a:p>
            <a:endParaRPr lang="fr-FR" sz="2400" noProof="0" dirty="0"/>
          </a:p>
        </p:txBody>
      </p:sp>
    </p:spTree>
    <p:extLst>
      <p:ext uri="{BB962C8B-B14F-4D97-AF65-F5344CB8AC3E}">
        <p14:creationId xmlns:p14="http://schemas.microsoft.com/office/powerpoint/2010/main" val="3996588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xfrm>
            <a:off x="366886" y="2098284"/>
            <a:ext cx="3584177" cy="1882691"/>
          </a:xfrm>
          <a:noFill/>
        </p:spPr>
        <p:txBody>
          <a:bodyPr>
            <a:noAutofit/>
          </a:bodyPr>
          <a:lstStyle/>
          <a:p>
            <a:pPr algn="ctr"/>
            <a:r>
              <a:rPr lang="fr-FR" sz="2800" noProof="0" dirty="0">
                <a:latin typeface="Arial Black" panose="020B0A04020102020204" pitchFamily="34" charset="0"/>
              </a:rPr>
              <a:t>Données sur la couverture vaccinale de HPV</a:t>
            </a:r>
            <a:r>
              <a:rPr lang="fr-FR" sz="2800" baseline="30000" noProof="0" dirty="0">
                <a:solidFill>
                  <a:srgbClr val="E62D5B"/>
                </a:solidFill>
              </a:rPr>
              <a:t> </a:t>
            </a:r>
            <a:br>
              <a:rPr lang="fr-FR" sz="2800" noProof="0" dirty="0">
                <a:latin typeface="Arial Black" panose="020B0A04020102020204" pitchFamily="34" charset="0"/>
              </a:rPr>
            </a:br>
            <a:br>
              <a:rPr lang="fr-FR" sz="2800" noProof="0" dirty="0">
                <a:latin typeface="Arial Black" panose="020B0A04020102020204" pitchFamily="34" charset="0"/>
              </a:rPr>
            </a:br>
            <a:endParaRPr lang="fr-FR" sz="2800" noProof="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p:txBody>
          <a:bodyPr>
            <a:normAutofit/>
          </a:bodyPr>
          <a:lstStyle/>
          <a:p>
            <a:pPr marL="0" indent="0">
              <a:buNone/>
            </a:pPr>
            <a:endParaRPr lang="fr-FR" noProof="0" dirty="0"/>
          </a:p>
          <a:p>
            <a:pPr marL="0" indent="0">
              <a:buClr>
                <a:srgbClr val="58C3EB"/>
              </a:buClr>
              <a:buNone/>
            </a:pPr>
            <a:r>
              <a:rPr lang="fr-FR" baseline="30000" noProof="0" dirty="0"/>
              <a:t> </a:t>
            </a:r>
            <a:endParaRPr lang="fr-FR" sz="2000" baseline="30000" noProof="0" dirty="0"/>
          </a:p>
          <a:p>
            <a:endParaRPr lang="fr-FR" sz="2000" noProof="0" dirty="0"/>
          </a:p>
        </p:txBody>
      </p:sp>
      <p:pic>
        <p:nvPicPr>
          <p:cNvPr id="6" name="Image 5">
            <a:extLst>
              <a:ext uri="{FF2B5EF4-FFF2-40B4-BE49-F238E27FC236}">
                <a16:creationId xmlns:a16="http://schemas.microsoft.com/office/drawing/2014/main" id="{1A6F73AA-46B6-D63A-2FC3-6EB48F8FEF95}"/>
              </a:ext>
            </a:extLst>
          </p:cNvPr>
          <p:cNvPicPr>
            <a:picLocks noChangeAspect="1"/>
          </p:cNvPicPr>
          <p:nvPr/>
        </p:nvPicPr>
        <p:blipFill>
          <a:blip r:embed="rId3"/>
          <a:stretch>
            <a:fillRect/>
          </a:stretch>
        </p:blipFill>
        <p:spPr>
          <a:xfrm>
            <a:off x="4927184" y="874527"/>
            <a:ext cx="6822407" cy="3619826"/>
          </a:xfrm>
          <a:prstGeom prst="rect">
            <a:avLst/>
          </a:prstGeom>
        </p:spPr>
      </p:pic>
      <p:sp>
        <p:nvSpPr>
          <p:cNvPr id="7" name="Rectangle : coins arrondis 6">
            <a:extLst>
              <a:ext uri="{FF2B5EF4-FFF2-40B4-BE49-F238E27FC236}">
                <a16:creationId xmlns:a16="http://schemas.microsoft.com/office/drawing/2014/main" id="{CBF1F1A8-D01C-8EF0-45B9-60246CE289DA}"/>
              </a:ext>
            </a:extLst>
          </p:cNvPr>
          <p:cNvSpPr/>
          <p:nvPr/>
        </p:nvSpPr>
        <p:spPr>
          <a:xfrm>
            <a:off x="4369961" y="4600364"/>
            <a:ext cx="7203549" cy="357398"/>
          </a:xfrm>
          <a:prstGeom prst="round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fr-FR" sz="1400" kern="100" noProof="0" dirty="0">
                <a:effectLst/>
                <a:latin typeface="Arial" panose="020B0604020202020204" pitchFamily="34" charset="0"/>
                <a:ea typeface="Aptos" panose="020B0004020202020204" pitchFamily="34" charset="0"/>
                <a:cs typeface="Arial" panose="020B0604020202020204" pitchFamily="34" charset="0"/>
              </a:rPr>
              <a:t>                 </a:t>
            </a:r>
          </a:p>
          <a:p>
            <a:pPr algn="ctr">
              <a:buNone/>
            </a:pPr>
            <a:r>
              <a:rPr lang="fr-FR" sz="1400" kern="100" noProof="0" dirty="0">
                <a:effectLst/>
                <a:latin typeface="Arial" panose="020B0604020202020204" pitchFamily="34" charset="0"/>
                <a:ea typeface="Aptos" panose="020B0004020202020204" pitchFamily="34" charset="0"/>
                <a:cs typeface="Arial" panose="020B0604020202020204" pitchFamily="34" charset="0"/>
              </a:rPr>
              <a:t> Source</a:t>
            </a:r>
            <a:r>
              <a:rPr lang="fr-FR" sz="1400" kern="100" noProof="0" dirty="0">
                <a:latin typeface="Arial" panose="020B0604020202020204" pitchFamily="34" charset="0"/>
                <a:ea typeface="Aptos" panose="020B0004020202020204" pitchFamily="34" charset="0"/>
                <a:cs typeface="Arial" panose="020B0604020202020204" pitchFamily="34" charset="0"/>
              </a:rPr>
              <a:t>: </a:t>
            </a:r>
            <a:r>
              <a:rPr lang="fr-FR" sz="1400" noProof="0" dirty="0">
                <a:latin typeface="Arial" panose="020B0604020202020204" pitchFamily="34" charset="0"/>
                <a:cs typeface="Arial" panose="020B0604020202020204" pitchFamily="34" charset="0"/>
                <a:hlinkClick r:id="rId4"/>
              </a:rPr>
              <a:t>WHO Immunization Data Portal</a:t>
            </a:r>
            <a:r>
              <a:rPr lang="fr-FR" sz="1400" noProof="0" dirty="0">
                <a:latin typeface="Arial" panose="020B0604020202020204" pitchFamily="34" charset="0"/>
                <a:cs typeface="Arial" panose="020B0604020202020204" pitchFamily="34" charset="0"/>
              </a:rPr>
              <a:t>.</a:t>
            </a:r>
          </a:p>
          <a:p>
            <a:pPr marL="342900" lvl="0" indent="-342900" algn="ctr">
              <a:lnSpc>
                <a:spcPct val="107000"/>
              </a:lnSpc>
              <a:spcAft>
                <a:spcPts val="800"/>
              </a:spcAft>
              <a:buSzPts val="1000"/>
              <a:buFont typeface="Symbol" panose="05050102010706020507" pitchFamily="18" charset="2"/>
              <a:buChar char=""/>
              <a:tabLst>
                <a:tab pos="457200" algn="l"/>
              </a:tabLst>
            </a:pPr>
            <a:endParaRPr lang="fr-FR" sz="1400" kern="100" noProof="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33292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6FF62-4EFB-71BE-18B5-18EB29CE7045}"/>
              </a:ext>
            </a:extLst>
          </p:cNvPr>
          <p:cNvSpPr>
            <a:spLocks noGrp="1"/>
          </p:cNvSpPr>
          <p:nvPr>
            <p:ph type="title"/>
          </p:nvPr>
        </p:nvSpPr>
        <p:spPr>
          <a:xfrm>
            <a:off x="313823" y="792270"/>
            <a:ext cx="3584177" cy="4527875"/>
          </a:xfrm>
        </p:spPr>
        <p:txBody>
          <a:bodyPr/>
          <a:lstStyle/>
          <a:p>
            <a:pPr algn="ctr"/>
            <a:br>
              <a:rPr lang="fr-FR" sz="2400" noProof="0" dirty="0"/>
            </a:br>
            <a:br>
              <a:rPr lang="fr-FR" sz="2400" noProof="0" dirty="0"/>
            </a:br>
            <a:br>
              <a:rPr lang="fr-FR" sz="2400" noProof="0" dirty="0"/>
            </a:br>
            <a:r>
              <a:rPr lang="fr-FR" sz="2400" noProof="0" dirty="0"/>
              <a:t>HPV vaccination : progrès de la région OMS-AFRO</a:t>
            </a:r>
            <a:r>
              <a:rPr lang="fr-FR" sz="2400" baseline="30000" noProof="0" dirty="0">
                <a:solidFill>
                  <a:srgbClr val="E62D5B"/>
                </a:solidFill>
              </a:rPr>
              <a:t> </a:t>
            </a:r>
            <a:br>
              <a:rPr lang="fr-FR" sz="2400" noProof="0" dirty="0"/>
            </a:br>
            <a:br>
              <a:rPr lang="fr-FR" sz="2400" noProof="0" dirty="0"/>
            </a:br>
            <a:r>
              <a:rPr lang="fr-FR" sz="2000" noProof="0" dirty="0">
                <a:solidFill>
                  <a:srgbClr val="E62D74"/>
                </a:solidFill>
              </a:rPr>
              <a:t>de 28 % en 2022 à 40 % en 2023, 1</a:t>
            </a:r>
            <a:r>
              <a:rPr lang="fr-FR" sz="2000" baseline="30000" noProof="0" dirty="0">
                <a:solidFill>
                  <a:srgbClr val="E62D74"/>
                </a:solidFill>
              </a:rPr>
              <a:t>re</a:t>
            </a:r>
            <a:r>
              <a:rPr lang="fr-FR" sz="2000" noProof="0" dirty="0">
                <a:solidFill>
                  <a:srgbClr val="E62D74"/>
                </a:solidFill>
              </a:rPr>
              <a:t> dose</a:t>
            </a:r>
            <a:br>
              <a:rPr lang="fr-FR" sz="2000" noProof="0" dirty="0"/>
            </a:br>
            <a:endParaRPr lang="fr-FR" sz="2000" noProof="0" dirty="0"/>
          </a:p>
        </p:txBody>
      </p:sp>
      <p:sp>
        <p:nvSpPr>
          <p:cNvPr id="3" name="Espace réservé du contenu 2">
            <a:extLst>
              <a:ext uri="{FF2B5EF4-FFF2-40B4-BE49-F238E27FC236}">
                <a16:creationId xmlns:a16="http://schemas.microsoft.com/office/drawing/2014/main" id="{EB82D9E0-ED33-EDD4-746B-8431AE3F2E90}"/>
              </a:ext>
            </a:extLst>
          </p:cNvPr>
          <p:cNvSpPr>
            <a:spLocks noGrp="1"/>
          </p:cNvSpPr>
          <p:nvPr>
            <p:ph idx="1"/>
          </p:nvPr>
        </p:nvSpPr>
        <p:spPr>
          <a:xfrm>
            <a:off x="4094480" y="792271"/>
            <a:ext cx="7397931" cy="4653489"/>
          </a:xfrm>
        </p:spPr>
        <p:txBody>
          <a:bodyPr/>
          <a:lstStyle/>
          <a:p>
            <a:pPr marL="0" indent="0">
              <a:buNone/>
            </a:pPr>
            <a:r>
              <a:rPr lang="fr-FR" sz="2400" b="1" noProof="0" dirty="0"/>
              <a:t>Pays francophones avec des programmes de vaccination contre le VPH</a:t>
            </a:r>
          </a:p>
          <a:p>
            <a:pPr>
              <a:buClr>
                <a:srgbClr val="009CDE"/>
              </a:buClr>
            </a:pPr>
            <a:r>
              <a:rPr lang="fr-FR" sz="2400" b="1" noProof="0" dirty="0"/>
              <a:t>Côte d’Ivoire </a:t>
            </a:r>
            <a:r>
              <a:rPr lang="fr-FR" sz="2400" noProof="0" dirty="0"/>
              <a:t>: a accueilli le symposium sur le VPH en 2023 et joue un rôle de leader régional dans le déploiement du vaccin.</a:t>
            </a:r>
          </a:p>
          <a:p>
            <a:pPr>
              <a:buClr>
                <a:srgbClr val="009CDE"/>
              </a:buClr>
            </a:pPr>
            <a:r>
              <a:rPr lang="fr-FR" sz="2400" b="1" noProof="0" dirty="0"/>
              <a:t>Sénégal et Burkina Faso </a:t>
            </a:r>
            <a:r>
              <a:rPr lang="fr-FR" sz="2400" noProof="0" dirty="0"/>
              <a:t>: ont mis en œuvre des programmes nationaux de vaccination contre le VPH ciblant les adolescentes.</a:t>
            </a:r>
          </a:p>
          <a:p>
            <a:pPr>
              <a:buClr>
                <a:srgbClr val="009CDE"/>
              </a:buClr>
            </a:pPr>
            <a:r>
              <a:rPr lang="fr-FR" sz="2400" b="1" noProof="0" dirty="0"/>
              <a:t>Rwanda : </a:t>
            </a:r>
            <a:r>
              <a:rPr lang="fr-FR" sz="2400" noProof="0" dirty="0"/>
              <a:t>maintient l’un des taux de vaccination contre le VPH les plus élevés en Afrique.</a:t>
            </a:r>
          </a:p>
          <a:p>
            <a:pPr>
              <a:buClr>
                <a:srgbClr val="009CDE"/>
              </a:buClr>
            </a:pPr>
            <a:r>
              <a:rPr lang="fr-FR" sz="2400" b="1" noProof="0" dirty="0"/>
              <a:t>Cameroun : </a:t>
            </a:r>
            <a:r>
              <a:rPr lang="fr-FR" sz="2400" noProof="0" dirty="0"/>
              <a:t>continuent d’élargir la couverture vaccinale.</a:t>
            </a:r>
            <a:endParaRPr lang="fr-FR" sz="2400" b="1" noProof="0" dirty="0"/>
          </a:p>
        </p:txBody>
      </p:sp>
      <p:sp>
        <p:nvSpPr>
          <p:cNvPr id="6" name="Rectangle : coins arrondis 6">
            <a:extLst>
              <a:ext uri="{FF2B5EF4-FFF2-40B4-BE49-F238E27FC236}">
                <a16:creationId xmlns:a16="http://schemas.microsoft.com/office/drawing/2014/main" id="{75810E2D-F016-C67C-80E1-CDC7C31CD00C}"/>
              </a:ext>
            </a:extLst>
          </p:cNvPr>
          <p:cNvSpPr/>
          <p:nvPr/>
        </p:nvSpPr>
        <p:spPr>
          <a:xfrm>
            <a:off x="4369961" y="5543346"/>
            <a:ext cx="7203549" cy="357398"/>
          </a:xfrm>
          <a:prstGeom prst="round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fr-FR" sz="1400" kern="100" noProof="0" dirty="0">
                <a:effectLst/>
                <a:latin typeface="Arial" panose="020B0604020202020204" pitchFamily="34" charset="0"/>
                <a:ea typeface="Aptos" panose="020B0004020202020204" pitchFamily="34" charset="0"/>
                <a:cs typeface="Arial" panose="020B0604020202020204" pitchFamily="34" charset="0"/>
              </a:rPr>
              <a:t>                 </a:t>
            </a:r>
          </a:p>
          <a:p>
            <a:pPr algn="ctr">
              <a:buNone/>
            </a:pPr>
            <a:r>
              <a:rPr lang="fr-FR" sz="1400" kern="100" noProof="0" dirty="0">
                <a:effectLst/>
                <a:latin typeface="Arial" panose="020B0604020202020204" pitchFamily="34" charset="0"/>
                <a:ea typeface="Aptos" panose="020B0004020202020204" pitchFamily="34" charset="0"/>
                <a:cs typeface="Arial" panose="020B0604020202020204" pitchFamily="34" charset="0"/>
              </a:rPr>
              <a:t> Source</a:t>
            </a:r>
            <a:r>
              <a:rPr lang="fr-FR" sz="1400" kern="100" noProof="0" dirty="0">
                <a:latin typeface="Arial" panose="020B0604020202020204" pitchFamily="34" charset="0"/>
                <a:ea typeface="Aptos" panose="020B0004020202020204" pitchFamily="34" charset="0"/>
                <a:cs typeface="Arial" panose="020B0604020202020204" pitchFamily="34" charset="0"/>
              </a:rPr>
              <a:t>: </a:t>
            </a:r>
            <a:r>
              <a:rPr lang="fr-FR" sz="1400" noProof="0" dirty="0">
                <a:latin typeface="Arial" panose="020B0604020202020204" pitchFamily="34" charset="0"/>
                <a:cs typeface="Arial" panose="020B0604020202020204" pitchFamily="34" charset="0"/>
                <a:hlinkClick r:id="rId3"/>
              </a:rPr>
              <a:t>WHO Immunization Data Portal</a:t>
            </a:r>
            <a:r>
              <a:rPr lang="fr-FR" sz="1400" noProof="0" dirty="0">
                <a:latin typeface="Arial" panose="020B0604020202020204" pitchFamily="34" charset="0"/>
                <a:cs typeface="Arial" panose="020B0604020202020204" pitchFamily="34" charset="0"/>
              </a:rPr>
              <a:t>.</a:t>
            </a:r>
          </a:p>
          <a:p>
            <a:pPr marL="342900" lvl="0" indent="-342900" algn="ctr">
              <a:lnSpc>
                <a:spcPct val="107000"/>
              </a:lnSpc>
              <a:spcAft>
                <a:spcPts val="800"/>
              </a:spcAft>
              <a:buSzPts val="1000"/>
              <a:buFont typeface="Symbol" panose="05050102010706020507" pitchFamily="18" charset="2"/>
              <a:buChar char=""/>
              <a:tabLst>
                <a:tab pos="457200" algn="l"/>
              </a:tabLst>
            </a:pPr>
            <a:endParaRPr lang="fr-FR" sz="1400" kern="100" noProof="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0733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p:nvPr>
        </p:nvSpPr>
        <p:spPr>
          <a:xfrm>
            <a:off x="3883301" y="322436"/>
            <a:ext cx="4425398" cy="631294"/>
          </a:xfrm>
        </p:spPr>
        <p:txBody>
          <a:bodyPr anchor="b"/>
          <a:lstStyle/>
          <a:p>
            <a:pPr algn="ctr"/>
            <a:r>
              <a:rPr lang="fr-FR" sz="2800" noProof="0" dirty="0"/>
              <a:t>Défis régionaux</a:t>
            </a: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13"/>
          </p:nvPr>
        </p:nvSpPr>
        <p:spPr>
          <a:xfrm>
            <a:off x="557213" y="943888"/>
            <a:ext cx="11187112" cy="5591676"/>
          </a:xfrm>
        </p:spPr>
        <p:txBody>
          <a:bodyPr numCol="1"/>
          <a:lstStyle/>
          <a:p>
            <a:pPr marL="400050" indent="-400050">
              <a:lnSpc>
                <a:spcPct val="100000"/>
              </a:lnSpc>
              <a:buClr>
                <a:srgbClr val="58C3EB"/>
              </a:buClr>
              <a:buFont typeface="+mj-lt"/>
              <a:buAutoNum type="romanUcPeriod"/>
              <a:defRPr/>
            </a:pPr>
            <a:r>
              <a:rPr lang="fr-FR" sz="2400" b="1" noProof="0" dirty="0"/>
              <a:t>Création d’un environnement politique </a:t>
            </a:r>
            <a:r>
              <a:rPr lang="fr-FR" sz="2400" noProof="0" dirty="0"/>
              <a:t>propice à la prestation de services de lutte contre les IST. </a:t>
            </a:r>
          </a:p>
          <a:p>
            <a:pPr marL="400050" indent="-400050">
              <a:lnSpc>
                <a:spcPct val="100000"/>
              </a:lnSpc>
              <a:buClr>
                <a:srgbClr val="58C3EB"/>
              </a:buClr>
              <a:buFont typeface="+mj-lt"/>
              <a:buAutoNum type="romanUcPeriod"/>
              <a:defRPr/>
            </a:pPr>
            <a:r>
              <a:rPr lang="fr-FR" sz="2400" b="1" noProof="0" dirty="0"/>
              <a:t>Renforcement de l’intégration de la prévention et des soins </a:t>
            </a:r>
            <a:r>
              <a:rPr lang="fr-FR" sz="2400" noProof="0" dirty="0"/>
              <a:t>des IST dans d’autres programmes et services de santé nationaux.</a:t>
            </a:r>
          </a:p>
          <a:p>
            <a:pPr marL="400050" indent="-400050">
              <a:lnSpc>
                <a:spcPct val="100000"/>
              </a:lnSpc>
              <a:buClr>
                <a:srgbClr val="58C3EB"/>
              </a:buClr>
              <a:buFont typeface="+mj-lt"/>
              <a:buAutoNum type="romanUcPeriod"/>
              <a:defRPr/>
            </a:pPr>
            <a:r>
              <a:rPr lang="fr-FR" sz="2400" b="1" noProof="0" dirty="0"/>
              <a:t>Attitude des prestataires de services : </a:t>
            </a:r>
            <a:r>
              <a:rPr lang="fr-FR" sz="2400" noProof="0" dirty="0"/>
              <a:t>attitude négative et de jugement des prestataires de soins envers les adolescents fréquentant les services IST.</a:t>
            </a:r>
          </a:p>
          <a:p>
            <a:pPr marL="400050" indent="-400050">
              <a:lnSpc>
                <a:spcPct val="100000"/>
              </a:lnSpc>
              <a:buClr>
                <a:srgbClr val="58C3EB"/>
              </a:buClr>
              <a:buFont typeface="+mj-lt"/>
              <a:buAutoNum type="romanUcPeriod"/>
              <a:defRPr/>
            </a:pPr>
            <a:r>
              <a:rPr lang="fr-FR" sz="2400" b="1" noProof="0" dirty="0"/>
              <a:t>Système d'information sanitaire :</a:t>
            </a:r>
            <a:r>
              <a:rPr lang="fr-FR" sz="2400" noProof="0" dirty="0"/>
              <a:t> le faible taux de déclaration des IST a une incidence sur la charge de morbidité, l’adoption de stratégies nationales de prise en charge, par exemple le faible taux de déclaration du PVH et de son lien avec le cancer du col de l'utérus.</a:t>
            </a:r>
          </a:p>
          <a:p>
            <a:pPr marL="400050" indent="-400050">
              <a:lnSpc>
                <a:spcPct val="100000"/>
              </a:lnSpc>
              <a:buClr>
                <a:srgbClr val="58C3EB"/>
              </a:buClr>
              <a:buFont typeface="+mj-lt"/>
              <a:buAutoNum type="romanUcPeriod"/>
              <a:defRPr/>
            </a:pPr>
            <a:r>
              <a:rPr lang="fr-FR" sz="2400" b="1" noProof="0" dirty="0"/>
              <a:t>Accessibilité financière :</a:t>
            </a:r>
            <a:r>
              <a:rPr lang="fr-FR" sz="2400" noProof="0" dirty="0"/>
              <a:t> insuffisance de systèmes de financement de la santé, de régimes de protection financière et d’autres dispositifs.</a:t>
            </a:r>
          </a:p>
        </p:txBody>
      </p:sp>
    </p:spTree>
    <p:extLst>
      <p:ext uri="{BB962C8B-B14F-4D97-AF65-F5344CB8AC3E}">
        <p14:creationId xmlns:p14="http://schemas.microsoft.com/office/powerpoint/2010/main" val="1848819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08009-17DE-136A-4998-EC32CA081F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A8D398-9BA9-8F8A-BC74-44C7FBED8E96}"/>
              </a:ext>
            </a:extLst>
          </p:cNvPr>
          <p:cNvSpPr>
            <a:spLocks noGrp="1"/>
          </p:cNvSpPr>
          <p:nvPr>
            <p:ph type="title"/>
          </p:nvPr>
        </p:nvSpPr>
        <p:spPr>
          <a:xfrm rot="16200000">
            <a:off x="-1884174" y="2713863"/>
            <a:ext cx="5328490" cy="959538"/>
          </a:xfrm>
        </p:spPr>
        <p:txBody>
          <a:bodyPr anchor="b"/>
          <a:lstStyle/>
          <a:p>
            <a:pPr algn="ctr"/>
            <a:r>
              <a:rPr lang="fr-FR" sz="2800" noProof="0" dirty="0"/>
              <a:t>Opportunités régionales</a:t>
            </a:r>
            <a:r>
              <a:rPr lang="fr-FR" sz="2800" baseline="30000" noProof="0" dirty="0">
                <a:solidFill>
                  <a:srgbClr val="E62D5B"/>
                </a:solidFill>
              </a:rPr>
              <a:t> </a:t>
            </a:r>
            <a:r>
              <a:rPr lang="fr-FR" sz="2800" baseline="30000" noProof="0" dirty="0"/>
              <a:t>9</a:t>
            </a:r>
          </a:p>
        </p:txBody>
      </p:sp>
      <p:sp>
        <p:nvSpPr>
          <p:cNvPr id="2" name="Rectangle 1">
            <a:extLst>
              <a:ext uri="{FF2B5EF4-FFF2-40B4-BE49-F238E27FC236}">
                <a16:creationId xmlns:a16="http://schemas.microsoft.com/office/drawing/2014/main" id="{ADD9E85E-6095-F42C-8F05-D882802F3757}"/>
              </a:ext>
            </a:extLst>
          </p:cNvPr>
          <p:cNvSpPr/>
          <p:nvPr/>
        </p:nvSpPr>
        <p:spPr>
          <a:xfrm>
            <a:off x="2007909" y="446592"/>
            <a:ext cx="9515397" cy="1200329"/>
          </a:xfrm>
          <a:prstGeom prst="rect">
            <a:avLst/>
          </a:prstGeom>
        </p:spPr>
        <p:txBody>
          <a:bodyPr wrap="square">
            <a:spAutoFit/>
          </a:bodyPr>
          <a:lstStyle/>
          <a:p>
            <a:pPr algn="ctr"/>
            <a:r>
              <a:rPr lang="fr-FR" sz="2400" b="1" noProof="0" dirty="0">
                <a:solidFill>
                  <a:srgbClr val="E62D5B"/>
                </a:solidFill>
                <a:latin typeface="Arial Black" panose="020B0A04020102020204" pitchFamily="34" charset="0"/>
                <a:cs typeface="Arial" panose="020B0604020202020204" pitchFamily="34" charset="0"/>
              </a:rPr>
              <a:t>Le Projet PasserElles : pour un passage à l’échelle des services de prévention et de prise en charge des enfants et des jeunes vivant avec le VIH</a:t>
            </a:r>
            <a:endParaRPr lang="fr-FR" sz="2000" noProof="0" dirty="0">
              <a:solidFill>
                <a:prstClr val="black"/>
              </a:solidFill>
              <a:latin typeface="Arial" panose="020B0604020202020204" pitchFamily="34" charset="0"/>
              <a:cs typeface="Arial" panose="020B0604020202020204" pitchFamily="34" charset="0"/>
            </a:endParaRPr>
          </a:p>
        </p:txBody>
      </p:sp>
      <p:sp>
        <p:nvSpPr>
          <p:cNvPr id="9" name="Title 2">
            <a:extLst>
              <a:ext uri="{FF2B5EF4-FFF2-40B4-BE49-F238E27FC236}">
                <a16:creationId xmlns:a16="http://schemas.microsoft.com/office/drawing/2014/main" id="{47E1D2B8-0B87-17B2-2BA6-29A5C48AFBFB}"/>
              </a:ext>
            </a:extLst>
          </p:cNvPr>
          <p:cNvSpPr txBox="1">
            <a:spLocks/>
          </p:cNvSpPr>
          <p:nvPr/>
        </p:nvSpPr>
        <p:spPr>
          <a:xfrm>
            <a:off x="1913469" y="1646921"/>
            <a:ext cx="9704276" cy="4852692"/>
          </a:xfrm>
          <a:prstGeom prst="rect">
            <a:avLst/>
          </a:prstGeom>
        </p:spPr>
        <p:txBody>
          <a:bodyPr anchor="b"/>
          <a:lst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a:lstStyle>
          <a:p>
            <a:pPr>
              <a:lnSpc>
                <a:spcPct val="100000"/>
              </a:lnSpc>
              <a:spcBef>
                <a:spcPts val="1600"/>
              </a:spcBef>
            </a:pPr>
            <a:r>
              <a:rPr lang="fr-FR" sz="2000" b="0" noProof="0" dirty="0">
                <a:solidFill>
                  <a:schemeClr val="tx1"/>
                </a:solidFill>
                <a:latin typeface="Arial" panose="020B0604020202020204" pitchFamily="34" charset="0"/>
                <a:cs typeface="Arial" panose="020B0604020202020204" pitchFamily="34" charset="0"/>
              </a:rPr>
              <a:t>L’objectif du projet PasserElles est d’améliorer l’accès des enfants, des adolescent·es et des jeunes à des services de prévention et de prise en charge VIH-sida de qualité et sensibles au genre dans quatre pays d’Afrique de l’Ouest et centrale. Grâce à sa dimension multi pays, le programme a insufflé une dynamique régionale à travers le partage d’expériences pour une amélioration des pratiques de prévention et de prise en charge. Ses objectifs spécifiques sont : </a:t>
            </a:r>
          </a:p>
          <a:p>
            <a:pPr marL="285750" indent="-285750">
              <a:lnSpc>
                <a:spcPct val="100000"/>
              </a:lnSpc>
              <a:spcBef>
                <a:spcPts val="1600"/>
              </a:spcBef>
              <a:buFont typeface="Arial" panose="020B0604020202020204" pitchFamily="34" charset="0"/>
              <a:buChar char="•"/>
            </a:pPr>
            <a:r>
              <a:rPr lang="fr-FR" sz="2000" b="0" noProof="0" dirty="0">
                <a:solidFill>
                  <a:schemeClr val="tx1"/>
                </a:solidFill>
                <a:latin typeface="Arial" panose="020B0604020202020204" pitchFamily="34" charset="0"/>
                <a:cs typeface="Arial" panose="020B0604020202020204" pitchFamily="34" charset="0"/>
              </a:rPr>
              <a:t>assurer le transfert des compétences et des approches prévention et prise en charge du VIH au niveau national ;</a:t>
            </a:r>
          </a:p>
          <a:p>
            <a:pPr marL="285750" indent="-285750">
              <a:lnSpc>
                <a:spcPct val="100000"/>
              </a:lnSpc>
              <a:spcBef>
                <a:spcPts val="1600"/>
              </a:spcBef>
              <a:buFont typeface="Arial" panose="020B0604020202020204" pitchFamily="34" charset="0"/>
              <a:buChar char="•"/>
            </a:pPr>
            <a:r>
              <a:rPr lang="fr-FR" sz="2000" b="0" noProof="0" dirty="0">
                <a:solidFill>
                  <a:schemeClr val="tx1"/>
                </a:solidFill>
                <a:latin typeface="Arial" panose="020B0604020202020204" pitchFamily="34" charset="0"/>
                <a:cs typeface="Arial" panose="020B0604020202020204" pitchFamily="34" charset="0"/>
              </a:rPr>
              <a:t>consolider le leadership et la participation des jeunes aux processus décisionnels et aux actions de lutte contre le VIH ;</a:t>
            </a:r>
          </a:p>
          <a:p>
            <a:pPr marL="285750" indent="-285750">
              <a:lnSpc>
                <a:spcPct val="100000"/>
              </a:lnSpc>
              <a:spcBef>
                <a:spcPts val="1600"/>
              </a:spcBef>
              <a:buFont typeface="Arial" panose="020B0604020202020204" pitchFamily="34" charset="0"/>
              <a:buChar char="•"/>
            </a:pPr>
            <a:r>
              <a:rPr lang="fr-FR" sz="2000" b="0" noProof="0" dirty="0">
                <a:solidFill>
                  <a:schemeClr val="tx1"/>
                </a:solidFill>
                <a:latin typeface="Arial" panose="020B0604020202020204" pitchFamily="34" charset="0"/>
                <a:cs typeface="Arial" panose="020B0604020202020204" pitchFamily="34" charset="0"/>
              </a:rPr>
              <a:t>soutenir l’autonomisation du réseau Grandir Ensemble et le renforcement de son positionnement dans la lutte contre le VIH pédiatrique en Afrique francophone.</a:t>
            </a:r>
          </a:p>
          <a:p>
            <a:pPr>
              <a:lnSpc>
                <a:spcPct val="100000"/>
              </a:lnSpc>
              <a:spcBef>
                <a:spcPts val="1600"/>
              </a:spcBef>
            </a:pPr>
            <a:r>
              <a:rPr lang="fr-FR" sz="2000" b="0" noProof="0" dirty="0">
                <a:solidFill>
                  <a:schemeClr val="tx1"/>
                </a:solidFill>
                <a:latin typeface="Arial" panose="020B0604020202020204" pitchFamily="34" charset="0"/>
                <a:cs typeface="Arial" panose="020B0604020202020204" pitchFamily="34" charset="0"/>
              </a:rPr>
              <a:t>Il est mis en œuvre au Burkina Faso, Burundi, Côte d’Ivoire, Togo.</a:t>
            </a:r>
            <a:endParaRPr lang="fr-FR" sz="2000" b="0" i="0" noProof="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027186"/>
      </p:ext>
    </p:extLst>
  </p:cSld>
  <p:clrMapOvr>
    <a:masterClrMapping/>
  </p:clrMapOvr>
  <mc:AlternateContent xmlns:mc="http://schemas.openxmlformats.org/markup-compatibility/2006" xmlns:p14="http://schemas.microsoft.com/office/powerpoint/2010/main">
    <mc:Choice Requires="p14">
      <p:transition spd="slow" p14:dur="2000" advTm="61579"/>
    </mc:Choice>
    <mc:Fallback xmlns="">
      <p:transition spd="slow" advTm="6157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CAB8-6176-C849-602A-EC4106A469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8889B9-3B70-6F6D-B34C-647F24FB409D}"/>
              </a:ext>
            </a:extLst>
          </p:cNvPr>
          <p:cNvSpPr>
            <a:spLocks noGrp="1"/>
          </p:cNvSpPr>
          <p:nvPr>
            <p:ph type="title"/>
          </p:nvPr>
        </p:nvSpPr>
        <p:spPr>
          <a:xfrm rot="16200000">
            <a:off x="-1923703" y="3124412"/>
            <a:ext cx="5228981" cy="531531"/>
          </a:xfrm>
        </p:spPr>
        <p:txBody>
          <a:bodyPr anchor="b"/>
          <a:lstStyle/>
          <a:p>
            <a:pPr algn="ctr"/>
            <a:r>
              <a:rPr lang="fr-FR" sz="2800" noProof="0" dirty="0"/>
              <a:t>Opportunités régionales</a:t>
            </a:r>
            <a:endParaRPr lang="fr-FR" sz="2800" baseline="30000" noProof="0" dirty="0"/>
          </a:p>
        </p:txBody>
      </p:sp>
      <p:sp>
        <p:nvSpPr>
          <p:cNvPr id="2" name="Rectangle 1">
            <a:extLst>
              <a:ext uri="{FF2B5EF4-FFF2-40B4-BE49-F238E27FC236}">
                <a16:creationId xmlns:a16="http://schemas.microsoft.com/office/drawing/2014/main" id="{D1396B1C-349B-2437-1593-F5AEA4053B01}"/>
              </a:ext>
            </a:extLst>
          </p:cNvPr>
          <p:cNvSpPr/>
          <p:nvPr/>
        </p:nvSpPr>
        <p:spPr>
          <a:xfrm>
            <a:off x="1313413" y="1348089"/>
            <a:ext cx="10116589" cy="5016758"/>
          </a:xfrm>
          <a:prstGeom prst="rect">
            <a:avLst/>
          </a:prstGeom>
        </p:spPr>
        <p:txBody>
          <a:bodyPr wrap="square">
            <a:spAutoFit/>
          </a:bodyPr>
          <a:lstStyle/>
          <a:p>
            <a:pPr>
              <a:spcBef>
                <a:spcPts val="2400"/>
              </a:spcBef>
            </a:pPr>
            <a:r>
              <a:rPr lang="fr-FR" sz="2000" noProof="0" dirty="0">
                <a:solidFill>
                  <a:prstClr val="black"/>
                </a:solidFill>
                <a:latin typeface="Arial" panose="020B0604020202020204" pitchFamily="34" charset="0"/>
                <a:cs typeface="Arial" panose="020B0604020202020204" pitchFamily="34" charset="0"/>
              </a:rPr>
              <a:t>Le programme Frontières et vulnérabilités au VIH en Afrique de l’Ouest (FEVE) est un programme régional intervenant dans 9 des 16 pays de la Communauté Économiques des États de l’Afrique de l’Ouest (CEDEAO). Ces pays totalisent le quart de la population ouest africaine ce qui correspond à 108 millions d’habitants et partagent des frontières entre eux où il est noté une forte mobilité et concentration des populations. Cette situation rend difficile le plus souvent le continuum de soins des populations vivant avec le VIH et augmente la vulnérabilité du VIH surtout chez les groupes les plus exposés au VIH. </a:t>
            </a:r>
          </a:p>
          <a:p>
            <a:pPr>
              <a:spcBef>
                <a:spcPts val="2400"/>
              </a:spcBef>
            </a:pPr>
            <a:r>
              <a:rPr lang="fr-FR" sz="2000" noProof="0" dirty="0">
                <a:solidFill>
                  <a:prstClr val="black"/>
                </a:solidFill>
                <a:latin typeface="Arial" panose="020B0604020202020204" pitchFamily="34" charset="0"/>
                <a:cs typeface="Arial" panose="020B0604020202020204" pitchFamily="34" charset="0"/>
              </a:rPr>
              <a:t>En réponse à ce contexte, le projet FEVE, financé par le Ministère des Affaires Étrangères et Européennes du Grand-Duché de Luxembourg, a développé une approche transfrontalière qui a largement contribué à l’amélioration des progrès de la réponse au VIH au Sénégal, en Guinée, en Guinée Bissau, au Cap-Vert au Mali, au Burkina Faso, en Gambie au Niger et en Côte d’Ivoire.</a:t>
            </a:r>
          </a:p>
          <a:p>
            <a:pPr>
              <a:spcBef>
                <a:spcPts val="2400"/>
              </a:spcBef>
            </a:pPr>
            <a:r>
              <a:rPr lang="fr-FR" sz="2000" b="1" noProof="0" dirty="0">
                <a:solidFill>
                  <a:prstClr val="black"/>
                </a:solidFill>
                <a:latin typeface="Arial" panose="020B0604020202020204" pitchFamily="34" charset="0"/>
                <a:cs typeface="Arial" panose="020B0604020202020204" pitchFamily="34" charset="0"/>
              </a:rPr>
              <a:t> </a:t>
            </a:r>
            <a:endParaRPr lang="fr-FR" sz="2000" noProof="0" dirty="0">
              <a:solidFill>
                <a:prstClr val="black"/>
              </a:solidFill>
              <a:latin typeface="Arial" panose="020B0604020202020204" pitchFamily="34" charset="0"/>
              <a:cs typeface="Arial" panose="020B0604020202020204" pitchFamily="34" charset="0"/>
            </a:endParaRPr>
          </a:p>
        </p:txBody>
      </p:sp>
      <p:sp>
        <p:nvSpPr>
          <p:cNvPr id="8" name="Title 2">
            <a:extLst>
              <a:ext uri="{FF2B5EF4-FFF2-40B4-BE49-F238E27FC236}">
                <a16:creationId xmlns:a16="http://schemas.microsoft.com/office/drawing/2014/main" id="{D238A916-DC41-06F8-8BCC-B1A186773A9B}"/>
              </a:ext>
            </a:extLst>
          </p:cNvPr>
          <p:cNvSpPr txBox="1">
            <a:spLocks/>
          </p:cNvSpPr>
          <p:nvPr/>
        </p:nvSpPr>
        <p:spPr>
          <a:xfrm>
            <a:off x="1920240" y="314124"/>
            <a:ext cx="9749613" cy="923125"/>
          </a:xfrm>
          <a:prstGeom prst="rect">
            <a:avLst/>
          </a:prstGeom>
        </p:spPr>
        <p:txBody>
          <a:bodyPr anchor="b"/>
          <a:lst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a:lstStyle>
          <a:p>
            <a:pPr algn="ctr"/>
            <a:r>
              <a:rPr lang="fr-FR" sz="2800" noProof="0" dirty="0">
                <a:solidFill>
                  <a:srgbClr val="E62D5B"/>
                </a:solidFill>
              </a:rPr>
              <a:t> Le Programme Frontière et Vulnérabilité au VIH/Sida (FEVE) </a:t>
            </a:r>
            <a:r>
              <a:rPr lang="fr-FR" sz="2800" baseline="30000" noProof="0" dirty="0">
                <a:solidFill>
                  <a:srgbClr val="E62D5B"/>
                </a:solidFill>
              </a:rPr>
              <a:t>10</a:t>
            </a:r>
            <a:endParaRPr lang="fr-FR" sz="2800" baseline="30000" noProof="0" dirty="0"/>
          </a:p>
        </p:txBody>
      </p:sp>
    </p:spTree>
    <p:extLst>
      <p:ext uri="{BB962C8B-B14F-4D97-AF65-F5344CB8AC3E}">
        <p14:creationId xmlns:p14="http://schemas.microsoft.com/office/powerpoint/2010/main" val="836173655"/>
      </p:ext>
    </p:extLst>
  </p:cSld>
  <p:clrMapOvr>
    <a:masterClrMapping/>
  </p:clrMapOvr>
  <mc:AlternateContent xmlns:mc="http://schemas.openxmlformats.org/markup-compatibility/2006" xmlns:p14="http://schemas.microsoft.com/office/powerpoint/2010/main">
    <mc:Choice Requires="p14">
      <p:transition spd="slow" p14:dur="2000" advTm="61579"/>
    </mc:Choice>
    <mc:Fallback xmlns="">
      <p:transition spd="slow" advTm="6157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AC104-A4FE-1BE9-EA8E-AA58C22329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48AD11-43A1-2B31-EBC0-CC17D4C1A54B}"/>
              </a:ext>
            </a:extLst>
          </p:cNvPr>
          <p:cNvSpPr>
            <a:spLocks noGrp="1"/>
          </p:cNvSpPr>
          <p:nvPr>
            <p:ph type="title"/>
          </p:nvPr>
        </p:nvSpPr>
        <p:spPr>
          <a:xfrm rot="16200000">
            <a:off x="-1923703" y="3124412"/>
            <a:ext cx="5228981" cy="531531"/>
          </a:xfrm>
        </p:spPr>
        <p:txBody>
          <a:bodyPr anchor="b"/>
          <a:lstStyle/>
          <a:p>
            <a:pPr algn="ctr"/>
            <a:r>
              <a:rPr lang="fr-FR" sz="2800" noProof="0" dirty="0"/>
              <a:t>Opportunités régionales</a:t>
            </a:r>
            <a:endParaRPr lang="fr-FR" sz="2800" baseline="30000" noProof="0" dirty="0"/>
          </a:p>
        </p:txBody>
      </p:sp>
      <p:sp>
        <p:nvSpPr>
          <p:cNvPr id="2" name="Rectangle 1">
            <a:extLst>
              <a:ext uri="{FF2B5EF4-FFF2-40B4-BE49-F238E27FC236}">
                <a16:creationId xmlns:a16="http://schemas.microsoft.com/office/drawing/2014/main" id="{7E4CBB17-F00F-0AA0-C417-4DA1B178B4F9}"/>
              </a:ext>
            </a:extLst>
          </p:cNvPr>
          <p:cNvSpPr/>
          <p:nvPr/>
        </p:nvSpPr>
        <p:spPr>
          <a:xfrm>
            <a:off x="1188720" y="1237249"/>
            <a:ext cx="10668000" cy="2923877"/>
          </a:xfrm>
          <a:prstGeom prst="rect">
            <a:avLst/>
          </a:prstGeom>
        </p:spPr>
        <p:txBody>
          <a:bodyPr wrap="square">
            <a:spAutoFit/>
          </a:bodyPr>
          <a:lstStyle/>
          <a:p>
            <a:pPr>
              <a:spcBef>
                <a:spcPts val="2400"/>
              </a:spcBef>
            </a:pPr>
            <a:r>
              <a:rPr lang="fr-FR" sz="2400" b="1" noProof="0" dirty="0">
                <a:solidFill>
                  <a:prstClr val="black"/>
                </a:solidFill>
                <a:latin typeface="Arial" panose="020B0604020202020204" pitchFamily="34" charset="0"/>
                <a:cs typeface="Arial" panose="020B0604020202020204" pitchFamily="34" charset="0"/>
              </a:rPr>
              <a:t>Objectifs  </a:t>
            </a:r>
          </a:p>
          <a:p>
            <a:pPr marL="342900" indent="-342900">
              <a:spcBef>
                <a:spcPts val="2400"/>
              </a:spcBef>
              <a:buFont typeface="Arial" panose="020B0604020202020204" pitchFamily="34" charset="0"/>
              <a:buChar char="•"/>
            </a:pPr>
            <a:r>
              <a:rPr lang="fr-FR" sz="2400" noProof="0" dirty="0">
                <a:solidFill>
                  <a:prstClr val="black"/>
                </a:solidFill>
                <a:latin typeface="Arial" panose="020B0604020202020204" pitchFamily="34" charset="0"/>
                <a:cs typeface="Arial" panose="020B0604020202020204" pitchFamily="34" charset="0"/>
              </a:rPr>
              <a:t>Renforcer les capacités des ONG du réseau FEVE et assurer la qualité des interventions en fonction des standards régionaux.</a:t>
            </a:r>
          </a:p>
          <a:p>
            <a:pPr marL="342900" indent="-342900">
              <a:spcBef>
                <a:spcPts val="2400"/>
              </a:spcBef>
              <a:buFont typeface="Arial" panose="020B0604020202020204" pitchFamily="34" charset="0"/>
              <a:buChar char="•"/>
            </a:pPr>
            <a:r>
              <a:rPr lang="fr-FR" sz="2400" noProof="0" dirty="0">
                <a:solidFill>
                  <a:prstClr val="black"/>
                </a:solidFill>
                <a:latin typeface="Arial" panose="020B0604020202020204" pitchFamily="34" charset="0"/>
                <a:cs typeface="Arial" panose="020B0604020202020204" pitchFamily="34" charset="0"/>
              </a:rPr>
              <a:t>Permettre l’accès au dépistage et réduire la vulnérabilité au VIH des populations les plus exposées d’une part et d’autre part, améliorer l’accès aux soins ainsi qu’une prise en charge de qualité.</a:t>
            </a:r>
          </a:p>
        </p:txBody>
      </p:sp>
      <p:sp>
        <p:nvSpPr>
          <p:cNvPr id="8" name="Title 2">
            <a:extLst>
              <a:ext uri="{FF2B5EF4-FFF2-40B4-BE49-F238E27FC236}">
                <a16:creationId xmlns:a16="http://schemas.microsoft.com/office/drawing/2014/main" id="{B6FD98EA-C285-813D-0AB9-94BFA7FCAB13}"/>
              </a:ext>
            </a:extLst>
          </p:cNvPr>
          <p:cNvSpPr txBox="1">
            <a:spLocks/>
          </p:cNvSpPr>
          <p:nvPr/>
        </p:nvSpPr>
        <p:spPr>
          <a:xfrm>
            <a:off x="1920240" y="314124"/>
            <a:ext cx="9749613" cy="923125"/>
          </a:xfrm>
          <a:prstGeom prst="rect">
            <a:avLst/>
          </a:prstGeom>
        </p:spPr>
        <p:txBody>
          <a:bodyPr anchor="b"/>
          <a:lst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a:lstStyle>
          <a:p>
            <a:pPr algn="ctr"/>
            <a:r>
              <a:rPr lang="fr-FR" sz="2800" noProof="0" dirty="0">
                <a:solidFill>
                  <a:srgbClr val="E62D5B"/>
                </a:solidFill>
              </a:rPr>
              <a:t> Le Programme Frontière et Vulnérabilité au VIH/Sida (FEVE) </a:t>
            </a:r>
            <a:r>
              <a:rPr lang="fr-FR" sz="2800" baseline="30000" noProof="0" dirty="0">
                <a:solidFill>
                  <a:srgbClr val="E62D5B"/>
                </a:solidFill>
              </a:rPr>
              <a:t>10</a:t>
            </a:r>
            <a:endParaRPr lang="fr-FR" sz="2800" baseline="30000" noProof="0" dirty="0"/>
          </a:p>
        </p:txBody>
      </p:sp>
    </p:spTree>
    <p:extLst>
      <p:ext uri="{BB962C8B-B14F-4D97-AF65-F5344CB8AC3E}">
        <p14:creationId xmlns:p14="http://schemas.microsoft.com/office/powerpoint/2010/main" val="3924183972"/>
      </p:ext>
    </p:extLst>
  </p:cSld>
  <p:clrMapOvr>
    <a:masterClrMapping/>
  </p:clrMapOvr>
  <mc:AlternateContent xmlns:mc="http://schemas.openxmlformats.org/markup-compatibility/2006" xmlns:p14="http://schemas.microsoft.com/office/powerpoint/2010/main">
    <mc:Choice Requires="p14">
      <p:transition spd="slow" p14:dur="2000" advTm="61579"/>
    </mc:Choice>
    <mc:Fallback xmlns="">
      <p:transition spd="slow" advTm="6157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BA427A-9AD4-0B46-B8CE-90E5FB4975FB}"/>
              </a:ext>
            </a:extLst>
          </p:cNvPr>
          <p:cNvSpPr>
            <a:spLocks noGrp="1"/>
          </p:cNvSpPr>
          <p:nvPr>
            <p:ph type="title"/>
          </p:nvPr>
        </p:nvSpPr>
        <p:spPr>
          <a:xfrm>
            <a:off x="220731" y="2967018"/>
            <a:ext cx="2811227" cy="923965"/>
          </a:xfrm>
        </p:spPr>
        <p:txBody>
          <a:bodyPr/>
          <a:lstStyle/>
          <a:p>
            <a:pPr algn="ctr"/>
            <a:r>
              <a:rPr lang="fr-FR" sz="2800" noProof="0" dirty="0"/>
              <a:t>Principaux messages 1/2 </a:t>
            </a:r>
          </a:p>
        </p:txBody>
      </p:sp>
      <p:sp>
        <p:nvSpPr>
          <p:cNvPr id="3" name="Espace réservé du contenu 2">
            <a:extLst>
              <a:ext uri="{FF2B5EF4-FFF2-40B4-BE49-F238E27FC236}">
                <a16:creationId xmlns:a16="http://schemas.microsoft.com/office/drawing/2014/main" id="{4BACFE34-8DF8-6D4E-92E9-CCC156D29CB3}"/>
              </a:ext>
            </a:extLst>
          </p:cNvPr>
          <p:cNvSpPr>
            <a:spLocks noGrp="1"/>
          </p:cNvSpPr>
          <p:nvPr>
            <p:ph idx="1"/>
          </p:nvPr>
        </p:nvSpPr>
        <p:spPr>
          <a:xfrm>
            <a:off x="3031957" y="611551"/>
            <a:ext cx="8583781" cy="5703524"/>
          </a:xfrm>
        </p:spPr>
        <p:txBody>
          <a:bodyPr/>
          <a:lstStyle/>
          <a:p>
            <a:pPr>
              <a:lnSpc>
                <a:spcPct val="100000"/>
              </a:lnSpc>
              <a:buClr>
                <a:srgbClr val="009CDE"/>
              </a:buClr>
            </a:pPr>
            <a:r>
              <a:rPr lang="fr-FR" sz="2400" noProof="0" dirty="0"/>
              <a:t>Les IST demeurent un défi majeur de santé publique chez les adolescents.</a:t>
            </a:r>
          </a:p>
          <a:p>
            <a:pPr>
              <a:lnSpc>
                <a:spcPct val="100000"/>
              </a:lnSpc>
              <a:buClr>
                <a:srgbClr val="009CDE"/>
              </a:buClr>
            </a:pPr>
            <a:r>
              <a:rPr lang="fr-FR" sz="2400" noProof="0" dirty="0"/>
              <a:t>Les jeunes femmes de 15 à 24 ans sont les plus exposées en Afrique de l’Ouest et du Centre, avec des taux d’infection supérieurs à ceux des autres groupes d’âge.</a:t>
            </a:r>
          </a:p>
          <a:p>
            <a:pPr>
              <a:lnSpc>
                <a:spcPct val="100000"/>
              </a:lnSpc>
              <a:buClr>
                <a:srgbClr val="009CDE"/>
              </a:buClr>
            </a:pPr>
            <a:r>
              <a:rPr lang="fr-FR" sz="2400" noProof="0" dirty="0"/>
              <a:t>Les adolescentes sont particulièrement à risque en raison de facteurs biologiques, sociaux et économiques limitant leur protection et leur accès aux soins.</a:t>
            </a:r>
          </a:p>
          <a:p>
            <a:pPr>
              <a:lnSpc>
                <a:spcPct val="100000"/>
              </a:lnSpc>
              <a:buClr>
                <a:srgbClr val="009CDE"/>
              </a:buClr>
            </a:pPr>
            <a:r>
              <a:rPr lang="fr-FR" sz="2400" noProof="0" dirty="0"/>
              <a:t>La réponse doit être intégrée, combinant prévention médicale (dépistage, traitement, vaccination) et interventions sociales pour l’autonomisation et l’égalité de genre.</a:t>
            </a:r>
          </a:p>
        </p:txBody>
      </p:sp>
    </p:spTree>
    <p:extLst>
      <p:ext uri="{BB962C8B-B14F-4D97-AF65-F5344CB8AC3E}">
        <p14:creationId xmlns:p14="http://schemas.microsoft.com/office/powerpoint/2010/main" val="267504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a:xfrm>
            <a:off x="631066" y="337457"/>
            <a:ext cx="9337882" cy="944691"/>
          </a:xfrm>
        </p:spPr>
        <p:txBody>
          <a:bodyPr/>
          <a:lstStyle/>
          <a:p>
            <a:r>
              <a:rPr lang="fr-FR" sz="2800" noProof="0" dirty="0"/>
              <a:t>Plan du module</a:t>
            </a:r>
          </a:p>
        </p:txBody>
      </p:sp>
      <p:sp>
        <p:nvSpPr>
          <p:cNvPr id="6" name="Subtitle 1">
            <a:extLst>
              <a:ext uri="{FF2B5EF4-FFF2-40B4-BE49-F238E27FC236}">
                <a16:creationId xmlns:a16="http://schemas.microsoft.com/office/drawing/2014/main" id="{990EDC0F-B643-C773-DCCE-FED87CBB34DE}"/>
              </a:ext>
            </a:extLst>
          </p:cNvPr>
          <p:cNvSpPr>
            <a:spLocks noGrp="1"/>
          </p:cNvSpPr>
          <p:nvPr>
            <p:ph type="body" sz="quarter" idx="13"/>
          </p:nvPr>
        </p:nvSpPr>
        <p:spPr>
          <a:xfrm>
            <a:off x="631825" y="1570038"/>
            <a:ext cx="11309804" cy="4237638"/>
          </a:xfrm>
        </p:spPr>
        <p:txBody>
          <a:bodyPr/>
          <a:lstStyle/>
          <a:p>
            <a:pPr>
              <a:spcBef>
                <a:spcPts val="0"/>
              </a:spcBef>
              <a:spcAft>
                <a:spcPts val="1200"/>
              </a:spcAft>
            </a:pPr>
            <a:r>
              <a:rPr lang="fr-FR" sz="2400" b="1" noProof="0" dirty="0">
                <a:solidFill>
                  <a:srgbClr val="58C3EB"/>
                </a:solidFill>
              </a:rPr>
              <a:t>PERSPECTIVE GLOBALE</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Définition des concepts clés</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Rationnel en matière de protection contre les infections sexuellement transmissibles</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Implications en matière de Droits de l’Homme</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Considérations d’ordre programmatique</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Lignes directrices </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Couverture vaccinale contre le HPV</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0"/>
              </a:spcBef>
              <a:spcAft>
                <a:spcPts val="1200"/>
              </a:spcAft>
            </a:pPr>
            <a:endParaRPr lang="fr-FR" sz="2400" b="1" noProof="0" dirty="0">
              <a:solidFill>
                <a:srgbClr val="58C3EB"/>
              </a:solidFill>
            </a:endParaRPr>
          </a:p>
          <a:p>
            <a:pPr>
              <a:spcBef>
                <a:spcPts val="0"/>
              </a:spcBef>
              <a:spcAft>
                <a:spcPts val="1200"/>
              </a:spcAft>
            </a:pPr>
            <a:r>
              <a:rPr lang="fr-FR" sz="2400" b="1" noProof="0" dirty="0">
                <a:solidFill>
                  <a:srgbClr val="58C3EB"/>
                </a:solidFill>
              </a:rPr>
              <a:t>PERSPECTIVES REGIONALES</a:t>
            </a:r>
          </a:p>
          <a:p>
            <a:pPr marL="1028700" lvl="1" indent="-342900">
              <a:spcBef>
                <a:spcPts val="1000"/>
              </a:spcBef>
              <a:buClr>
                <a:srgbClr val="58C3EB"/>
              </a:buClr>
              <a:buFont typeface="Wingdings" panose="05000000000000000000" pitchFamily="2" charset="2"/>
              <a:buChar char="ü"/>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Situation régionale </a:t>
            </a:r>
          </a:p>
          <a:p>
            <a:pPr marL="1028700" lvl="1" indent="-342900">
              <a:spcBef>
                <a:spcPts val="1000"/>
              </a:spcBef>
              <a:buClr>
                <a:srgbClr val="58C3EB"/>
              </a:buClr>
              <a:buFont typeface="Wingdings" panose="05000000000000000000" pitchFamily="2" charset="2"/>
              <a:buChar char="ü"/>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Défis et initiatives régionales</a:t>
            </a:r>
          </a:p>
          <a:p>
            <a:pPr marL="1028700" lvl="1" indent="-342900">
              <a:spcBef>
                <a:spcPts val="1000"/>
              </a:spcBef>
              <a:buClr>
                <a:srgbClr val="58C3EB"/>
              </a:buClr>
              <a:buFont typeface="Wingdings" panose="05000000000000000000" pitchFamily="2" charset="2"/>
              <a:buChar char="ü"/>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Principaux messages sur la protection contre les infections sexuellement transmissibles</a:t>
            </a:r>
          </a:p>
          <a:p>
            <a:endParaRPr lang="fr-FR" noProof="0" dirty="0"/>
          </a:p>
        </p:txBody>
      </p:sp>
    </p:spTree>
    <p:extLst>
      <p:ext uri="{BB962C8B-B14F-4D97-AF65-F5344CB8AC3E}">
        <p14:creationId xmlns:p14="http://schemas.microsoft.com/office/powerpoint/2010/main" val="2017532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A7D86-4D9D-6C04-546D-1CA6F5642E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3988A75-69A8-1F1D-433E-C06D62CE77FF}"/>
              </a:ext>
            </a:extLst>
          </p:cNvPr>
          <p:cNvSpPr>
            <a:spLocks noGrp="1"/>
          </p:cNvSpPr>
          <p:nvPr>
            <p:ph type="title"/>
          </p:nvPr>
        </p:nvSpPr>
        <p:spPr>
          <a:xfrm>
            <a:off x="220731" y="2867002"/>
            <a:ext cx="2811227" cy="923965"/>
          </a:xfrm>
        </p:spPr>
        <p:txBody>
          <a:bodyPr/>
          <a:lstStyle/>
          <a:p>
            <a:pPr algn="ctr"/>
            <a:r>
              <a:rPr lang="fr-FR" sz="2800" noProof="0" dirty="0"/>
              <a:t>Principaux messages 2/2 </a:t>
            </a:r>
          </a:p>
        </p:txBody>
      </p:sp>
      <p:sp>
        <p:nvSpPr>
          <p:cNvPr id="3" name="Espace réservé du contenu 2">
            <a:extLst>
              <a:ext uri="{FF2B5EF4-FFF2-40B4-BE49-F238E27FC236}">
                <a16:creationId xmlns:a16="http://schemas.microsoft.com/office/drawing/2014/main" id="{A6913204-C646-BFBA-7A5C-FE1686802D83}"/>
              </a:ext>
            </a:extLst>
          </p:cNvPr>
          <p:cNvSpPr>
            <a:spLocks noGrp="1"/>
          </p:cNvSpPr>
          <p:nvPr>
            <p:ph idx="1"/>
          </p:nvPr>
        </p:nvSpPr>
        <p:spPr>
          <a:xfrm>
            <a:off x="2933183" y="801079"/>
            <a:ext cx="8668267" cy="5028225"/>
          </a:xfrm>
        </p:spPr>
        <p:txBody>
          <a:bodyPr/>
          <a:lstStyle/>
          <a:p>
            <a:pPr>
              <a:buClr>
                <a:srgbClr val="009CDE"/>
              </a:buClr>
            </a:pPr>
            <a:r>
              <a:rPr lang="fr-FR" sz="2400" noProof="0" dirty="0"/>
              <a:t>Les IST ont un impact majeur sur la santé des adolescents, provoquant des effets immédiats (douleur, inconfort) et des complications graves comme l’infertilité.</a:t>
            </a:r>
          </a:p>
          <a:p>
            <a:pPr>
              <a:buClr>
                <a:srgbClr val="009CDE"/>
              </a:buClr>
            </a:pPr>
            <a:r>
              <a:rPr lang="fr-FR" sz="2400" noProof="0" dirty="0"/>
              <a:t>Les services de prévention et de prise en charge des IST sont efficaces, car il existe des approches éprouvées permettant de prévenir, diagnostiquer et traiter ces infections.</a:t>
            </a:r>
          </a:p>
          <a:p>
            <a:pPr>
              <a:buClr>
                <a:srgbClr val="009CDE"/>
              </a:buClr>
            </a:pPr>
            <a:r>
              <a:rPr lang="fr-FR" sz="2400" noProof="0" dirty="0"/>
              <a:t>Un renforcement des stratégies et de l’accès aux services de qualité est essentiel, notamment pour répondre aux besoins spécifiques des adolescents à travers le dépistage, le traitement et la vaccination contre le VPH.</a:t>
            </a:r>
          </a:p>
        </p:txBody>
      </p:sp>
    </p:spTree>
    <p:extLst>
      <p:ext uri="{BB962C8B-B14F-4D97-AF65-F5344CB8AC3E}">
        <p14:creationId xmlns:p14="http://schemas.microsoft.com/office/powerpoint/2010/main" val="319938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72629-0D06-E45C-8F4F-D2FA5E3943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F15747-77D7-4B83-CEE1-073FA0CB1212}"/>
              </a:ext>
            </a:extLst>
          </p:cNvPr>
          <p:cNvSpPr>
            <a:spLocks noGrp="1"/>
          </p:cNvSpPr>
          <p:nvPr>
            <p:ph type="title"/>
          </p:nvPr>
        </p:nvSpPr>
        <p:spPr>
          <a:xfrm>
            <a:off x="305617" y="305098"/>
            <a:ext cx="11580766" cy="548342"/>
          </a:xfrm>
        </p:spPr>
        <p:txBody>
          <a:bodyPr/>
          <a:lstStyle/>
          <a:p>
            <a:pPr algn="ctr"/>
            <a:r>
              <a:rPr lang="fr-FR" sz="2800" noProof="0" dirty="0"/>
              <a:t>Actions prioritaires </a:t>
            </a:r>
            <a:r>
              <a:rPr lang="fr-FR" sz="2800" noProof="0" dirty="0">
                <a:solidFill>
                  <a:srgbClr val="57C3EB"/>
                </a:solidFill>
                <a:latin typeface="Arial Black" panose="020B0A04020102020204" pitchFamily="34" charset="0"/>
                <a:cs typeface="Arial" panose="020B0604020202020204" pitchFamily="34" charset="0"/>
              </a:rPr>
              <a:t>au niveau des districts sanitaires </a:t>
            </a:r>
            <a:r>
              <a:rPr lang="fr-FR" sz="2800" noProof="0" dirty="0"/>
              <a:t>1/3</a:t>
            </a:r>
          </a:p>
        </p:txBody>
      </p:sp>
      <p:sp>
        <p:nvSpPr>
          <p:cNvPr id="3" name="Espace réservé du contenu 2">
            <a:extLst>
              <a:ext uri="{FF2B5EF4-FFF2-40B4-BE49-F238E27FC236}">
                <a16:creationId xmlns:a16="http://schemas.microsoft.com/office/drawing/2014/main" id="{9AF844AE-D56D-BC6D-6A38-CED4ADBE8CAE}"/>
              </a:ext>
            </a:extLst>
          </p:cNvPr>
          <p:cNvSpPr>
            <a:spLocks noGrp="1"/>
          </p:cNvSpPr>
          <p:nvPr>
            <p:ph idx="1"/>
          </p:nvPr>
        </p:nvSpPr>
        <p:spPr>
          <a:xfrm>
            <a:off x="585788" y="923109"/>
            <a:ext cx="10772775" cy="5275557"/>
          </a:xfrm>
        </p:spPr>
        <p:txBody>
          <a:bodyPr/>
          <a:lstStyle/>
          <a:p>
            <a:pPr marL="0" indent="0">
              <a:buClr>
                <a:srgbClr val="009CDE"/>
              </a:buClr>
              <a:buNone/>
            </a:pPr>
            <a:r>
              <a:rPr lang="fr-FR" sz="2200" b="1" noProof="0" dirty="0">
                <a:solidFill>
                  <a:srgbClr val="FF0000"/>
                </a:solidFill>
              </a:rPr>
              <a:t>Prévention des infections sexuellement transmissibles (1)</a:t>
            </a:r>
            <a:endParaRPr lang="fr-FR" sz="2200" b="1" noProof="0" dirty="0"/>
          </a:p>
          <a:p>
            <a:pPr>
              <a:buClr>
                <a:srgbClr val="009CDE"/>
              </a:buClr>
            </a:pPr>
            <a:r>
              <a:rPr lang="fr-FR" sz="2200" b="1" noProof="0" dirty="0"/>
              <a:t>Renforcer l’éducation sexuelle complète </a:t>
            </a:r>
            <a:r>
              <a:rPr lang="fr-FR" sz="2200" noProof="0" dirty="0"/>
              <a:t>: Promouvoir l’éducation sexuelle complète dans les écoles et les communautés afin d’encourager à la fois l’abstinence, les comportements responsables et les pratiques sexuelles plus sûres. Intégrer ces actions dans les services de santé existants, tels que les centres adaptés aux jeunes, la planification familiale et les consultations de soins primaires.</a:t>
            </a:r>
          </a:p>
          <a:p>
            <a:pPr>
              <a:buClr>
                <a:srgbClr val="009CDE"/>
              </a:buClr>
            </a:pPr>
            <a:r>
              <a:rPr lang="fr-FR" sz="2200" b="1" noProof="0" dirty="0"/>
              <a:t>Sensibiliser et changer les comportements </a:t>
            </a:r>
            <a:r>
              <a:rPr lang="fr-FR" sz="2200" noProof="0" dirty="0"/>
              <a:t>: Mettre en œuvre des campagnes de sensibilisation du public encourageant des comportements sexuels plus sûrs, tels que l’utilisation systématique du préservatif, et fournir des informations sur les IST et la prévention du VIH.</a:t>
            </a:r>
          </a:p>
          <a:p>
            <a:pPr>
              <a:buClr>
                <a:srgbClr val="009CDE"/>
              </a:buClr>
            </a:pPr>
            <a:r>
              <a:rPr lang="fr-FR" sz="2200" b="1" noProof="0" dirty="0"/>
              <a:t>Améliorer l’accès à la prévention</a:t>
            </a:r>
            <a:r>
              <a:rPr lang="fr-FR" sz="2200" noProof="0" dirty="0"/>
              <a:t> : Garantir la disponibilité et l’accessibilité des moyens de prévention (préservatifs, PrEP, vaccins contre le VPH) et renforcer les activités communautaires de distribution et de sensibilisation.</a:t>
            </a:r>
          </a:p>
          <a:p>
            <a:pPr>
              <a:buClr>
                <a:srgbClr val="009CDE"/>
              </a:buClr>
            </a:pPr>
            <a:endParaRPr lang="fr-FR" sz="2200" noProof="0" dirty="0"/>
          </a:p>
        </p:txBody>
      </p:sp>
    </p:spTree>
    <p:extLst>
      <p:ext uri="{BB962C8B-B14F-4D97-AF65-F5344CB8AC3E}">
        <p14:creationId xmlns:p14="http://schemas.microsoft.com/office/powerpoint/2010/main" val="3882029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D3D7D-10DF-3593-28C4-73C2A052E6C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F808159-D137-94C5-93B6-6841595C2183}"/>
              </a:ext>
            </a:extLst>
          </p:cNvPr>
          <p:cNvSpPr>
            <a:spLocks noGrp="1"/>
          </p:cNvSpPr>
          <p:nvPr>
            <p:ph type="title"/>
          </p:nvPr>
        </p:nvSpPr>
        <p:spPr>
          <a:xfrm>
            <a:off x="305617" y="334126"/>
            <a:ext cx="11580766" cy="548342"/>
          </a:xfrm>
        </p:spPr>
        <p:txBody>
          <a:bodyPr/>
          <a:lstStyle/>
          <a:p>
            <a:pPr algn="ctr"/>
            <a:r>
              <a:rPr lang="fr-FR" sz="2800" noProof="0" dirty="0"/>
              <a:t>Actions prioritaires </a:t>
            </a:r>
            <a:r>
              <a:rPr lang="fr-FR" sz="2800" noProof="0" dirty="0">
                <a:solidFill>
                  <a:srgbClr val="57C3EB"/>
                </a:solidFill>
                <a:latin typeface="Arial Black" panose="020B0A04020102020204" pitchFamily="34" charset="0"/>
                <a:cs typeface="Arial" panose="020B0604020202020204" pitchFamily="34" charset="0"/>
              </a:rPr>
              <a:t>au niveau des districts sanitaires </a:t>
            </a:r>
            <a:r>
              <a:rPr lang="fr-FR" sz="2800" noProof="0" dirty="0"/>
              <a:t>2/3</a:t>
            </a:r>
          </a:p>
        </p:txBody>
      </p:sp>
      <p:sp>
        <p:nvSpPr>
          <p:cNvPr id="3" name="Espace réservé du contenu 2">
            <a:extLst>
              <a:ext uri="{FF2B5EF4-FFF2-40B4-BE49-F238E27FC236}">
                <a16:creationId xmlns:a16="http://schemas.microsoft.com/office/drawing/2014/main" id="{49E83FD8-C218-8092-9E0B-CA0D88F1561A}"/>
              </a:ext>
            </a:extLst>
          </p:cNvPr>
          <p:cNvSpPr>
            <a:spLocks noGrp="1"/>
          </p:cNvSpPr>
          <p:nvPr>
            <p:ph idx="1"/>
          </p:nvPr>
        </p:nvSpPr>
        <p:spPr>
          <a:xfrm>
            <a:off x="585788" y="995679"/>
            <a:ext cx="10772775" cy="5275557"/>
          </a:xfrm>
        </p:spPr>
        <p:txBody>
          <a:bodyPr/>
          <a:lstStyle/>
          <a:p>
            <a:pPr marL="0" indent="0">
              <a:buClr>
                <a:srgbClr val="009CDE"/>
              </a:buClr>
              <a:buNone/>
            </a:pPr>
            <a:r>
              <a:rPr lang="fr-FR" sz="2200" b="1" noProof="0" dirty="0">
                <a:solidFill>
                  <a:srgbClr val="FF0000"/>
                </a:solidFill>
              </a:rPr>
              <a:t>Prévention des infections sexuellement transmissibles (2)</a:t>
            </a:r>
            <a:endParaRPr lang="fr-FR" sz="2200" b="1" noProof="0" dirty="0"/>
          </a:p>
          <a:p>
            <a:pPr>
              <a:buClr>
                <a:srgbClr val="009CDE"/>
              </a:buClr>
            </a:pPr>
            <a:r>
              <a:rPr lang="fr-FR" sz="2200" b="1" noProof="0" dirty="0"/>
              <a:t>Étendre le dépistage et les services de conseil </a:t>
            </a:r>
            <a:r>
              <a:rPr lang="fr-FR" sz="2200" noProof="0" dirty="0"/>
              <a:t>: Accroître la disponibilité de services de dépistage et de test des IST accessibles et confidentiels, y compris les tests rapides au point de service, en particulier dans les zones à haut risque. Intégrer le conseil préventif et le dépistage dans les consultations de soins primaires et les services destinés aux jeunes.</a:t>
            </a:r>
          </a:p>
          <a:p>
            <a:pPr>
              <a:buClr>
                <a:srgbClr val="009CDE"/>
              </a:buClr>
            </a:pPr>
            <a:r>
              <a:rPr lang="fr-FR" sz="2200" b="1" noProof="0" dirty="0"/>
              <a:t>Soutenir les populations clés et vulnérables </a:t>
            </a:r>
            <a:r>
              <a:rPr lang="fr-FR" sz="2200" noProof="0" dirty="0"/>
              <a:t>: Développer des interventions ciblées pour les groupes à haut risque, notamment les adolescents, les travailleurs du sexe et les hommes ayant des rapports sexuels avec des hommes, à travers des approches de proximité adaptées au contexte culturel.</a:t>
            </a:r>
          </a:p>
          <a:p>
            <a:pPr>
              <a:buClr>
                <a:srgbClr val="009CDE"/>
              </a:buClr>
            </a:pPr>
            <a:r>
              <a:rPr lang="fr-FR" sz="2200" b="1" noProof="0" dirty="0"/>
              <a:t>Mobiliser la communauté et les partenaires locaux </a:t>
            </a:r>
            <a:r>
              <a:rPr lang="fr-FR" sz="2200" noProof="0" dirty="0"/>
              <a:t>: Collaborer avec les leaders communautaires, les organisations confessionnelles et la société civile pour élaborer et mettre en œuvre des programmes culturellement adaptés répondant aux besoins locaux sur la prévention des IST/VIH.</a:t>
            </a:r>
          </a:p>
          <a:p>
            <a:pPr>
              <a:buClr>
                <a:srgbClr val="009CDE"/>
              </a:buClr>
            </a:pPr>
            <a:endParaRPr lang="fr-FR" sz="2200" noProof="0" dirty="0"/>
          </a:p>
        </p:txBody>
      </p:sp>
    </p:spTree>
    <p:extLst>
      <p:ext uri="{BB962C8B-B14F-4D97-AF65-F5344CB8AC3E}">
        <p14:creationId xmlns:p14="http://schemas.microsoft.com/office/powerpoint/2010/main" val="176289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D7CD-54CC-53B5-5C7E-4E8551F9777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94BC6C-2C4D-F7DB-539F-5538D690562E}"/>
              </a:ext>
            </a:extLst>
          </p:cNvPr>
          <p:cNvSpPr>
            <a:spLocks noGrp="1"/>
          </p:cNvSpPr>
          <p:nvPr>
            <p:ph type="title"/>
          </p:nvPr>
        </p:nvSpPr>
        <p:spPr>
          <a:xfrm>
            <a:off x="305617" y="348640"/>
            <a:ext cx="11580766" cy="548342"/>
          </a:xfrm>
        </p:spPr>
        <p:txBody>
          <a:bodyPr/>
          <a:lstStyle/>
          <a:p>
            <a:r>
              <a:rPr lang="fr-FR" sz="2800" noProof="0" dirty="0"/>
              <a:t>Actions prioritaires </a:t>
            </a:r>
            <a:r>
              <a:rPr lang="fr-FR" sz="2800" noProof="0" dirty="0">
                <a:solidFill>
                  <a:srgbClr val="57C3EB"/>
                </a:solidFill>
                <a:latin typeface="Arial Black" panose="020B0A04020102020204" pitchFamily="34" charset="0"/>
                <a:cs typeface="Arial" panose="020B0604020202020204" pitchFamily="34" charset="0"/>
              </a:rPr>
              <a:t>au niveau des districts sanitaires 3</a:t>
            </a:r>
            <a:r>
              <a:rPr lang="fr-FR" sz="2800" noProof="0" dirty="0"/>
              <a:t>/3</a:t>
            </a:r>
          </a:p>
        </p:txBody>
      </p:sp>
      <p:sp>
        <p:nvSpPr>
          <p:cNvPr id="3" name="Espace réservé du contenu 2">
            <a:extLst>
              <a:ext uri="{FF2B5EF4-FFF2-40B4-BE49-F238E27FC236}">
                <a16:creationId xmlns:a16="http://schemas.microsoft.com/office/drawing/2014/main" id="{66E5DF0D-8607-E8A5-65EA-32E79A36F3E7}"/>
              </a:ext>
            </a:extLst>
          </p:cNvPr>
          <p:cNvSpPr>
            <a:spLocks noGrp="1"/>
          </p:cNvSpPr>
          <p:nvPr>
            <p:ph idx="1"/>
          </p:nvPr>
        </p:nvSpPr>
        <p:spPr>
          <a:xfrm>
            <a:off x="653143" y="826124"/>
            <a:ext cx="11059886" cy="5627816"/>
          </a:xfrm>
        </p:spPr>
        <p:txBody>
          <a:bodyPr/>
          <a:lstStyle/>
          <a:p>
            <a:pPr marL="0" indent="0">
              <a:buClr>
                <a:srgbClr val="009CDE"/>
              </a:buClr>
              <a:buNone/>
            </a:pPr>
            <a:r>
              <a:rPr lang="fr-FR" b="1" noProof="0" dirty="0">
                <a:solidFill>
                  <a:srgbClr val="FF0000"/>
                </a:solidFill>
              </a:rPr>
              <a:t>Améliorer l'accès à la prise en charge des infections sexuellement transmissibles </a:t>
            </a:r>
          </a:p>
          <a:p>
            <a:pPr>
              <a:buClr>
                <a:srgbClr val="009CDE"/>
              </a:buClr>
            </a:pPr>
            <a:r>
              <a:rPr lang="fr-FR" b="1" noProof="0" dirty="0"/>
              <a:t>Assurer la qualité du traitement et du suivi </a:t>
            </a:r>
            <a:r>
              <a:rPr lang="fr-FR" noProof="0" dirty="0"/>
              <a:t>: Veiller à la disponibilité effective des médicaments et intrants nécessaires à la prise en charge des IST/VIH. Garantir un traitement rapide et efficace, y compris le suivi et la prise en charge des partenaires sexuels. Renforcer la stratégie Index testing qui consiste à trouver à partir d'un sujet index les partenaires sexuels de partage de seringue et leur proposer le dépistage. Renforcer le dépistage communautaire qui consiste à former les Pairs Éducateurs sur le conseil dépistage du VIH et eux à leur tour propose le dépistage à leur pair. Assurer la disponibilité de l’auto-dépistage.</a:t>
            </a:r>
          </a:p>
          <a:p>
            <a:pPr>
              <a:buClr>
                <a:srgbClr val="009CDE"/>
              </a:buClr>
            </a:pPr>
            <a:r>
              <a:rPr lang="fr-FR" b="1" noProof="0" dirty="0"/>
              <a:t>Renforcer les capacités des prestataires de santé </a:t>
            </a:r>
            <a:r>
              <a:rPr lang="fr-FR" noProof="0" dirty="0"/>
              <a:t>: Former et soutenir les professionnels de santé (publics, privés et communautaires) pour améliorer la qualité des services d’éducation, de prévention, de dépistage et de traitement des IST/VIH. Faire le renforcement continu des capacités prestataires (publics et privés).</a:t>
            </a:r>
          </a:p>
          <a:p>
            <a:pPr marL="0" indent="0">
              <a:buClr>
                <a:srgbClr val="009CDE"/>
              </a:buClr>
              <a:buNone/>
            </a:pPr>
            <a:r>
              <a:rPr lang="fr-FR" b="1" noProof="0" dirty="0">
                <a:solidFill>
                  <a:srgbClr val="FF0000"/>
                </a:solidFill>
              </a:rPr>
              <a:t>Suivi des données sur les infections sexuellement transmissibles</a:t>
            </a:r>
          </a:p>
          <a:p>
            <a:pPr>
              <a:buClr>
                <a:srgbClr val="009CDE"/>
              </a:buClr>
            </a:pPr>
            <a:r>
              <a:rPr lang="fr-FR" b="1" noProof="0" dirty="0"/>
              <a:t>Renforcer la surveillance et la gestion </a:t>
            </a:r>
            <a:r>
              <a:rPr lang="fr-FR" noProof="0" dirty="0"/>
              <a:t>: Mettre en place des systèmes de suivi et de surveillance efficaces pour identifier les zones et populations prioritaires, assurer la disponibilité des intrants médicaux (quantification, inventaire, gestion logistique) et orienter les interventions sur la base des données.</a:t>
            </a:r>
          </a:p>
          <a:p>
            <a:pPr>
              <a:buClr>
                <a:srgbClr val="009CDE"/>
              </a:buClr>
            </a:pPr>
            <a:endParaRPr lang="fr-FR" noProof="0" dirty="0"/>
          </a:p>
        </p:txBody>
      </p:sp>
    </p:spTree>
    <p:extLst>
      <p:ext uri="{BB962C8B-B14F-4D97-AF65-F5344CB8AC3E}">
        <p14:creationId xmlns:p14="http://schemas.microsoft.com/office/powerpoint/2010/main" val="3052057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478816"/>
            <a:ext cx="9337882" cy="556591"/>
          </a:xfrm>
        </p:spPr>
        <p:txBody>
          <a:bodyPr/>
          <a:lstStyle/>
          <a:p>
            <a:r>
              <a:rPr lang="fr-FR" sz="2800" noProof="0" dirty="0"/>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462013" y="1164862"/>
            <a:ext cx="11280808" cy="5004014"/>
          </a:xfrm>
        </p:spPr>
        <p:txBody>
          <a:bodyPr numCol="1"/>
          <a:lstStyle/>
          <a:p>
            <a:pPr marL="342900" lvl="0" indent="-342900" rtl="0">
              <a:lnSpc>
                <a:spcPct val="107000"/>
              </a:lnSpc>
              <a:buClr>
                <a:srgbClr val="58C3EB"/>
              </a:buClr>
              <a:buAutoNum type="arabicPeriod"/>
            </a:pPr>
            <a:r>
              <a:rPr lang="fr-FR" sz="1700" noProof="0" dirty="0">
                <a:effectLst/>
                <a:ea typeface="Calibri" panose="020F0502020204030204" pitchFamily="34" charset="0"/>
              </a:rPr>
              <a:t>Organisation mondiale de la Santé (OMS). Infections sexuellement transmissibles (IST). Fiche d’information. 10 septembre 2025. Disponible sur : </a:t>
            </a:r>
            <a:r>
              <a:rPr lang="fr-FR" sz="1700" noProof="0" dirty="0">
                <a:effectLst/>
                <a:ea typeface="Calibri" panose="020F0502020204030204" pitchFamily="34" charset="0"/>
                <a:hlinkClick r:id="rId2"/>
              </a:rPr>
              <a:t>https://www.who.int/fr/news-room/fact-sheets/detail/sexually-transmitted-infections-(stis)</a:t>
            </a:r>
            <a:r>
              <a:rPr lang="fr-FR" sz="1700" noProof="0" dirty="0">
                <a:effectLst/>
                <a:ea typeface="Calibri" panose="020F0502020204030204" pitchFamily="34" charset="0"/>
              </a:rPr>
              <a:t>  </a:t>
            </a:r>
          </a:p>
          <a:p>
            <a:pPr marL="342900" lvl="0" indent="-342900" rtl="0">
              <a:lnSpc>
                <a:spcPct val="107000"/>
              </a:lnSpc>
              <a:buClr>
                <a:srgbClr val="58C3EB"/>
              </a:buClr>
              <a:buAutoNum type="arabicPeriod"/>
            </a:pPr>
            <a:r>
              <a:rPr lang="fr-FR" sz="1700" noProof="0" dirty="0">
                <a:effectLst/>
                <a:ea typeface="Calibri" panose="020F0502020204030204" pitchFamily="34" charset="0"/>
              </a:rPr>
              <a:t>Recommandations de l’OMS relatives à la santé et aux droits des adolescents en matière de sexualité et de reproduction [WHO recommendations on adolescent sexual and reproductive health and rights]. Genève, Organisation mondiale de la Santé, 2019. ISBN: 978 92 4 2514605. </a:t>
            </a:r>
            <a:r>
              <a:rPr lang="fr-FR" sz="1700" noProof="0" dirty="0">
                <a:effectLst/>
                <a:ea typeface="Calibri" panose="020F0502020204030204" pitchFamily="34" charset="0"/>
                <a:hlinkClick r:id="rId3"/>
              </a:rPr>
              <a:t>https://apps.who.int/iris/bitstream/handle/10665/311413/9789242514605-fre.pdf?ua=1</a:t>
            </a:r>
            <a:r>
              <a:rPr lang="fr-FR" sz="1700" noProof="0" dirty="0">
                <a:effectLst/>
                <a:ea typeface="Calibri" panose="020F0502020204030204" pitchFamily="34" charset="0"/>
              </a:rPr>
              <a:t>   </a:t>
            </a:r>
          </a:p>
          <a:p>
            <a:pPr marL="342900" lvl="0" indent="-342900" rtl="0">
              <a:lnSpc>
                <a:spcPct val="107000"/>
              </a:lnSpc>
              <a:buClr>
                <a:srgbClr val="58C3EB"/>
              </a:buClr>
              <a:buAutoNum type="arabicPeriod"/>
            </a:pPr>
            <a:r>
              <a:rPr lang="fr-FR" sz="1700" noProof="0" dirty="0">
                <a:effectLst/>
                <a:ea typeface="Calibri" panose="020F0502020204030204" pitchFamily="34" charset="0"/>
              </a:rPr>
              <a:t>World Health Organization (WHO). Global progress report on HIV, viral hepatitis and sexually transmitted infections, 2021: accountability for the global health sector strategies 2016–2021 – actions for impact. Geneva: WHO; 2021. Available from: </a:t>
            </a:r>
            <a:r>
              <a:rPr lang="fr-FR" sz="1700" noProof="0" dirty="0">
                <a:effectLst/>
                <a:ea typeface="Calibri" panose="020F0502020204030204" pitchFamily="34" charset="0"/>
                <a:hlinkClick r:id="rId4"/>
              </a:rPr>
              <a:t>https://www.globalhep.org/sites/default/files/content/resource/files/2021-05/WHO%20Progress%20Report%202021.pdf</a:t>
            </a:r>
            <a:endParaRPr lang="fr-FR" sz="1700" noProof="0" dirty="0">
              <a:effectLst/>
              <a:ea typeface="Calibri" panose="020F0502020204030204" pitchFamily="34" charset="0"/>
            </a:endParaRPr>
          </a:p>
          <a:p>
            <a:pPr marL="342900" lvl="0" indent="-342900" rtl="0">
              <a:lnSpc>
                <a:spcPct val="107000"/>
              </a:lnSpc>
              <a:buClr>
                <a:srgbClr val="58C3EB"/>
              </a:buClr>
              <a:buAutoNum type="arabicPeriod"/>
            </a:pPr>
            <a:r>
              <a:rPr lang="fr-FR" sz="1700" noProof="0" dirty="0">
                <a:effectLst/>
                <a:ea typeface="Calibri" panose="020F0502020204030204" pitchFamily="34" charset="0"/>
              </a:rPr>
              <a:t>Michalow J, Hall L, Rowley J, Anderson RL, Hayre Q, Chico RM, Edun O, Knight J, Kuchukhidze S, Majaya E, Reed DM, Stevens O, Walters MK, Peters RPH, Cori A, Boily MC, Imai-Eaton JW. Prevalence of chlamydia, gonorrhoea, and trichomoniasis among male and female general populations in sub-Saharan Africa from 2000 to 2024: a systematic review and meta-regression analysis. EClinicalMedicine. 2025 Apr 24;83:103210. doi:10.1016/j.eclinm.2025.103210      </a:t>
            </a:r>
          </a:p>
          <a:p>
            <a:pPr lvl="0" rtl="0">
              <a:lnSpc>
                <a:spcPct val="107000"/>
              </a:lnSpc>
              <a:buClr>
                <a:srgbClr val="58C3EB"/>
              </a:buClr>
            </a:pPr>
            <a:endParaRPr lang="fr-FR" sz="1700" noProof="0" dirty="0">
              <a:effectLst/>
              <a:ea typeface="Calibri" panose="020F0502020204030204" pitchFamily="34" charset="0"/>
            </a:endParaRPr>
          </a:p>
        </p:txBody>
      </p:sp>
    </p:spTree>
    <p:extLst>
      <p:ext uri="{BB962C8B-B14F-4D97-AF65-F5344CB8AC3E}">
        <p14:creationId xmlns:p14="http://schemas.microsoft.com/office/powerpoint/2010/main" val="2582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3616E-2B99-4100-D9ED-CE3991403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58C3D-3A34-D5F2-15FB-BB4931D9539B}"/>
              </a:ext>
            </a:extLst>
          </p:cNvPr>
          <p:cNvSpPr>
            <a:spLocks noGrp="1"/>
          </p:cNvSpPr>
          <p:nvPr>
            <p:ph type="title"/>
          </p:nvPr>
        </p:nvSpPr>
        <p:spPr>
          <a:xfrm>
            <a:off x="631066" y="377215"/>
            <a:ext cx="9337882" cy="556591"/>
          </a:xfrm>
        </p:spPr>
        <p:txBody>
          <a:bodyPr/>
          <a:lstStyle/>
          <a:p>
            <a:r>
              <a:rPr lang="fr-FR" sz="2800" noProof="0" dirty="0"/>
              <a:t>Références</a:t>
            </a:r>
          </a:p>
        </p:txBody>
      </p:sp>
      <p:sp>
        <p:nvSpPr>
          <p:cNvPr id="3" name="Text Placeholder 2">
            <a:extLst>
              <a:ext uri="{FF2B5EF4-FFF2-40B4-BE49-F238E27FC236}">
                <a16:creationId xmlns:a16="http://schemas.microsoft.com/office/drawing/2014/main" id="{2D5BEA20-E2C0-D1EE-D50F-38B38FE3DDA6}"/>
              </a:ext>
            </a:extLst>
          </p:cNvPr>
          <p:cNvSpPr>
            <a:spLocks noGrp="1"/>
          </p:cNvSpPr>
          <p:nvPr>
            <p:ph type="body" sz="quarter" idx="13"/>
          </p:nvPr>
        </p:nvSpPr>
        <p:spPr>
          <a:xfrm>
            <a:off x="462013" y="918123"/>
            <a:ext cx="11280808" cy="5562662"/>
          </a:xfrm>
        </p:spPr>
        <p:txBody>
          <a:bodyPr numCol="1"/>
          <a:lstStyle/>
          <a:p>
            <a:pPr marL="342900" lvl="0" indent="-342900" rtl="0">
              <a:lnSpc>
                <a:spcPct val="107000"/>
              </a:lnSpc>
              <a:buClr>
                <a:srgbClr val="58C3EB"/>
              </a:buClr>
              <a:buFont typeface="+mj-lt"/>
              <a:buAutoNum type="arabicPeriod" startAt="5"/>
            </a:pPr>
            <a:r>
              <a:rPr lang="fr-FR" sz="1600" noProof="0" dirty="0">
                <a:effectLst/>
                <a:ea typeface="Calibri" panose="020F0502020204030204" pitchFamily="34" charset="0"/>
              </a:rPr>
              <a:t>Organisation mondiale de la Santé, Région Afrique (OMS-AFRO). Pensez d’abord à vous-même [Internet]. Genève : OMS; 2021 [cité le 29 oct. 2025]. Disponible sur : </a:t>
            </a:r>
            <a:r>
              <a:rPr lang="fr-FR" sz="1600" noProof="0" dirty="0">
                <a:effectLst/>
                <a:ea typeface="Calibri" panose="020F0502020204030204" pitchFamily="34" charset="0"/>
                <a:hlinkClick r:id="rId3"/>
              </a:rPr>
              <a:t>https://www.afro.who.int/fr/PensezDabordAVousMeme</a:t>
            </a:r>
            <a:endParaRPr lang="fr-FR" sz="1600" noProof="0" dirty="0">
              <a:effectLst/>
              <a:ea typeface="Calibri" panose="020F0502020204030204" pitchFamily="34" charset="0"/>
            </a:endParaRPr>
          </a:p>
          <a:p>
            <a:pPr marL="342900" lvl="0" indent="-342900" rtl="0">
              <a:lnSpc>
                <a:spcPct val="107000"/>
              </a:lnSpc>
              <a:buClr>
                <a:srgbClr val="58C3EB"/>
              </a:buClr>
              <a:buFont typeface="+mj-lt"/>
              <a:buAutoNum type="arabicPeriod" startAt="5"/>
            </a:pPr>
            <a:r>
              <a:rPr lang="fr-FR" sz="1600" noProof="0" dirty="0">
                <a:effectLst/>
                <a:ea typeface="Calibri" panose="020F0502020204030204" pitchFamily="34" charset="0"/>
              </a:rPr>
              <a:t>Ba M. Sexualité non protégée : plus de 800 000 cas d’IST notifiés en 3 ans au Sénégal. Pulse Sénégal. 20 août 2025. Disponible sur : </a:t>
            </a:r>
            <a:r>
              <a:rPr lang="fr-FR" sz="1600" noProof="0" dirty="0">
                <a:effectLst/>
                <a:ea typeface="Calibri" panose="020F0502020204030204" pitchFamily="34" charset="0"/>
                <a:hlinkClick r:id="rId4"/>
              </a:rPr>
              <a:t>https://www.pulse.sn/articles/sexualite-non-protegee-plus-de-800-mille-cas-dist-notifies-en-3-ans-au-senegal-2025082009310834956</a:t>
            </a:r>
            <a:r>
              <a:rPr lang="fr-FR" sz="1600" noProof="0" dirty="0">
                <a:effectLst/>
                <a:ea typeface="Calibri" panose="020F0502020204030204" pitchFamily="34" charset="0"/>
              </a:rPr>
              <a:t> </a:t>
            </a:r>
          </a:p>
          <a:p>
            <a:pPr marL="342900" lvl="0" indent="-342900" rtl="0">
              <a:lnSpc>
                <a:spcPct val="107000"/>
              </a:lnSpc>
              <a:buClr>
                <a:srgbClr val="58C3EB"/>
              </a:buClr>
              <a:buFont typeface="+mj-lt"/>
              <a:buAutoNum type="arabicPeriod" startAt="5"/>
            </a:pPr>
            <a:r>
              <a:rPr lang="fr-FR" sz="1600" noProof="0" dirty="0">
                <a:effectLst/>
                <a:ea typeface="Calibri" panose="020F0502020204030204" pitchFamily="34" charset="0"/>
              </a:rPr>
              <a:t>Comité national de lutte contre le SIDA (CNLS) — République de Guinée. Rapport national de la riposte au VIH/Sida 2023. Conakry : CNLS ; 2024. Disponible à : </a:t>
            </a:r>
            <a:r>
              <a:rPr lang="fr-FR" sz="1600" noProof="0" dirty="0">
                <a:effectLst/>
                <a:ea typeface="Calibri" panose="020F0502020204030204" pitchFamily="34" charset="0"/>
                <a:hlinkClick r:id="rId5"/>
              </a:rPr>
              <a:t>https://www.cnls-guineeconakry.org/wp-content/uploads/2024/08/GUI_RAPPORT_NATIONAL_DE_LA_RIPOSTE_AU_SIDA-2023-VF-.pdf</a:t>
            </a:r>
            <a:endParaRPr lang="fr-FR" sz="1600" noProof="0" dirty="0">
              <a:effectLst/>
              <a:ea typeface="Calibri" panose="020F0502020204030204" pitchFamily="34" charset="0"/>
            </a:endParaRPr>
          </a:p>
          <a:p>
            <a:pPr marL="342900" lvl="0" indent="-342900" rtl="0">
              <a:lnSpc>
                <a:spcPct val="107000"/>
              </a:lnSpc>
              <a:buClr>
                <a:srgbClr val="58C3EB"/>
              </a:buClr>
              <a:buFont typeface="+mj-lt"/>
              <a:buAutoNum type="arabicPeriod" startAt="5"/>
            </a:pPr>
            <a:r>
              <a:rPr lang="fr-FR" sz="1600" noProof="0" dirty="0">
                <a:effectLst/>
                <a:ea typeface="Calibri" panose="020F0502020204030204" pitchFamily="34" charset="0"/>
              </a:rPr>
              <a:t>Organisation mondiale de la Santé. Stratégie mondiale du secteur de la santé contre les infections sexuellement transmissibles, 2016-2021 : cadre de mise en œuvre dans la région africaine.2017 Genève : OMS : </a:t>
            </a:r>
            <a:r>
              <a:rPr lang="fr-FR" sz="1600" noProof="0" dirty="0">
                <a:effectLst/>
                <a:ea typeface="Calibri" panose="020F0502020204030204" pitchFamily="34" charset="0"/>
                <a:hlinkClick r:id="rId6"/>
              </a:rPr>
              <a:t>https://iris.who.int/server/api/core/bitstreams/f7349b88-0916-4289-a52f-9b6b1507b9a7/</a:t>
            </a:r>
            <a:r>
              <a:rPr lang="fr-FR" sz="1600" noProof="0" dirty="0">
                <a:effectLst/>
                <a:ea typeface="Calibri" panose="020F0502020204030204" pitchFamily="34" charset="0"/>
              </a:rPr>
              <a:t>.</a:t>
            </a:r>
          </a:p>
          <a:p>
            <a:pPr marL="342900" lvl="0" indent="-342900" rtl="0">
              <a:lnSpc>
                <a:spcPct val="107000"/>
              </a:lnSpc>
              <a:buClr>
                <a:srgbClr val="58C3EB"/>
              </a:buClr>
              <a:buFont typeface="+mj-lt"/>
              <a:buAutoNum type="arabicPeriod" startAt="5"/>
            </a:pPr>
            <a:r>
              <a:rPr lang="fr-FR" sz="1600" noProof="0" dirty="0">
                <a:effectLst/>
                <a:ea typeface="Calibri" panose="020F0502020204030204" pitchFamily="34" charset="0"/>
                <a:hlinkClick r:id="rId7"/>
              </a:rPr>
              <a:t>PasserElles : Pour un passage à l’échelle des services de prévention et de prise en charge des enfants, adolescent·es et jeunes vivant avec le VIH https://linitiative.expertisefrance.fr/projets-que-nous-soutenons/passerelles-pour-un-passage-a-lechelle-des-services-de-prevention-et-de-prise-en-charge-des-enfants-et-des-jeunes-vivant-avec-le-vih/</a:t>
            </a:r>
            <a:r>
              <a:rPr lang="fr-FR" sz="1600" noProof="0" dirty="0">
                <a:effectLst/>
                <a:ea typeface="Calibri" panose="020F0502020204030204" pitchFamily="34" charset="0"/>
              </a:rPr>
              <a:t> </a:t>
            </a:r>
          </a:p>
          <a:p>
            <a:pPr marL="342900" indent="-342900">
              <a:lnSpc>
                <a:spcPct val="107000"/>
              </a:lnSpc>
              <a:buClr>
                <a:srgbClr val="58C3EB"/>
              </a:buClr>
              <a:buFont typeface="+mj-lt"/>
              <a:buAutoNum type="arabicPeriod" startAt="5"/>
            </a:pPr>
            <a:r>
              <a:rPr lang="fr-FR" sz="1600" noProof="0" dirty="0">
                <a:effectLst/>
                <a:ea typeface="Calibri" panose="020F0502020204030204" pitchFamily="34" charset="0"/>
              </a:rPr>
              <a:t>Frontières et vulnérabilités au VIH en Afrique de l’Ouest (FEVE). </a:t>
            </a:r>
            <a:r>
              <a:rPr lang="fr-FR" sz="1600" noProof="0" dirty="0">
                <a:hlinkClick r:id="rId8"/>
              </a:rPr>
              <a:t>Frontières et vulnérabilités au VIH en Afrique de l’Ouest (FEVE) — ENDA Santé</a:t>
            </a:r>
            <a:endParaRPr lang="fr-FR" sz="1600" noProof="0" dirty="0">
              <a:solidFill>
                <a:srgbClr val="1A1714"/>
              </a:solidFill>
            </a:endParaRPr>
          </a:p>
          <a:p>
            <a:pPr marL="342900" lvl="0" indent="-342900" rtl="0">
              <a:lnSpc>
                <a:spcPct val="107000"/>
              </a:lnSpc>
              <a:buClr>
                <a:srgbClr val="58C3EB"/>
              </a:buClr>
              <a:buFont typeface="+mj-lt"/>
              <a:buAutoNum type="arabicPeriod" startAt="5"/>
            </a:pPr>
            <a:endParaRPr lang="fr-FR" sz="1600" noProof="0" dirty="0">
              <a:effectLst/>
              <a:ea typeface="Calibri" panose="020F0502020204030204" pitchFamily="34" charset="0"/>
            </a:endParaRPr>
          </a:p>
          <a:p>
            <a:pPr marL="342900" lvl="0" indent="-342900" rtl="0">
              <a:lnSpc>
                <a:spcPct val="107000"/>
              </a:lnSpc>
              <a:buClr>
                <a:srgbClr val="58C3EB"/>
              </a:buClr>
              <a:buFont typeface="+mj-lt"/>
              <a:buAutoNum type="arabicPeriod" startAt="5"/>
            </a:pPr>
            <a:endParaRPr lang="fr-FR" sz="1700" noProof="0" dirty="0">
              <a:effectLst/>
              <a:ea typeface="Calibri" panose="020F0502020204030204" pitchFamily="34" charset="0"/>
            </a:endParaRPr>
          </a:p>
        </p:txBody>
      </p:sp>
    </p:spTree>
    <p:extLst>
      <p:ext uri="{BB962C8B-B14F-4D97-AF65-F5344CB8AC3E}">
        <p14:creationId xmlns:p14="http://schemas.microsoft.com/office/powerpoint/2010/main" val="2649858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087BB7D-FC50-DD9B-60A8-F395671FE8AD}"/>
              </a:ext>
            </a:extLst>
          </p:cNvPr>
          <p:cNvPicPr>
            <a:picLocks noChangeAspect="1"/>
          </p:cNvPicPr>
          <p:nvPr/>
        </p:nvPicPr>
        <p:blipFill>
          <a:blip r:embed="rId3">
            <a:extLst>
              <a:ext uri="{28A0092B-C50C-407E-A947-70E740481C1C}">
                <a14:useLocalDpi xmlns:a14="http://schemas.microsoft.com/office/drawing/2010/main"/>
              </a:ext>
            </a:extLst>
          </a:blip>
          <a:srcRect l="5531" r="5531"/>
          <a:stretch>
            <a:fillRect/>
          </a:stretch>
        </p:blipFill>
        <p:spPr>
          <a:xfrm>
            <a:off x="2254950" y="349389"/>
            <a:ext cx="8230820" cy="6174694"/>
          </a:xfrm>
          <a:prstGeom prst="rect">
            <a:avLst/>
          </a:prstGeom>
        </p:spPr>
      </p:pic>
      <p:sp>
        <p:nvSpPr>
          <p:cNvPr id="8" name="Rectangle 7">
            <a:extLst>
              <a:ext uri="{FF2B5EF4-FFF2-40B4-BE49-F238E27FC236}">
                <a16:creationId xmlns:a16="http://schemas.microsoft.com/office/drawing/2014/main" id="{CD51836B-8F1E-5550-A5E0-1960FFF3481D}"/>
              </a:ext>
            </a:extLst>
          </p:cNvPr>
          <p:cNvSpPr/>
          <p:nvPr/>
        </p:nvSpPr>
        <p:spPr>
          <a:xfrm rot="10800000" flipV="1">
            <a:off x="3902464" y="809661"/>
            <a:ext cx="4354036" cy="981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noProof="0" dirty="0">
                <a:solidFill>
                  <a:srgbClr val="FFFF00"/>
                </a:solidFill>
                <a:latin typeface="Arial" panose="020B0604020202020204" pitchFamily="34" charset="0"/>
                <a:cs typeface="Arial" panose="020B0604020202020204" pitchFamily="34" charset="0"/>
              </a:rPr>
              <a:t>MERCI</a:t>
            </a:r>
          </a:p>
        </p:txBody>
      </p:sp>
    </p:spTree>
    <p:extLst>
      <p:ext uri="{BB962C8B-B14F-4D97-AF65-F5344CB8AC3E}">
        <p14:creationId xmlns:p14="http://schemas.microsoft.com/office/powerpoint/2010/main" val="395618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851707"/>
            <a:ext cx="9144000" cy="2387600"/>
          </a:xfrm>
        </p:spPr>
        <p:txBody>
          <a:bodyPr/>
          <a:lstStyle/>
          <a:p>
            <a:r>
              <a:rPr lang="fr-FR" noProof="0" dirty="0"/>
              <a:t>À L’ÉCHELLE MONDIALE</a:t>
            </a:r>
          </a:p>
        </p:txBody>
      </p:sp>
    </p:spTree>
    <p:extLst>
      <p:ext uri="{BB962C8B-B14F-4D97-AF65-F5344CB8AC3E}">
        <p14:creationId xmlns:p14="http://schemas.microsoft.com/office/powerpoint/2010/main" val="330605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50920" y="3188952"/>
            <a:ext cx="3983560" cy="480096"/>
          </a:xfrm>
        </p:spPr>
        <p:txBody>
          <a:bodyPr/>
          <a:lstStyle/>
          <a:p>
            <a:pPr algn="ctr"/>
            <a:r>
              <a:rPr lang="fr-FR" sz="2800" noProof="0" dirty="0"/>
              <a:t>Définitions</a:t>
            </a:r>
            <a:r>
              <a:rPr lang="fr-FR" sz="2800" baseline="30000" noProof="0" dirty="0"/>
              <a:t> 1</a:t>
            </a:r>
            <a:endParaRPr lang="fr-FR" sz="2800" noProof="0" dirty="0"/>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766458" y="1115653"/>
            <a:ext cx="7990114" cy="4578565"/>
          </a:xfrm>
        </p:spPr>
        <p:txBody>
          <a:bodyPr/>
          <a:lstStyle/>
          <a:p>
            <a:pPr>
              <a:spcBef>
                <a:spcPts val="1800"/>
              </a:spcBef>
              <a:buClr>
                <a:srgbClr val="58C3EB"/>
              </a:buClr>
            </a:pPr>
            <a:r>
              <a:rPr lang="fr-FR" sz="2400" noProof="0" dirty="0"/>
              <a:t>Les </a:t>
            </a:r>
            <a:r>
              <a:rPr lang="fr-FR" sz="2400" noProof="0" dirty="0">
                <a:solidFill>
                  <a:srgbClr val="009CDE"/>
                </a:solidFill>
              </a:rPr>
              <a:t>infections sexuellement transmissibles </a:t>
            </a:r>
            <a:r>
              <a:rPr lang="fr-FR" sz="2400" noProof="0" dirty="0"/>
              <a:t>(IST) sont des infections </a:t>
            </a:r>
            <a:r>
              <a:rPr lang="fr-FR" sz="2400" noProof="0" dirty="0">
                <a:solidFill>
                  <a:srgbClr val="009CDE"/>
                </a:solidFill>
              </a:rPr>
              <a:t>principalement</a:t>
            </a:r>
            <a:r>
              <a:rPr lang="fr-FR" sz="2400" noProof="0" dirty="0"/>
              <a:t> transmises par contact sexuel, y compris les rapports vaginaux, anaux et oraux.</a:t>
            </a:r>
          </a:p>
          <a:p>
            <a:pPr>
              <a:spcBef>
                <a:spcPts val="1800"/>
              </a:spcBef>
              <a:buClr>
                <a:srgbClr val="58C3EB"/>
              </a:buClr>
            </a:pPr>
            <a:r>
              <a:rPr lang="fr-FR" sz="2400" noProof="0" dirty="0"/>
              <a:t>Certaines IST sont transmises par </a:t>
            </a:r>
            <a:r>
              <a:rPr lang="fr-FR" sz="2400" noProof="0" dirty="0">
                <a:solidFill>
                  <a:srgbClr val="009CDE"/>
                </a:solidFill>
              </a:rPr>
              <a:t>contact sexuel de peau à peau </a:t>
            </a:r>
            <a:r>
              <a:rPr lang="fr-FR" sz="2400" noProof="0" dirty="0"/>
              <a:t>ou par des moyens non sexuels, par exemple de la mère à l'enfant pendant la grossesse et l'accouchement et à l’allaitement ou encore par contact sanguin/transfusion sanguine. </a:t>
            </a:r>
          </a:p>
          <a:p>
            <a:pPr>
              <a:spcBef>
                <a:spcPts val="1800"/>
              </a:spcBef>
              <a:buClr>
                <a:srgbClr val="58C3EB"/>
              </a:buClr>
            </a:pPr>
            <a:r>
              <a:rPr lang="fr-FR" sz="2400" noProof="0" dirty="0"/>
              <a:t>Elles sont</a:t>
            </a:r>
            <a:r>
              <a:rPr lang="fr-FR" sz="2400" noProof="0" dirty="0">
                <a:solidFill>
                  <a:srgbClr val="58C3EB"/>
                </a:solidFill>
              </a:rPr>
              <a:t> </a:t>
            </a:r>
            <a:r>
              <a:rPr lang="fr-FR" sz="2400" noProof="0" dirty="0">
                <a:solidFill>
                  <a:srgbClr val="009CDE"/>
                </a:solidFill>
              </a:rPr>
              <a:t>causées</a:t>
            </a:r>
            <a:r>
              <a:rPr lang="fr-FR" sz="2400" noProof="0" dirty="0">
                <a:solidFill>
                  <a:srgbClr val="58C3EB"/>
                </a:solidFill>
              </a:rPr>
              <a:t> </a:t>
            </a:r>
            <a:r>
              <a:rPr lang="fr-FR" sz="2400" noProof="0" dirty="0"/>
              <a:t>par des germes de différentes catégories (bactéries, virus, parasites).</a:t>
            </a:r>
          </a:p>
        </p:txBody>
      </p:sp>
    </p:spTree>
    <p:extLst>
      <p:ext uri="{BB962C8B-B14F-4D97-AF65-F5344CB8AC3E}">
        <p14:creationId xmlns:p14="http://schemas.microsoft.com/office/powerpoint/2010/main" val="159873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59821-D6B4-119C-D033-A3A6AAB67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73941-7B48-7519-03CE-A04E648385E8}"/>
              </a:ext>
            </a:extLst>
          </p:cNvPr>
          <p:cNvSpPr>
            <a:spLocks noGrp="1"/>
          </p:cNvSpPr>
          <p:nvPr>
            <p:ph type="title"/>
          </p:nvPr>
        </p:nvSpPr>
        <p:spPr>
          <a:xfrm>
            <a:off x="275615" y="2745600"/>
            <a:ext cx="3983560" cy="987122"/>
          </a:xfrm>
        </p:spPr>
        <p:txBody>
          <a:bodyPr/>
          <a:lstStyle/>
          <a:p>
            <a:pPr algn="ctr"/>
            <a:r>
              <a:rPr lang="fr-FR" sz="2800" noProof="0" dirty="0"/>
              <a:t>Types d’infections</a:t>
            </a:r>
            <a:r>
              <a:rPr lang="fr-FR" sz="2800" baseline="30000" noProof="0" dirty="0"/>
              <a:t> 1</a:t>
            </a:r>
            <a:r>
              <a:rPr lang="fr-FR" sz="2800" noProof="0" dirty="0"/>
              <a:t> </a:t>
            </a:r>
          </a:p>
        </p:txBody>
      </p:sp>
      <p:sp>
        <p:nvSpPr>
          <p:cNvPr id="3" name="Content Placeholder 2">
            <a:extLst>
              <a:ext uri="{FF2B5EF4-FFF2-40B4-BE49-F238E27FC236}">
                <a16:creationId xmlns:a16="http://schemas.microsoft.com/office/drawing/2014/main" id="{EE002AA6-A0F3-DDC7-B024-25E4CFF29734}"/>
              </a:ext>
            </a:extLst>
          </p:cNvPr>
          <p:cNvSpPr>
            <a:spLocks noGrp="1"/>
          </p:cNvSpPr>
          <p:nvPr>
            <p:ph idx="1"/>
          </p:nvPr>
        </p:nvSpPr>
        <p:spPr>
          <a:xfrm>
            <a:off x="4259174" y="689023"/>
            <a:ext cx="7497397" cy="5078994"/>
          </a:xfrm>
        </p:spPr>
        <p:txBody>
          <a:bodyPr/>
          <a:lstStyle/>
          <a:p>
            <a:pPr>
              <a:spcBef>
                <a:spcPts val="1200"/>
              </a:spcBef>
              <a:buClr>
                <a:srgbClr val="58C3EB"/>
              </a:buClr>
            </a:pPr>
            <a:r>
              <a:rPr lang="fr-FR" sz="2400" noProof="0" dirty="0"/>
              <a:t>On connaît plus de 30 bactéries, virus et parasites différents qui se transmettent par contact cutané lors d’un rapport sexuel vaginal, anal ou oral.  </a:t>
            </a:r>
          </a:p>
          <a:p>
            <a:pPr>
              <a:spcBef>
                <a:spcPts val="1200"/>
              </a:spcBef>
              <a:buClr>
                <a:srgbClr val="58C3EB"/>
              </a:buClr>
            </a:pPr>
            <a:r>
              <a:rPr lang="fr-FR" sz="2400" noProof="0" dirty="0"/>
              <a:t>L’incidence des IST est liée en grande partie à huit agents pathogènes. </a:t>
            </a:r>
          </a:p>
          <a:p>
            <a:pPr>
              <a:spcBef>
                <a:spcPts val="1200"/>
              </a:spcBef>
              <a:buClr>
                <a:srgbClr val="58C3EB"/>
              </a:buClr>
            </a:pPr>
            <a:r>
              <a:rPr lang="fr-FR" sz="2400" noProof="0" dirty="0"/>
              <a:t>Sur ces huit infections, on sait en guérir quatre : </a:t>
            </a:r>
          </a:p>
          <a:p>
            <a:pPr lvl="1">
              <a:spcBef>
                <a:spcPts val="1200"/>
              </a:spcBef>
              <a:buClr>
                <a:srgbClr val="58C3EB"/>
              </a:buClr>
            </a:pPr>
            <a:r>
              <a:rPr lang="fr-FR" sz="2200" noProof="0" dirty="0"/>
              <a:t>la syphilis, </a:t>
            </a:r>
          </a:p>
          <a:p>
            <a:pPr lvl="1">
              <a:spcBef>
                <a:spcPts val="1200"/>
              </a:spcBef>
              <a:buClr>
                <a:srgbClr val="58C3EB"/>
              </a:buClr>
            </a:pPr>
            <a:r>
              <a:rPr lang="fr-FR" sz="2200" noProof="0" dirty="0"/>
              <a:t>la gonorrhée, </a:t>
            </a:r>
          </a:p>
          <a:p>
            <a:pPr lvl="1">
              <a:spcBef>
                <a:spcPts val="1200"/>
              </a:spcBef>
              <a:buClr>
                <a:srgbClr val="58C3EB"/>
              </a:buClr>
            </a:pPr>
            <a:r>
              <a:rPr lang="fr-FR" sz="2200" noProof="0" dirty="0"/>
              <a:t>la chlamydiose </a:t>
            </a:r>
          </a:p>
          <a:p>
            <a:pPr lvl="1">
              <a:spcBef>
                <a:spcPts val="1200"/>
              </a:spcBef>
              <a:buClr>
                <a:srgbClr val="58C3EB"/>
              </a:buClr>
            </a:pPr>
            <a:r>
              <a:rPr lang="fr-FR" sz="2200" noProof="0" dirty="0"/>
              <a:t>et la trichomonase.</a:t>
            </a:r>
            <a:r>
              <a:rPr lang="fr-FR" sz="2400" noProof="0" dirty="0"/>
              <a:t> </a:t>
            </a:r>
          </a:p>
          <a:p>
            <a:pPr>
              <a:spcBef>
                <a:spcPts val="1200"/>
              </a:spcBef>
              <a:buClr>
                <a:srgbClr val="58C3EB"/>
              </a:buClr>
            </a:pPr>
            <a:r>
              <a:rPr lang="fr-FR" sz="2400" noProof="0" dirty="0"/>
              <a:t>Les quatre autres sont des infections virales : l’hépatite B, le virus herpès simplex (HSV), le VIH et le papillomavirus humain (HPV). </a:t>
            </a:r>
          </a:p>
        </p:txBody>
      </p:sp>
    </p:spTree>
    <p:extLst>
      <p:ext uri="{BB962C8B-B14F-4D97-AF65-F5344CB8AC3E}">
        <p14:creationId xmlns:p14="http://schemas.microsoft.com/office/powerpoint/2010/main" val="259084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54834" y="2973570"/>
            <a:ext cx="3470777" cy="910860"/>
          </a:xfrm>
        </p:spPr>
        <p:txBody>
          <a:bodyPr/>
          <a:lstStyle/>
          <a:p>
            <a:pPr algn="ctr"/>
            <a:r>
              <a:rPr lang="fr-FR" sz="2800" noProof="0" dirty="0"/>
              <a:t>Rationnel 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592286" y="826278"/>
            <a:ext cx="8281125" cy="4318744"/>
          </a:xfrm>
        </p:spPr>
        <p:txBody>
          <a:bodyPr/>
          <a:lstStyle/>
          <a:p>
            <a:pPr>
              <a:spcBef>
                <a:spcPts val="1800"/>
              </a:spcBef>
              <a:buClr>
                <a:srgbClr val="58C3EB"/>
              </a:buClr>
            </a:pPr>
            <a:r>
              <a:rPr lang="fr-FR" sz="2200" noProof="0" dirty="0">
                <a:solidFill>
                  <a:srgbClr val="009CDE"/>
                </a:solidFill>
              </a:rPr>
              <a:t>Les IST chez les adolescents constituent un problème important : </a:t>
            </a:r>
            <a:r>
              <a:rPr lang="fr-FR" sz="2200" noProof="0" dirty="0"/>
              <a:t>elles peuvent être cause d’inconfort, de douleurs et avoir des conséquences graves au-delà des effets immédiats de l’infection même. </a:t>
            </a:r>
          </a:p>
          <a:p>
            <a:pPr>
              <a:spcBef>
                <a:spcPts val="1800"/>
              </a:spcBef>
              <a:buClr>
                <a:srgbClr val="58C3EB"/>
              </a:buClr>
            </a:pPr>
            <a:r>
              <a:rPr lang="fr-FR" sz="2200" noProof="0" dirty="0"/>
              <a:t>Chez les femmes en Afrique subsaharienne, il ressort </a:t>
            </a:r>
            <a:r>
              <a:rPr lang="fr-FR" sz="2200" noProof="0" dirty="0">
                <a:solidFill>
                  <a:srgbClr val="009CDE"/>
                </a:solidFill>
              </a:rPr>
              <a:t>des estimations que la prévalence des IST est plus élevée chez les filles</a:t>
            </a:r>
            <a:r>
              <a:rPr lang="fr-FR" sz="2200" noProof="0" dirty="0">
                <a:solidFill>
                  <a:srgbClr val="58C3EB"/>
                </a:solidFill>
              </a:rPr>
              <a:t> </a:t>
            </a:r>
            <a:r>
              <a:rPr lang="fr-FR" sz="2200" noProof="0" dirty="0"/>
              <a:t>de 15 à 24 ans que chez les femmes de 25 à 49 ans. </a:t>
            </a:r>
            <a:endParaRPr lang="fr-FR" sz="2200" noProof="0" dirty="0">
              <a:solidFill>
                <a:srgbClr val="58C3EB"/>
              </a:solidFill>
            </a:endParaRPr>
          </a:p>
          <a:p>
            <a:pPr>
              <a:spcBef>
                <a:spcPts val="1800"/>
              </a:spcBef>
              <a:buClr>
                <a:srgbClr val="58C3EB"/>
              </a:buClr>
            </a:pPr>
            <a:r>
              <a:rPr lang="fr-FR" sz="2200" noProof="0" dirty="0">
                <a:solidFill>
                  <a:srgbClr val="009CDE"/>
                </a:solidFill>
              </a:rPr>
              <a:t>Risque élevé pour la jeune fille adolescente comparativement à la femme adulte et à ses pairs masculins :</a:t>
            </a:r>
          </a:p>
          <a:p>
            <a:pPr lvl="1">
              <a:spcBef>
                <a:spcPts val="1800"/>
              </a:spcBef>
              <a:buClr>
                <a:srgbClr val="58C3EB"/>
              </a:buClr>
            </a:pPr>
            <a:r>
              <a:rPr lang="fr-FR" sz="2200" noProof="0" dirty="0"/>
              <a:t>susceptibilité biologique de sa muqueuse vaginale ;</a:t>
            </a:r>
          </a:p>
          <a:p>
            <a:pPr lvl="1">
              <a:spcBef>
                <a:spcPts val="1800"/>
              </a:spcBef>
              <a:buClr>
                <a:srgbClr val="58C3EB"/>
              </a:buClr>
            </a:pPr>
            <a:r>
              <a:rPr lang="fr-FR" sz="2200" noProof="0" dirty="0"/>
              <a:t>normes culturelles/genre : faible pouvoir de négociation avec le genre masculin qui se sent supérieur ;</a:t>
            </a:r>
          </a:p>
          <a:p>
            <a:pPr lvl="1">
              <a:spcBef>
                <a:spcPts val="1800"/>
              </a:spcBef>
              <a:buClr>
                <a:srgbClr val="58C3EB"/>
              </a:buClr>
            </a:pPr>
            <a:r>
              <a:rPr lang="fr-FR" sz="2200" noProof="0" dirty="0"/>
              <a:t>pauvreté (possibilités économiques très faibles).</a:t>
            </a:r>
          </a:p>
          <a:p>
            <a:pPr>
              <a:spcBef>
                <a:spcPts val="1800"/>
              </a:spcBef>
            </a:pPr>
            <a:endParaRPr lang="fr-FR" sz="2200" noProof="0" dirty="0"/>
          </a:p>
          <a:p>
            <a:pPr>
              <a:spcBef>
                <a:spcPts val="1800"/>
              </a:spcBef>
            </a:pPr>
            <a:endParaRPr lang="fr-FR" sz="2200" noProof="0" dirty="0"/>
          </a:p>
        </p:txBody>
      </p:sp>
    </p:spTree>
    <p:extLst>
      <p:ext uri="{BB962C8B-B14F-4D97-AF65-F5344CB8AC3E}">
        <p14:creationId xmlns:p14="http://schemas.microsoft.com/office/powerpoint/2010/main" val="256952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5559" y="2921492"/>
            <a:ext cx="3601414" cy="1015016"/>
          </a:xfrm>
        </p:spPr>
        <p:txBody>
          <a:bodyPr/>
          <a:lstStyle/>
          <a:p>
            <a:pPr algn="ctr"/>
            <a:r>
              <a:rPr lang="fr-FR" sz="2800" noProof="0" dirty="0"/>
              <a:t>Rationnel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320142" y="744903"/>
            <a:ext cx="8542383" cy="4232116"/>
          </a:xfrm>
        </p:spPr>
        <p:txBody>
          <a:bodyPr/>
          <a:lstStyle/>
          <a:p>
            <a:pPr>
              <a:spcBef>
                <a:spcPts val="1600"/>
              </a:spcBef>
              <a:buClr>
                <a:srgbClr val="58C3EB"/>
              </a:buClr>
            </a:pPr>
            <a:r>
              <a:rPr lang="fr-FR" sz="2200" noProof="0" dirty="0">
                <a:solidFill>
                  <a:srgbClr val="009CDE"/>
                </a:solidFill>
              </a:rPr>
              <a:t>Les IST chez les adolescents ont des conséquences majeures sur la santé :</a:t>
            </a:r>
            <a:r>
              <a:rPr lang="fr-FR" sz="2200" noProof="0" dirty="0">
                <a:solidFill>
                  <a:srgbClr val="58C3EB"/>
                </a:solidFill>
              </a:rPr>
              <a:t> </a:t>
            </a:r>
            <a:r>
              <a:rPr lang="fr-FR" sz="2200" noProof="0" dirty="0"/>
              <a:t>les effets immédiats tels que l'inconfort et la douleur.</a:t>
            </a:r>
          </a:p>
          <a:p>
            <a:pPr>
              <a:spcBef>
                <a:spcPts val="1600"/>
              </a:spcBef>
            </a:pPr>
            <a:r>
              <a:rPr lang="fr-FR" sz="2200" noProof="0" dirty="0"/>
              <a:t>Des conséquences graves au-delà : l'infertilité. </a:t>
            </a:r>
            <a:endParaRPr lang="fr-FR" sz="2200" noProof="0" dirty="0">
              <a:solidFill>
                <a:srgbClr val="58C3EB"/>
              </a:solidFill>
            </a:endParaRPr>
          </a:p>
          <a:p>
            <a:pPr>
              <a:spcBef>
                <a:spcPts val="1600"/>
              </a:spcBef>
              <a:buClr>
                <a:srgbClr val="58C3EB"/>
              </a:buClr>
            </a:pPr>
            <a:r>
              <a:rPr lang="fr-FR" sz="2200" noProof="0" dirty="0">
                <a:solidFill>
                  <a:srgbClr val="009CDE"/>
                </a:solidFill>
              </a:rPr>
              <a:t>L'efficacité des services de prévention et de prise en charge des IST a été démontrée : </a:t>
            </a:r>
            <a:r>
              <a:rPr lang="fr-FR" sz="2200" noProof="0" dirty="0"/>
              <a:t>il existe des approches prouvées pour prévenir les IST, pour les diagnostiquer avec précision et pour guérir certaines IST et traiter efficacement d'autres. </a:t>
            </a:r>
          </a:p>
          <a:p>
            <a:pPr>
              <a:spcBef>
                <a:spcPts val="1600"/>
              </a:spcBef>
              <a:buClr>
                <a:srgbClr val="58C3EB"/>
              </a:buClr>
            </a:pPr>
            <a:r>
              <a:rPr lang="fr-FR" sz="2200" noProof="0" dirty="0">
                <a:solidFill>
                  <a:srgbClr val="009CDE"/>
                </a:solidFill>
              </a:rPr>
              <a:t>La conception et la mise en œuvre de stratégies de prévention, ainsi que l'accès à des services de qualité et leur offre, doivent faire l'objet d'une attention particulière :</a:t>
            </a:r>
            <a:r>
              <a:rPr lang="fr-FR" sz="2200" b="1" noProof="0" dirty="0"/>
              <a:t> </a:t>
            </a:r>
            <a:r>
              <a:rPr lang="fr-FR" sz="2200" noProof="0" dirty="0"/>
              <a:t>des services efficaces de prévention et de prise en charge des IST constituent un besoin urgent pour les adolescents, notamment l'intensification de la prise en charge des cas d'IST et l’offre de la vaccination contre le PVH.</a:t>
            </a:r>
          </a:p>
          <a:p>
            <a:pPr>
              <a:spcBef>
                <a:spcPts val="1600"/>
              </a:spcBef>
            </a:pPr>
            <a:endParaRPr lang="fr-FR" sz="2200" noProof="0" dirty="0"/>
          </a:p>
        </p:txBody>
      </p:sp>
    </p:spTree>
    <p:extLst>
      <p:ext uri="{BB962C8B-B14F-4D97-AF65-F5344CB8AC3E}">
        <p14:creationId xmlns:p14="http://schemas.microsoft.com/office/powerpoint/2010/main" val="326620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53274" y="2584450"/>
            <a:ext cx="3584177" cy="1689101"/>
          </a:xfrm>
        </p:spPr>
        <p:txBody>
          <a:bodyPr/>
          <a:lstStyle/>
          <a:p>
            <a:pPr algn="ctr"/>
            <a:r>
              <a:rPr lang="fr-FR" sz="2800" noProof="0" dirty="0"/>
              <a:t>Obligations en matière de droits </a:t>
            </a:r>
            <a:br>
              <a:rPr lang="fr-FR" sz="2800" noProof="0" dirty="0"/>
            </a:br>
            <a:r>
              <a:rPr lang="fr-FR" sz="2800" noProof="0" dirty="0"/>
              <a:t>humains </a:t>
            </a:r>
            <a:r>
              <a:rPr lang="fr-FR" sz="2800" baseline="30000" noProof="0" dirty="0"/>
              <a:t>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690257" y="693715"/>
            <a:ext cx="8131629" cy="5596247"/>
          </a:xfrm>
        </p:spPr>
        <p:txBody>
          <a:bodyPr/>
          <a:lstStyle/>
          <a:p>
            <a:pPr>
              <a:buClr>
                <a:srgbClr val="58C3EB"/>
              </a:buClr>
            </a:pPr>
            <a:r>
              <a:rPr lang="fr-FR" sz="2200" b="1" noProof="0" dirty="0"/>
              <a:t>Les États ont l'obligation de :</a:t>
            </a:r>
          </a:p>
          <a:p>
            <a:pPr>
              <a:buClr>
                <a:srgbClr val="58C3EB"/>
              </a:buClr>
              <a:buFont typeface="Wingdings" panose="05000000000000000000" pitchFamily="2" charset="2"/>
              <a:buChar char="ü"/>
            </a:pPr>
            <a:r>
              <a:rPr lang="fr-FR" sz="2200" noProof="0" dirty="0"/>
              <a:t>garantir aux adolescents les soins et le traitement des IST, dans le cadre d'un ensemble de SSR.</a:t>
            </a:r>
          </a:p>
          <a:p>
            <a:pPr>
              <a:buClr>
                <a:srgbClr val="58C3EB"/>
              </a:buClr>
              <a:buFont typeface="Wingdings" panose="05000000000000000000" pitchFamily="2" charset="2"/>
              <a:buChar char="ü"/>
            </a:pPr>
            <a:r>
              <a:rPr lang="fr-FR" sz="2200" noProof="0" dirty="0"/>
              <a:t>de fournir aux adolescents des services de prévention et de traitement des IST.</a:t>
            </a:r>
          </a:p>
          <a:p>
            <a:pPr>
              <a:buClr>
                <a:srgbClr val="58C3EB"/>
              </a:buClr>
              <a:buFont typeface="Wingdings" panose="05000000000000000000" pitchFamily="2" charset="2"/>
              <a:buChar char="ü"/>
            </a:pPr>
            <a:endParaRPr lang="fr-FR" sz="2200" noProof="0" dirty="0"/>
          </a:p>
          <a:p>
            <a:pPr>
              <a:buClr>
                <a:srgbClr val="58C3EB"/>
              </a:buClr>
            </a:pPr>
            <a:r>
              <a:rPr lang="fr-FR" sz="2200" b="1" noProof="0" dirty="0"/>
              <a:t>Les États sont tenus de :</a:t>
            </a:r>
          </a:p>
          <a:p>
            <a:pPr>
              <a:buClr>
                <a:srgbClr val="58C3EB"/>
              </a:buClr>
              <a:buFont typeface="Wingdings" panose="05000000000000000000" pitchFamily="2" charset="2"/>
              <a:buChar char="ü"/>
            </a:pPr>
            <a:r>
              <a:rPr lang="fr-FR" sz="2200" noProof="0" dirty="0"/>
              <a:t>veiller à ce que les services IST soient accessibles aux adolescents, gratuits, confidentiels et non discriminatoires. </a:t>
            </a:r>
          </a:p>
          <a:p>
            <a:pPr>
              <a:buClr>
                <a:srgbClr val="58C3EB"/>
              </a:buClr>
              <a:buFont typeface="Wingdings" panose="05000000000000000000" pitchFamily="2" charset="2"/>
              <a:buChar char="ü"/>
            </a:pPr>
            <a:r>
              <a:rPr lang="fr-FR" sz="2200" noProof="0" dirty="0"/>
              <a:t>supprimer les obstacles tels que les exigences en matière de consentement des tiers. </a:t>
            </a:r>
          </a:p>
          <a:p>
            <a:pPr>
              <a:buClr>
                <a:srgbClr val="58C3EB"/>
              </a:buClr>
              <a:buFont typeface="Wingdings" panose="05000000000000000000" pitchFamily="2" charset="2"/>
              <a:buChar char="ü"/>
            </a:pPr>
            <a:r>
              <a:rPr lang="fr-FR" sz="2200" noProof="0" dirty="0"/>
              <a:t>veiller à ce que la prise en charge des IST, qui font partie intégrante des services de SSR, soient accessibles aux adolescents, quelle que soit leur situation de famille, à ce qu’ils soient gratuits, réactifs aux besoins des adolescents.</a:t>
            </a:r>
          </a:p>
          <a:p>
            <a:endParaRPr lang="fr-FR" sz="2200" noProof="0" dirty="0"/>
          </a:p>
          <a:p>
            <a:endParaRPr lang="fr-FR" sz="2200" noProof="0" dirty="0"/>
          </a:p>
        </p:txBody>
      </p:sp>
    </p:spTree>
    <p:extLst>
      <p:ext uri="{BB962C8B-B14F-4D97-AF65-F5344CB8AC3E}">
        <p14:creationId xmlns:p14="http://schemas.microsoft.com/office/powerpoint/2010/main" val="3555094834"/>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4237</Words>
  <Application>Microsoft Office PowerPoint</Application>
  <PresentationFormat>Widescreen</PresentationFormat>
  <Paragraphs>259</Paragraphs>
  <Slides>36</Slides>
  <Notes>35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36</vt:i4>
      </vt:variant>
    </vt:vector>
  </HeadingPairs>
  <TitlesOfParts>
    <vt:vector size="45" baseType="lpstr">
      <vt:lpstr>Arial</vt:lpstr>
      <vt:lpstr>Arial Black</vt:lpstr>
      <vt:lpstr>Calibri</vt:lpstr>
      <vt:lpstr>Symbol</vt:lpstr>
      <vt:lpstr>Wingdings</vt:lpstr>
      <vt:lpstr>3_Office Theme</vt:lpstr>
      <vt:lpstr>5_Office Theme</vt:lpstr>
      <vt:lpstr>4_Office Theme</vt:lpstr>
      <vt:lpstr>2_Office Theme</vt:lpstr>
      <vt:lpstr>INFECTIONS SEXUELLEMENT TRANSMISSIBLES (IST) PRÉVENTION ET PRISE EN CHARGE</vt:lpstr>
      <vt:lpstr>Objectifs du module</vt:lpstr>
      <vt:lpstr>Plan du module</vt:lpstr>
      <vt:lpstr>À L’ÉCHELLE MONDIALE</vt:lpstr>
      <vt:lpstr>Définitions 1</vt:lpstr>
      <vt:lpstr>Types d’infections 1 </vt:lpstr>
      <vt:lpstr>Rationnel 1/2</vt:lpstr>
      <vt:lpstr>Rationnel 2/2</vt:lpstr>
      <vt:lpstr>Obligations en matière de droits  humains 2</vt:lpstr>
      <vt:lpstr>Concepts clés à prendre en considération</vt:lpstr>
      <vt:lpstr>Lignes directrices de l'OMS 1/2</vt:lpstr>
      <vt:lpstr>Lignes directrices de l'OMS 1/2</vt:lpstr>
      <vt:lpstr>Lignes directrices de l'OMS complémentaires </vt:lpstr>
      <vt:lpstr>Mesures spécifiques pour la prestation de services dans le contexte humanitaire, y compris Covid-19  1/2 </vt:lpstr>
      <vt:lpstr>Mesures spécifiques pour la prestation de services dans le contexte humanitaire, y compris Covid-19  2/2 </vt:lpstr>
      <vt:lpstr>Considérations pour la reprise des services normaux dans le contexte humanitaire, y  COVID-19</vt:lpstr>
      <vt:lpstr>PERSPECTIVE RÉGIONALE</vt:lpstr>
      <vt:lpstr>Situation mondiale et régionale 3  </vt:lpstr>
      <vt:lpstr>Situation mondiale et régionale 4   Prevalence of chlamydia, gonorrhoea, and trichomoniasis among male and female general populations in sub-Saharan Africa from 2000 to 2024 : a systematic review and meta-regression analysis</vt:lpstr>
      <vt:lpstr>Données régionales 5   </vt:lpstr>
      <vt:lpstr>Données nationales  </vt:lpstr>
      <vt:lpstr>Conséquences des IST 8  </vt:lpstr>
      <vt:lpstr>Données sur la couverture vaccinale de HPV   </vt:lpstr>
      <vt:lpstr>   HPV vaccination : progrès de la région OMS-AFRO   de 28 % en 2022 à 40 % en 2023, 1re dose </vt:lpstr>
      <vt:lpstr>Défis régionaux</vt:lpstr>
      <vt:lpstr>Opportunités régionales 9</vt:lpstr>
      <vt:lpstr>Opportunités régionales</vt:lpstr>
      <vt:lpstr>Opportunités régionales</vt:lpstr>
      <vt:lpstr>Principaux messages 1/2 </vt:lpstr>
      <vt:lpstr>Principaux messages 2/2 </vt:lpstr>
      <vt:lpstr>Actions prioritaires au niveau des districts sanitaires 1/3</vt:lpstr>
      <vt:lpstr>Actions prioritaires au niveau des districts sanitaires 2/3</vt:lpstr>
      <vt:lpstr>Actions prioritaires au niveau des districts sanitaires 3/3</vt:lpstr>
      <vt:lpstr>Références</vt:lpstr>
      <vt:lpstr>Références</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Infections sexuellement transmissibles (IST) : prévention et prise en charge - Venkatraman Chandra-Mouli, Abdoulaye Ousseini, Patrick Makelele</dc:title>
  <dc:creator>Venkatraman Chandra-Mouli, Abdoulaye Ousseini, Patrick Makelele</dc:creator>
  <cp:lastModifiedBy>Aldo Campana</cp:lastModifiedBy>
  <cp:revision>243</cp:revision>
  <dcterms:created xsi:type="dcterms:W3CDTF">2021-11-27T17:57:02Z</dcterms:created>
  <dcterms:modified xsi:type="dcterms:W3CDTF">2025-11-01T13:27:30Z</dcterms:modified>
</cp:coreProperties>
</file>