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 id="2147483724" r:id="rId5"/>
    <p:sldMasterId id="2147483718" r:id="rId6"/>
    <p:sldMasterId id="2147483694" r:id="rId7"/>
  </p:sldMasterIdLst>
  <p:notesMasterIdLst>
    <p:notesMasterId r:id="rId42"/>
  </p:notesMasterIdLst>
  <p:handoutMasterIdLst>
    <p:handoutMasterId r:id="rId43"/>
  </p:handoutMasterIdLst>
  <p:sldIdLst>
    <p:sldId id="408" r:id="rId8"/>
    <p:sldId id="409" r:id="rId9"/>
    <p:sldId id="410" r:id="rId10"/>
    <p:sldId id="411" r:id="rId11"/>
    <p:sldId id="412" r:id="rId12"/>
    <p:sldId id="413" r:id="rId13"/>
    <p:sldId id="414" r:id="rId14"/>
    <p:sldId id="415" r:id="rId15"/>
    <p:sldId id="416" r:id="rId16"/>
    <p:sldId id="417" r:id="rId17"/>
    <p:sldId id="418" r:id="rId18"/>
    <p:sldId id="420" r:id="rId19"/>
    <p:sldId id="421" r:id="rId20"/>
    <p:sldId id="422" r:id="rId21"/>
    <p:sldId id="423" r:id="rId22"/>
    <p:sldId id="473" r:id="rId23"/>
    <p:sldId id="474" r:id="rId24"/>
    <p:sldId id="425" r:id="rId25"/>
    <p:sldId id="464" r:id="rId26"/>
    <p:sldId id="272" r:id="rId27"/>
    <p:sldId id="476" r:id="rId28"/>
    <p:sldId id="433" r:id="rId29"/>
    <p:sldId id="434" r:id="rId30"/>
    <p:sldId id="462" r:id="rId31"/>
    <p:sldId id="475" r:id="rId32"/>
    <p:sldId id="440" r:id="rId33"/>
    <p:sldId id="477" r:id="rId34"/>
    <p:sldId id="478" r:id="rId35"/>
    <p:sldId id="479" r:id="rId36"/>
    <p:sldId id="443" r:id="rId37"/>
    <p:sldId id="444" r:id="rId38"/>
    <p:sldId id="445" r:id="rId39"/>
    <p:sldId id="446" r:id="rId40"/>
    <p:sldId id="44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FEB02-04F8-FE17-2C9B-E1C5E9A46D02}" name="Ousseini Abdoulaye" initials="OA" userId="210f9ffe9c9eba83" providerId="Windows Live"/>
  <p188:author id="{6EFA4F9A-DD64-E607-E007-BACE7BD23582}" name="Venkatraman Chandra Mouli" initials="VC" userId="ab8dba45df8814b7" providerId="Windows Live"/>
  <p188:author id="{F38263A4-ACD1-0497-AAA5-01803979A2B5}" name="Raqibat Idris" initials="RI" userId="146d762bbc74e7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 id="2" name="Serah Ashunya" initials="SA" lastIdx="28" clrIdx="1">
    <p:extLst>
      <p:ext uri="{19B8F6BF-5375-455C-9EA6-DF929625EA0E}">
        <p15:presenceInfo xmlns:p15="http://schemas.microsoft.com/office/powerpoint/2012/main" userId="Serah Ashunya" providerId="None"/>
      </p:ext>
    </p:extLst>
  </p:cmAuthor>
  <p:cmAuthor id="3" name="Ousseini Abdoulaye" initials="OA" lastIdx="7" clrIdx="2">
    <p:extLst>
      <p:ext uri="{19B8F6BF-5375-455C-9EA6-DF929625EA0E}">
        <p15:presenceInfo xmlns:p15="http://schemas.microsoft.com/office/powerpoint/2012/main" userId="210f9ffe9c9eba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58C3EB"/>
    <a:srgbClr val="E62D74"/>
    <a:srgbClr val="08149A"/>
    <a:srgbClr val="E62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p:restoredTop sz="90356" autoAdjust="0"/>
  </p:normalViewPr>
  <p:slideViewPr>
    <p:cSldViewPr snapToGrid="0" snapToObjects="1">
      <p:cViewPr varScale="1">
        <p:scale>
          <a:sx n="133" d="100"/>
          <a:sy n="133" d="100"/>
        </p:scale>
        <p:origin x="1048" y="304"/>
      </p:cViewPr>
      <p:guideLst/>
    </p:cSldViewPr>
  </p:slideViewPr>
  <p:notesTextViewPr>
    <p:cViewPr>
      <p:scale>
        <a:sx n="1" d="1"/>
        <a:sy n="1" d="1"/>
      </p:scale>
      <p:origin x="0" y="0"/>
    </p:cViewPr>
  </p:notesTextViewPr>
  <p:sorterViewPr>
    <p:cViewPr varScale="1">
      <p:scale>
        <a:sx n="100" d="100"/>
        <a:sy n="100" d="100"/>
      </p:scale>
      <p:origin x="0" y="-654"/>
    </p:cViewPr>
  </p:sorterViewPr>
  <p:notesViewPr>
    <p:cSldViewPr snapToGrid="0" snapToObjects="1">
      <p:cViewPr>
        <p:scale>
          <a:sx n="80" d="100"/>
          <a:sy n="80" d="100"/>
        </p:scale>
        <p:origin x="2064" y="-1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F78A3-B17B-4C2A-A0F4-155103A7841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D7FF23F-8F53-4DAC-9710-6A97FA6A43DA}">
      <dgm:prSet custT="1"/>
      <dgm:spPr/>
      <dgm:t>
        <a:bodyPr/>
        <a:lstStyle/>
        <a:p>
          <a:r>
            <a:rPr lang="fr-FR" sz="1800" noProof="0" dirty="0">
              <a:latin typeface="Arial" panose="020B0604020202020204" pitchFamily="34" charset="0"/>
              <a:cs typeface="Arial" panose="020B0604020202020204" pitchFamily="34" charset="0"/>
            </a:rPr>
            <a:t>CONTEXTE INSTITUTIONNEL </a:t>
          </a:r>
        </a:p>
      </dgm:t>
    </dgm:pt>
    <dgm:pt modelId="{AEA6A25F-12BD-40C9-90EF-B2C7E3000F93}" type="parTrans" cxnId="{64E53A97-4F18-4B72-9F93-1E68B7F7D9A3}">
      <dgm:prSet/>
      <dgm:spPr/>
      <dgm:t>
        <a:bodyPr/>
        <a:lstStyle/>
        <a:p>
          <a:endParaRPr lang="en-US">
            <a:latin typeface="Arial" panose="020B0604020202020204" pitchFamily="34" charset="0"/>
            <a:cs typeface="Arial" panose="020B0604020202020204" pitchFamily="34" charset="0"/>
          </a:endParaRPr>
        </a:p>
      </dgm:t>
    </dgm:pt>
    <dgm:pt modelId="{C4C8BCE3-981A-4AB1-8338-21A17876831E}" type="sibTrans" cxnId="{64E53A97-4F18-4B72-9F93-1E68B7F7D9A3}">
      <dgm:prSet/>
      <dgm:spPr/>
      <dgm:t>
        <a:bodyPr/>
        <a:lstStyle/>
        <a:p>
          <a:endParaRPr lang="en-US">
            <a:latin typeface="Arial" panose="020B0604020202020204" pitchFamily="34" charset="0"/>
            <a:cs typeface="Arial" panose="020B0604020202020204" pitchFamily="34" charset="0"/>
          </a:endParaRPr>
        </a:p>
      </dgm:t>
    </dgm:pt>
    <dgm:pt modelId="{2BDDFA49-5036-490E-80B4-B7E25F30208B}">
      <dgm:prSet custT="1"/>
      <dgm:spPr/>
      <dgm:t>
        <a:bodyPr/>
        <a:lstStyle/>
        <a:p>
          <a:r>
            <a:rPr lang="fr-FR" sz="1800" noProof="0" dirty="0">
              <a:latin typeface="Arial" panose="020B0604020202020204" pitchFamily="34" charset="0"/>
              <a:cs typeface="Arial" panose="020B0604020202020204" pitchFamily="34" charset="0"/>
            </a:rPr>
            <a:t>La plupart des pays se sont dotés d’un cadre politique et stratégique bien établi</a:t>
          </a:r>
        </a:p>
      </dgm:t>
    </dgm:pt>
    <dgm:pt modelId="{943C5D93-CC8E-4DDD-A6DB-33E5CEABCE1A}" type="parTrans" cxnId="{5EBAB02A-20E3-49A1-BF49-CC4B751B316D}">
      <dgm:prSet/>
      <dgm:spPr/>
      <dgm:t>
        <a:bodyPr/>
        <a:lstStyle/>
        <a:p>
          <a:endParaRPr lang="en-US">
            <a:latin typeface="Arial" panose="020B0604020202020204" pitchFamily="34" charset="0"/>
            <a:cs typeface="Arial" panose="020B0604020202020204" pitchFamily="34" charset="0"/>
          </a:endParaRPr>
        </a:p>
      </dgm:t>
    </dgm:pt>
    <dgm:pt modelId="{A97F1D76-84B7-42F1-8F21-07224398B6A7}" type="sibTrans" cxnId="{5EBAB02A-20E3-49A1-BF49-CC4B751B316D}">
      <dgm:prSet/>
      <dgm:spPr/>
      <dgm:t>
        <a:bodyPr/>
        <a:lstStyle/>
        <a:p>
          <a:endParaRPr lang="en-US">
            <a:latin typeface="Arial" panose="020B0604020202020204" pitchFamily="34" charset="0"/>
            <a:cs typeface="Arial" panose="020B0604020202020204" pitchFamily="34" charset="0"/>
          </a:endParaRPr>
        </a:p>
      </dgm:t>
    </dgm:pt>
    <dgm:pt modelId="{039DC952-DB59-4381-A333-16E750FE6E0C}">
      <dgm:prSet custT="1"/>
      <dgm:spPr/>
      <dgm:t>
        <a:bodyPr/>
        <a:lstStyle/>
        <a:p>
          <a:r>
            <a:rPr lang="fr-FR" sz="1800" noProof="0" dirty="0">
              <a:latin typeface="Arial" panose="020B0604020202020204" pitchFamily="34" charset="0"/>
              <a:cs typeface="Arial" panose="020B0604020202020204" pitchFamily="34" charset="0"/>
            </a:rPr>
            <a:t>OBJECTIFS ET PRINCIPES DES PROGRAMMES D’ENSEIGNEMENT </a:t>
          </a:r>
        </a:p>
      </dgm:t>
    </dgm:pt>
    <dgm:pt modelId="{CC75DB6B-ED63-410A-B3CB-61B008E16D14}" type="parTrans" cxnId="{D6A90710-BD9D-4C5F-ADC3-F4C5576332A1}">
      <dgm:prSet/>
      <dgm:spPr/>
      <dgm:t>
        <a:bodyPr/>
        <a:lstStyle/>
        <a:p>
          <a:endParaRPr lang="en-US">
            <a:latin typeface="Arial" panose="020B0604020202020204" pitchFamily="34" charset="0"/>
            <a:cs typeface="Arial" panose="020B0604020202020204" pitchFamily="34" charset="0"/>
          </a:endParaRPr>
        </a:p>
      </dgm:t>
    </dgm:pt>
    <dgm:pt modelId="{C30F8BE2-95C1-4295-87D8-10D8FE8482FB}" type="sibTrans" cxnId="{D6A90710-BD9D-4C5F-ADC3-F4C5576332A1}">
      <dgm:prSet/>
      <dgm:spPr/>
      <dgm:t>
        <a:bodyPr/>
        <a:lstStyle/>
        <a:p>
          <a:endParaRPr lang="en-US">
            <a:latin typeface="Arial" panose="020B0604020202020204" pitchFamily="34" charset="0"/>
            <a:cs typeface="Arial" panose="020B0604020202020204" pitchFamily="34" charset="0"/>
          </a:endParaRPr>
        </a:p>
      </dgm:t>
    </dgm:pt>
    <dgm:pt modelId="{625DAE62-8FD2-4A4E-9546-FD0B34A36FAD}">
      <dgm:prSet custT="1"/>
      <dgm:spPr/>
      <dgm:t>
        <a:bodyPr/>
        <a:lstStyle/>
        <a:p>
          <a:r>
            <a:rPr lang="fr-FR" sz="1800" noProof="0" dirty="0">
              <a:latin typeface="Arial" panose="020B0604020202020204" pitchFamily="34" charset="0"/>
              <a:cs typeface="Arial" panose="020B0604020202020204" pitchFamily="34" charset="0"/>
            </a:rPr>
            <a:t>les pays ont relativement de bons résultats concernant les objectifs et les principes des programmes d’enseignement. </a:t>
          </a:r>
        </a:p>
      </dgm:t>
    </dgm:pt>
    <dgm:pt modelId="{E5D0EC99-74F5-4AD6-87B1-61956DCBC22D}" type="parTrans" cxnId="{EF640EE1-0E1E-41D1-AF91-DBB6492F8B48}">
      <dgm:prSet/>
      <dgm:spPr/>
      <dgm:t>
        <a:bodyPr/>
        <a:lstStyle/>
        <a:p>
          <a:endParaRPr lang="en-US">
            <a:latin typeface="Arial" panose="020B0604020202020204" pitchFamily="34" charset="0"/>
            <a:cs typeface="Arial" panose="020B0604020202020204" pitchFamily="34" charset="0"/>
          </a:endParaRPr>
        </a:p>
      </dgm:t>
    </dgm:pt>
    <dgm:pt modelId="{0474C8F6-C02A-4D45-B93B-F455D8F7F253}" type="sibTrans" cxnId="{EF640EE1-0E1E-41D1-AF91-DBB6492F8B48}">
      <dgm:prSet/>
      <dgm:spPr/>
      <dgm:t>
        <a:bodyPr/>
        <a:lstStyle/>
        <a:p>
          <a:endParaRPr lang="en-US">
            <a:latin typeface="Arial" panose="020B0604020202020204" pitchFamily="34" charset="0"/>
            <a:cs typeface="Arial" panose="020B0604020202020204" pitchFamily="34" charset="0"/>
          </a:endParaRPr>
        </a:p>
      </dgm:t>
    </dgm:pt>
    <dgm:pt modelId="{2CD97E56-1410-4D29-92BC-D0E82C948D74}">
      <dgm:prSet custT="1"/>
      <dgm:spPr/>
      <dgm:t>
        <a:bodyPr/>
        <a:lstStyle/>
        <a:p>
          <a:r>
            <a:rPr lang="fr-FR" sz="1800" noProof="0" dirty="0">
              <a:latin typeface="Arial" panose="020B0604020202020204" pitchFamily="34" charset="0"/>
              <a:cs typeface="Arial" panose="020B0604020202020204" pitchFamily="34" charset="0"/>
            </a:rPr>
            <a:t>CONTENUS DU PROGRAMME</a:t>
          </a:r>
        </a:p>
      </dgm:t>
    </dgm:pt>
    <dgm:pt modelId="{3C371E4E-F3C5-4B97-82F3-FD4972E95D07}" type="parTrans" cxnId="{B73261B4-68D9-476D-9F26-AA1588C60569}">
      <dgm:prSet/>
      <dgm:spPr/>
      <dgm:t>
        <a:bodyPr/>
        <a:lstStyle/>
        <a:p>
          <a:endParaRPr lang="en-US">
            <a:latin typeface="Arial" panose="020B0604020202020204" pitchFamily="34" charset="0"/>
            <a:cs typeface="Arial" panose="020B0604020202020204" pitchFamily="34" charset="0"/>
          </a:endParaRPr>
        </a:p>
      </dgm:t>
    </dgm:pt>
    <dgm:pt modelId="{BE1F8107-672D-45F3-84DD-E5FD77EEB131}" type="sibTrans" cxnId="{B73261B4-68D9-476D-9F26-AA1588C60569}">
      <dgm:prSet/>
      <dgm:spPr/>
      <dgm:t>
        <a:bodyPr/>
        <a:lstStyle/>
        <a:p>
          <a:endParaRPr lang="en-US">
            <a:latin typeface="Arial" panose="020B0604020202020204" pitchFamily="34" charset="0"/>
            <a:cs typeface="Arial" panose="020B0604020202020204" pitchFamily="34" charset="0"/>
          </a:endParaRPr>
        </a:p>
      </dgm:t>
    </dgm:pt>
    <dgm:pt modelId="{DF36BE3E-68B6-483A-9AF6-6442E0C75A96}">
      <dgm:prSet custT="1"/>
      <dgm:spPr/>
      <dgm:t>
        <a:bodyPr/>
        <a:lstStyle/>
        <a:p>
          <a:r>
            <a:rPr lang="fr-FR" sz="1800" noProof="0" dirty="0">
              <a:latin typeface="Arial" panose="020B0604020202020204" pitchFamily="34" charset="0"/>
              <a:cs typeface="Arial" panose="020B0604020202020204" pitchFamily="34" charset="0"/>
            </a:rPr>
            <a:t>les contenus destinés aux plus jeunes sont les moins développés. Dans certains pays, ils sont même absents</a:t>
          </a:r>
        </a:p>
      </dgm:t>
    </dgm:pt>
    <dgm:pt modelId="{808267C2-A987-44A1-AFF1-53C7088A7D7B}" type="parTrans" cxnId="{2FFB92AB-8B30-47A4-AEB7-92EB7BB51516}">
      <dgm:prSet/>
      <dgm:spPr/>
      <dgm:t>
        <a:bodyPr/>
        <a:lstStyle/>
        <a:p>
          <a:endParaRPr lang="en-US">
            <a:latin typeface="Arial" panose="020B0604020202020204" pitchFamily="34" charset="0"/>
            <a:cs typeface="Arial" panose="020B0604020202020204" pitchFamily="34" charset="0"/>
          </a:endParaRPr>
        </a:p>
      </dgm:t>
    </dgm:pt>
    <dgm:pt modelId="{BFAE6526-2970-4073-80F6-67D9BCE9827B}" type="sibTrans" cxnId="{2FFB92AB-8B30-47A4-AEB7-92EB7BB51516}">
      <dgm:prSet/>
      <dgm:spPr/>
      <dgm:t>
        <a:bodyPr/>
        <a:lstStyle/>
        <a:p>
          <a:endParaRPr lang="en-US">
            <a:latin typeface="Arial" panose="020B0604020202020204" pitchFamily="34" charset="0"/>
            <a:cs typeface="Arial" panose="020B0604020202020204" pitchFamily="34" charset="0"/>
          </a:endParaRPr>
        </a:p>
      </dgm:t>
    </dgm:pt>
    <dgm:pt modelId="{00781D85-8DB4-4314-A43B-025CEF86586E}">
      <dgm:prSet custT="1"/>
      <dgm:spPr/>
      <dgm:t>
        <a:bodyPr/>
        <a:lstStyle/>
        <a:p>
          <a:r>
            <a:rPr lang="fr-FR" sz="1800" noProof="0" dirty="0">
              <a:latin typeface="Arial" panose="020B0604020202020204" pitchFamily="34" charset="0"/>
              <a:cs typeface="Arial" panose="020B0604020202020204" pitchFamily="34" charset="0"/>
            </a:rPr>
            <a:t>MISE EN ŒUVRE </a:t>
          </a:r>
        </a:p>
      </dgm:t>
    </dgm:pt>
    <dgm:pt modelId="{CDF7A7F5-A0BC-4357-8196-57EB43E813CA}" type="parTrans" cxnId="{AB5F6D0E-B859-4EA1-ABE3-E031AF6C8482}">
      <dgm:prSet/>
      <dgm:spPr/>
      <dgm:t>
        <a:bodyPr/>
        <a:lstStyle/>
        <a:p>
          <a:endParaRPr lang="en-US">
            <a:latin typeface="Arial" panose="020B0604020202020204" pitchFamily="34" charset="0"/>
            <a:cs typeface="Arial" panose="020B0604020202020204" pitchFamily="34" charset="0"/>
          </a:endParaRPr>
        </a:p>
      </dgm:t>
    </dgm:pt>
    <dgm:pt modelId="{E5732BDF-7D2C-4764-8DC9-F5244983E8CC}" type="sibTrans" cxnId="{AB5F6D0E-B859-4EA1-ABE3-E031AF6C8482}">
      <dgm:prSet/>
      <dgm:spPr/>
      <dgm:t>
        <a:bodyPr/>
        <a:lstStyle/>
        <a:p>
          <a:endParaRPr lang="en-US">
            <a:latin typeface="Arial" panose="020B0604020202020204" pitchFamily="34" charset="0"/>
            <a:cs typeface="Arial" panose="020B0604020202020204" pitchFamily="34" charset="0"/>
          </a:endParaRPr>
        </a:p>
      </dgm:t>
    </dgm:pt>
    <dgm:pt modelId="{3036C68F-C8EF-4693-BBFF-A30AB40934BA}">
      <dgm:prSet custT="1"/>
      <dgm:spPr/>
      <dgm:t>
        <a:bodyPr/>
        <a:lstStyle/>
        <a:p>
          <a:r>
            <a:rPr lang="fr-FR" sz="1800" noProof="0" dirty="0">
              <a:latin typeface="Arial" panose="020B0604020202020204" pitchFamily="34" charset="0"/>
              <a:cs typeface="Arial" panose="020B0604020202020204" pitchFamily="34" charset="0"/>
            </a:rPr>
            <a:t>de manière générale, la mise en œuvre est relativement solide dans les pays. Elle est la composante la plus forte du programme dans les 7 pays </a:t>
          </a:r>
        </a:p>
      </dgm:t>
    </dgm:pt>
    <dgm:pt modelId="{875B671C-409E-4A84-BE5A-1AB0EBFBE81A}" type="parTrans" cxnId="{EEB3652A-B9D1-433F-A283-E8D3EC1DEA88}">
      <dgm:prSet/>
      <dgm:spPr/>
      <dgm:t>
        <a:bodyPr/>
        <a:lstStyle/>
        <a:p>
          <a:endParaRPr lang="en-US">
            <a:latin typeface="Arial" panose="020B0604020202020204" pitchFamily="34" charset="0"/>
            <a:cs typeface="Arial" panose="020B0604020202020204" pitchFamily="34" charset="0"/>
          </a:endParaRPr>
        </a:p>
      </dgm:t>
    </dgm:pt>
    <dgm:pt modelId="{DE072504-249A-42E1-AF20-0C7E4DA81138}" type="sibTrans" cxnId="{EEB3652A-B9D1-433F-A283-E8D3EC1DEA88}">
      <dgm:prSet/>
      <dgm:spPr/>
      <dgm:t>
        <a:bodyPr/>
        <a:lstStyle/>
        <a:p>
          <a:endParaRPr lang="en-US">
            <a:latin typeface="Arial" panose="020B0604020202020204" pitchFamily="34" charset="0"/>
            <a:cs typeface="Arial" panose="020B0604020202020204" pitchFamily="34" charset="0"/>
          </a:endParaRPr>
        </a:p>
      </dgm:t>
    </dgm:pt>
    <dgm:pt modelId="{12FDF1B8-FE1B-476E-AE0D-AE5D477E0172}" type="pres">
      <dgm:prSet presAssocID="{AC9F78A3-B17B-4C2A-A0F4-155103A7841F}" presName="Name0" presStyleCnt="0">
        <dgm:presLayoutVars>
          <dgm:dir/>
          <dgm:animLvl val="lvl"/>
          <dgm:resizeHandles val="exact"/>
        </dgm:presLayoutVars>
      </dgm:prSet>
      <dgm:spPr/>
    </dgm:pt>
    <dgm:pt modelId="{1F7CB34C-A6E1-4736-A279-99CA87748258}" type="pres">
      <dgm:prSet presAssocID="{2D7FF23F-8F53-4DAC-9710-6A97FA6A43DA}" presName="composite" presStyleCnt="0"/>
      <dgm:spPr/>
    </dgm:pt>
    <dgm:pt modelId="{13619A37-8822-4878-A158-BF0AC13F2AA6}" type="pres">
      <dgm:prSet presAssocID="{2D7FF23F-8F53-4DAC-9710-6A97FA6A43DA}" presName="parTx" presStyleLbl="alignNode1" presStyleIdx="0" presStyleCnt="4" custScaleX="99598">
        <dgm:presLayoutVars>
          <dgm:chMax val="0"/>
          <dgm:chPref val="0"/>
          <dgm:bulletEnabled val="1"/>
        </dgm:presLayoutVars>
      </dgm:prSet>
      <dgm:spPr/>
    </dgm:pt>
    <dgm:pt modelId="{8904D985-CC9A-4B67-837A-7C6B12D2F865}" type="pres">
      <dgm:prSet presAssocID="{2D7FF23F-8F53-4DAC-9710-6A97FA6A43DA}" presName="desTx" presStyleLbl="alignAccFollowNode1" presStyleIdx="0" presStyleCnt="4">
        <dgm:presLayoutVars>
          <dgm:bulletEnabled val="1"/>
        </dgm:presLayoutVars>
      </dgm:prSet>
      <dgm:spPr/>
    </dgm:pt>
    <dgm:pt modelId="{04EE8803-7C4C-41B1-B9BF-F324211AE5B6}" type="pres">
      <dgm:prSet presAssocID="{C4C8BCE3-981A-4AB1-8338-21A17876831E}" presName="space" presStyleCnt="0"/>
      <dgm:spPr/>
    </dgm:pt>
    <dgm:pt modelId="{A6D5F6AB-BB75-4F55-BF00-E89FE520C5DA}" type="pres">
      <dgm:prSet presAssocID="{039DC952-DB59-4381-A333-16E750FE6E0C}" presName="composite" presStyleCnt="0"/>
      <dgm:spPr/>
    </dgm:pt>
    <dgm:pt modelId="{B803F2E9-B2F1-4992-8FEE-07476AC9A756}" type="pres">
      <dgm:prSet presAssocID="{039DC952-DB59-4381-A333-16E750FE6E0C}" presName="parTx" presStyleLbl="alignNode1" presStyleIdx="1" presStyleCnt="4">
        <dgm:presLayoutVars>
          <dgm:chMax val="0"/>
          <dgm:chPref val="0"/>
          <dgm:bulletEnabled val="1"/>
        </dgm:presLayoutVars>
      </dgm:prSet>
      <dgm:spPr/>
    </dgm:pt>
    <dgm:pt modelId="{E051FDE8-E6AC-4A57-8AE4-124042B55047}" type="pres">
      <dgm:prSet presAssocID="{039DC952-DB59-4381-A333-16E750FE6E0C}" presName="desTx" presStyleLbl="alignAccFollowNode1" presStyleIdx="1" presStyleCnt="4">
        <dgm:presLayoutVars>
          <dgm:bulletEnabled val="1"/>
        </dgm:presLayoutVars>
      </dgm:prSet>
      <dgm:spPr/>
    </dgm:pt>
    <dgm:pt modelId="{5865B945-03FF-4830-87A8-0FA0722487A6}" type="pres">
      <dgm:prSet presAssocID="{C30F8BE2-95C1-4295-87D8-10D8FE8482FB}" presName="space" presStyleCnt="0"/>
      <dgm:spPr/>
    </dgm:pt>
    <dgm:pt modelId="{E4E39D75-9693-4885-BA88-3F1EDE945106}" type="pres">
      <dgm:prSet presAssocID="{2CD97E56-1410-4D29-92BC-D0E82C948D74}" presName="composite" presStyleCnt="0"/>
      <dgm:spPr/>
    </dgm:pt>
    <dgm:pt modelId="{4CC6B45A-4091-4C62-846C-E70EDFEADBC5}" type="pres">
      <dgm:prSet presAssocID="{2CD97E56-1410-4D29-92BC-D0E82C948D74}" presName="parTx" presStyleLbl="alignNode1" presStyleIdx="2" presStyleCnt="4">
        <dgm:presLayoutVars>
          <dgm:chMax val="0"/>
          <dgm:chPref val="0"/>
          <dgm:bulletEnabled val="1"/>
        </dgm:presLayoutVars>
      </dgm:prSet>
      <dgm:spPr/>
    </dgm:pt>
    <dgm:pt modelId="{272673F5-9FB5-42D0-B1D2-E576494FA916}" type="pres">
      <dgm:prSet presAssocID="{2CD97E56-1410-4D29-92BC-D0E82C948D74}" presName="desTx" presStyleLbl="alignAccFollowNode1" presStyleIdx="2" presStyleCnt="4">
        <dgm:presLayoutVars>
          <dgm:bulletEnabled val="1"/>
        </dgm:presLayoutVars>
      </dgm:prSet>
      <dgm:spPr/>
    </dgm:pt>
    <dgm:pt modelId="{2F47176E-7A12-4841-9D4C-BF870A3EE983}" type="pres">
      <dgm:prSet presAssocID="{BE1F8107-672D-45F3-84DD-E5FD77EEB131}" presName="space" presStyleCnt="0"/>
      <dgm:spPr/>
    </dgm:pt>
    <dgm:pt modelId="{8FA116D6-1B93-40A3-9409-255F2CDC96A6}" type="pres">
      <dgm:prSet presAssocID="{00781D85-8DB4-4314-A43B-025CEF86586E}" presName="composite" presStyleCnt="0"/>
      <dgm:spPr/>
    </dgm:pt>
    <dgm:pt modelId="{A45A4CCA-D677-4269-91B4-DAAB2516BB61}" type="pres">
      <dgm:prSet presAssocID="{00781D85-8DB4-4314-A43B-025CEF86586E}" presName="parTx" presStyleLbl="alignNode1" presStyleIdx="3" presStyleCnt="4">
        <dgm:presLayoutVars>
          <dgm:chMax val="0"/>
          <dgm:chPref val="0"/>
          <dgm:bulletEnabled val="1"/>
        </dgm:presLayoutVars>
      </dgm:prSet>
      <dgm:spPr/>
    </dgm:pt>
    <dgm:pt modelId="{58504FAA-5FBB-4C51-AE20-326F0594538B}" type="pres">
      <dgm:prSet presAssocID="{00781D85-8DB4-4314-A43B-025CEF86586E}" presName="desTx" presStyleLbl="alignAccFollowNode1" presStyleIdx="3" presStyleCnt="4">
        <dgm:presLayoutVars>
          <dgm:bulletEnabled val="1"/>
        </dgm:presLayoutVars>
      </dgm:prSet>
      <dgm:spPr/>
    </dgm:pt>
  </dgm:ptLst>
  <dgm:cxnLst>
    <dgm:cxn modelId="{AB5F6D0E-B859-4EA1-ABE3-E031AF6C8482}" srcId="{AC9F78A3-B17B-4C2A-A0F4-155103A7841F}" destId="{00781D85-8DB4-4314-A43B-025CEF86586E}" srcOrd="3" destOrd="0" parTransId="{CDF7A7F5-A0BC-4357-8196-57EB43E813CA}" sibTransId="{E5732BDF-7D2C-4764-8DC9-F5244983E8CC}"/>
    <dgm:cxn modelId="{D6A90710-BD9D-4C5F-ADC3-F4C5576332A1}" srcId="{AC9F78A3-B17B-4C2A-A0F4-155103A7841F}" destId="{039DC952-DB59-4381-A333-16E750FE6E0C}" srcOrd="1" destOrd="0" parTransId="{CC75DB6B-ED63-410A-B3CB-61B008E16D14}" sibTransId="{C30F8BE2-95C1-4295-87D8-10D8FE8482FB}"/>
    <dgm:cxn modelId="{C90C8627-5B2F-4D78-B1D5-99EBF5D0D634}" type="presOf" srcId="{2D7FF23F-8F53-4DAC-9710-6A97FA6A43DA}" destId="{13619A37-8822-4878-A158-BF0AC13F2AA6}" srcOrd="0" destOrd="0" presId="urn:microsoft.com/office/officeart/2005/8/layout/hList1"/>
    <dgm:cxn modelId="{EEB3652A-B9D1-433F-A283-E8D3EC1DEA88}" srcId="{00781D85-8DB4-4314-A43B-025CEF86586E}" destId="{3036C68F-C8EF-4693-BBFF-A30AB40934BA}" srcOrd="0" destOrd="0" parTransId="{875B671C-409E-4A84-BE5A-1AB0EBFBE81A}" sibTransId="{DE072504-249A-42E1-AF20-0C7E4DA81138}"/>
    <dgm:cxn modelId="{5EBAB02A-20E3-49A1-BF49-CC4B751B316D}" srcId="{2D7FF23F-8F53-4DAC-9710-6A97FA6A43DA}" destId="{2BDDFA49-5036-490E-80B4-B7E25F30208B}" srcOrd="0" destOrd="0" parTransId="{943C5D93-CC8E-4DDD-A6DB-33E5CEABCE1A}" sibTransId="{A97F1D76-84B7-42F1-8F21-07224398B6A7}"/>
    <dgm:cxn modelId="{7D77515F-59EF-4D27-8966-37C0E1C4F7C0}" type="presOf" srcId="{3036C68F-C8EF-4693-BBFF-A30AB40934BA}" destId="{58504FAA-5FBB-4C51-AE20-326F0594538B}" srcOrd="0" destOrd="0" presId="urn:microsoft.com/office/officeart/2005/8/layout/hList1"/>
    <dgm:cxn modelId="{A9DFFA41-B648-423C-9D89-1C09A2B20229}" type="presOf" srcId="{00781D85-8DB4-4314-A43B-025CEF86586E}" destId="{A45A4CCA-D677-4269-91B4-DAAB2516BB61}" srcOrd="0" destOrd="0" presId="urn:microsoft.com/office/officeart/2005/8/layout/hList1"/>
    <dgm:cxn modelId="{1603354B-ADF7-4D7E-BD27-093803AC19D9}" type="presOf" srcId="{DF36BE3E-68B6-483A-9AF6-6442E0C75A96}" destId="{272673F5-9FB5-42D0-B1D2-E576494FA916}" srcOrd="0" destOrd="0" presId="urn:microsoft.com/office/officeart/2005/8/layout/hList1"/>
    <dgm:cxn modelId="{8E5CF26E-46FE-4B76-9C5F-748A8ACE59F1}" type="presOf" srcId="{AC9F78A3-B17B-4C2A-A0F4-155103A7841F}" destId="{12FDF1B8-FE1B-476E-AE0D-AE5D477E0172}" srcOrd="0" destOrd="0" presId="urn:microsoft.com/office/officeart/2005/8/layout/hList1"/>
    <dgm:cxn modelId="{04BF4589-15CB-4935-9943-DD7874774DB7}" type="presOf" srcId="{625DAE62-8FD2-4A4E-9546-FD0B34A36FAD}" destId="{E051FDE8-E6AC-4A57-8AE4-124042B55047}" srcOrd="0" destOrd="0" presId="urn:microsoft.com/office/officeart/2005/8/layout/hList1"/>
    <dgm:cxn modelId="{64E53A97-4F18-4B72-9F93-1E68B7F7D9A3}" srcId="{AC9F78A3-B17B-4C2A-A0F4-155103A7841F}" destId="{2D7FF23F-8F53-4DAC-9710-6A97FA6A43DA}" srcOrd="0" destOrd="0" parTransId="{AEA6A25F-12BD-40C9-90EF-B2C7E3000F93}" sibTransId="{C4C8BCE3-981A-4AB1-8338-21A17876831E}"/>
    <dgm:cxn modelId="{2FFB92AB-8B30-47A4-AEB7-92EB7BB51516}" srcId="{2CD97E56-1410-4D29-92BC-D0E82C948D74}" destId="{DF36BE3E-68B6-483A-9AF6-6442E0C75A96}" srcOrd="0" destOrd="0" parTransId="{808267C2-A987-44A1-AFF1-53C7088A7D7B}" sibTransId="{BFAE6526-2970-4073-80F6-67D9BCE9827B}"/>
    <dgm:cxn modelId="{B73261B4-68D9-476D-9F26-AA1588C60569}" srcId="{AC9F78A3-B17B-4C2A-A0F4-155103A7841F}" destId="{2CD97E56-1410-4D29-92BC-D0E82C948D74}" srcOrd="2" destOrd="0" parTransId="{3C371E4E-F3C5-4B97-82F3-FD4972E95D07}" sibTransId="{BE1F8107-672D-45F3-84DD-E5FD77EEB131}"/>
    <dgm:cxn modelId="{6DE748C3-36B4-40DB-A169-DEBBC3242FB5}" type="presOf" srcId="{2BDDFA49-5036-490E-80B4-B7E25F30208B}" destId="{8904D985-CC9A-4B67-837A-7C6B12D2F865}" srcOrd="0" destOrd="0" presId="urn:microsoft.com/office/officeart/2005/8/layout/hList1"/>
    <dgm:cxn modelId="{2028B7DA-D2D0-482E-8AD4-1DE63347942E}" type="presOf" srcId="{039DC952-DB59-4381-A333-16E750FE6E0C}" destId="{B803F2E9-B2F1-4992-8FEE-07476AC9A756}" srcOrd="0" destOrd="0" presId="urn:microsoft.com/office/officeart/2005/8/layout/hList1"/>
    <dgm:cxn modelId="{EF640EE1-0E1E-41D1-AF91-DBB6492F8B48}" srcId="{039DC952-DB59-4381-A333-16E750FE6E0C}" destId="{625DAE62-8FD2-4A4E-9546-FD0B34A36FAD}" srcOrd="0" destOrd="0" parTransId="{E5D0EC99-74F5-4AD6-87B1-61956DCBC22D}" sibTransId="{0474C8F6-C02A-4D45-B93B-F455D8F7F253}"/>
    <dgm:cxn modelId="{9450ABFA-C29B-4E32-AF34-59C23751E9AA}" type="presOf" srcId="{2CD97E56-1410-4D29-92BC-D0E82C948D74}" destId="{4CC6B45A-4091-4C62-846C-E70EDFEADBC5}" srcOrd="0" destOrd="0" presId="urn:microsoft.com/office/officeart/2005/8/layout/hList1"/>
    <dgm:cxn modelId="{30EA1C52-E7BF-4E75-84E2-29543C56558D}" type="presParOf" srcId="{12FDF1B8-FE1B-476E-AE0D-AE5D477E0172}" destId="{1F7CB34C-A6E1-4736-A279-99CA87748258}" srcOrd="0" destOrd="0" presId="urn:microsoft.com/office/officeart/2005/8/layout/hList1"/>
    <dgm:cxn modelId="{A3D7DD73-991E-4E9A-9D34-F75BBBECEBC8}" type="presParOf" srcId="{1F7CB34C-A6E1-4736-A279-99CA87748258}" destId="{13619A37-8822-4878-A158-BF0AC13F2AA6}" srcOrd="0" destOrd="0" presId="urn:microsoft.com/office/officeart/2005/8/layout/hList1"/>
    <dgm:cxn modelId="{04BF0A9C-7909-476D-9336-6AE0508DC6BD}" type="presParOf" srcId="{1F7CB34C-A6E1-4736-A279-99CA87748258}" destId="{8904D985-CC9A-4B67-837A-7C6B12D2F865}" srcOrd="1" destOrd="0" presId="urn:microsoft.com/office/officeart/2005/8/layout/hList1"/>
    <dgm:cxn modelId="{F7101805-37D4-4757-8BCF-15BE06B4DC07}" type="presParOf" srcId="{12FDF1B8-FE1B-476E-AE0D-AE5D477E0172}" destId="{04EE8803-7C4C-41B1-B9BF-F324211AE5B6}" srcOrd="1" destOrd="0" presId="urn:microsoft.com/office/officeart/2005/8/layout/hList1"/>
    <dgm:cxn modelId="{BE108A2E-09BB-48DB-993B-81B4C18DEB5D}" type="presParOf" srcId="{12FDF1B8-FE1B-476E-AE0D-AE5D477E0172}" destId="{A6D5F6AB-BB75-4F55-BF00-E89FE520C5DA}" srcOrd="2" destOrd="0" presId="urn:microsoft.com/office/officeart/2005/8/layout/hList1"/>
    <dgm:cxn modelId="{9AD370A9-14BF-4E79-B126-57DD68D384A7}" type="presParOf" srcId="{A6D5F6AB-BB75-4F55-BF00-E89FE520C5DA}" destId="{B803F2E9-B2F1-4992-8FEE-07476AC9A756}" srcOrd="0" destOrd="0" presId="urn:microsoft.com/office/officeart/2005/8/layout/hList1"/>
    <dgm:cxn modelId="{03692016-93E7-43DF-AA01-4642131B7B37}" type="presParOf" srcId="{A6D5F6AB-BB75-4F55-BF00-E89FE520C5DA}" destId="{E051FDE8-E6AC-4A57-8AE4-124042B55047}" srcOrd="1" destOrd="0" presId="urn:microsoft.com/office/officeart/2005/8/layout/hList1"/>
    <dgm:cxn modelId="{2DEACFB3-3085-4412-97B2-F07BC2227B50}" type="presParOf" srcId="{12FDF1B8-FE1B-476E-AE0D-AE5D477E0172}" destId="{5865B945-03FF-4830-87A8-0FA0722487A6}" srcOrd="3" destOrd="0" presId="urn:microsoft.com/office/officeart/2005/8/layout/hList1"/>
    <dgm:cxn modelId="{0C0DC2CD-F4C3-49C7-BED7-3E01A7D06282}" type="presParOf" srcId="{12FDF1B8-FE1B-476E-AE0D-AE5D477E0172}" destId="{E4E39D75-9693-4885-BA88-3F1EDE945106}" srcOrd="4" destOrd="0" presId="urn:microsoft.com/office/officeart/2005/8/layout/hList1"/>
    <dgm:cxn modelId="{FDC3AEC2-1817-4267-B24A-F140B3F1C03E}" type="presParOf" srcId="{E4E39D75-9693-4885-BA88-3F1EDE945106}" destId="{4CC6B45A-4091-4C62-846C-E70EDFEADBC5}" srcOrd="0" destOrd="0" presId="urn:microsoft.com/office/officeart/2005/8/layout/hList1"/>
    <dgm:cxn modelId="{7EA0AFE5-0979-4ED5-8463-F29B124B8AA8}" type="presParOf" srcId="{E4E39D75-9693-4885-BA88-3F1EDE945106}" destId="{272673F5-9FB5-42D0-B1D2-E576494FA916}" srcOrd="1" destOrd="0" presId="urn:microsoft.com/office/officeart/2005/8/layout/hList1"/>
    <dgm:cxn modelId="{9E0F2BEE-7023-452F-9827-6A385770B5DC}" type="presParOf" srcId="{12FDF1B8-FE1B-476E-AE0D-AE5D477E0172}" destId="{2F47176E-7A12-4841-9D4C-BF870A3EE983}" srcOrd="5" destOrd="0" presId="urn:microsoft.com/office/officeart/2005/8/layout/hList1"/>
    <dgm:cxn modelId="{1F4D0EF9-9B37-4FEF-A4F7-AF3735A80842}" type="presParOf" srcId="{12FDF1B8-FE1B-476E-AE0D-AE5D477E0172}" destId="{8FA116D6-1B93-40A3-9409-255F2CDC96A6}" srcOrd="6" destOrd="0" presId="urn:microsoft.com/office/officeart/2005/8/layout/hList1"/>
    <dgm:cxn modelId="{F4764AE9-768E-4D55-BA57-643C9C8A765E}" type="presParOf" srcId="{8FA116D6-1B93-40A3-9409-255F2CDC96A6}" destId="{A45A4CCA-D677-4269-91B4-DAAB2516BB61}" srcOrd="0" destOrd="0" presId="urn:microsoft.com/office/officeart/2005/8/layout/hList1"/>
    <dgm:cxn modelId="{0FCF024F-5659-407B-84F7-F787BF653466}" type="presParOf" srcId="{8FA116D6-1B93-40A3-9409-255F2CDC96A6}" destId="{58504FAA-5FBB-4C51-AE20-326F059453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8DD87A-E812-411A-9BCF-F13C503D4AE4}"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E3744D0E-98F7-44E9-99C7-BCE4168ADEDA}">
      <dgm:prSet/>
      <dgm:spPr>
        <a:solidFill>
          <a:schemeClr val="tx1"/>
        </a:solidFill>
      </dgm:spPr>
      <dgm:t>
        <a:bodyPr/>
        <a:lstStyle/>
        <a:p>
          <a:r>
            <a:rPr lang="fr-FR" noProof="0" dirty="0">
              <a:latin typeface="Arial" panose="020B0604020202020204" pitchFamily="34" charset="0"/>
              <a:cs typeface="Arial" panose="020B0604020202020204" pitchFamily="34" charset="0"/>
            </a:rPr>
            <a:t>Exhaustivité des programmes ESC</a:t>
          </a:r>
        </a:p>
      </dgm:t>
    </dgm:pt>
    <dgm:pt modelId="{1B320D82-07C7-4562-82B6-5B0F9EDE22DC}" type="parTrans" cxnId="{3D691C0C-4B4F-44AD-9705-29A10E294E11}">
      <dgm:prSet/>
      <dgm:spPr/>
      <dgm:t>
        <a:bodyPr/>
        <a:lstStyle/>
        <a:p>
          <a:endParaRPr lang="en-US">
            <a:latin typeface="Arial" panose="020B0604020202020204" pitchFamily="34" charset="0"/>
            <a:cs typeface="Arial" panose="020B0604020202020204" pitchFamily="34" charset="0"/>
          </a:endParaRPr>
        </a:p>
      </dgm:t>
    </dgm:pt>
    <dgm:pt modelId="{5144AB22-7FDE-4728-BF50-00CE6A51143B}" type="sibTrans" cxnId="{3D691C0C-4B4F-44AD-9705-29A10E294E11}">
      <dgm:prSet/>
      <dgm:spPr/>
      <dgm:t>
        <a:bodyPr/>
        <a:lstStyle/>
        <a:p>
          <a:endParaRPr lang="fr-FR" noProof="0" dirty="0">
            <a:latin typeface="Arial" panose="020B0604020202020204" pitchFamily="34" charset="0"/>
            <a:cs typeface="Arial" panose="020B0604020202020204" pitchFamily="34" charset="0"/>
          </a:endParaRPr>
        </a:p>
      </dgm:t>
    </dgm:pt>
    <dgm:pt modelId="{C2028CC0-F02C-4D44-999F-280776F6DC82}">
      <dgm:prSet/>
      <dgm:spPr>
        <a:solidFill>
          <a:schemeClr val="tx1"/>
        </a:solidFill>
      </dgm:spPr>
      <dgm:t>
        <a:bodyPr/>
        <a:lstStyle/>
        <a:p>
          <a:r>
            <a:rPr lang="fr-FR" noProof="0" dirty="0">
              <a:latin typeface="Arial" panose="020B0604020202020204" pitchFamily="34" charset="0"/>
              <a:cs typeface="Arial" panose="020B0604020202020204" pitchFamily="34" charset="0"/>
            </a:rPr>
            <a:t>Les normes de genre dans l’ESC</a:t>
          </a:r>
        </a:p>
      </dgm:t>
    </dgm:pt>
    <dgm:pt modelId="{CA184346-0E59-46A7-9C27-1D6A571DB624}" type="parTrans" cxnId="{868B4137-79A3-45C5-B6D6-0ABAC9BB0B35}">
      <dgm:prSet/>
      <dgm:spPr/>
      <dgm:t>
        <a:bodyPr/>
        <a:lstStyle/>
        <a:p>
          <a:endParaRPr lang="en-US">
            <a:latin typeface="Arial" panose="020B0604020202020204" pitchFamily="34" charset="0"/>
            <a:cs typeface="Arial" panose="020B0604020202020204" pitchFamily="34" charset="0"/>
          </a:endParaRPr>
        </a:p>
      </dgm:t>
    </dgm:pt>
    <dgm:pt modelId="{F40DBD05-6334-4474-8FAE-15000EC4CAAD}" type="sibTrans" cxnId="{868B4137-79A3-45C5-B6D6-0ABAC9BB0B35}">
      <dgm:prSet/>
      <dgm:spPr/>
      <dgm:t>
        <a:bodyPr/>
        <a:lstStyle/>
        <a:p>
          <a:endParaRPr lang="fr-FR" noProof="0" dirty="0">
            <a:latin typeface="Arial" panose="020B0604020202020204" pitchFamily="34" charset="0"/>
            <a:cs typeface="Arial" panose="020B0604020202020204" pitchFamily="34" charset="0"/>
          </a:endParaRPr>
        </a:p>
      </dgm:t>
    </dgm:pt>
    <dgm:pt modelId="{01F5E605-CD3E-42EF-8BC3-FE4D4108FCAE}">
      <dgm:prSet/>
      <dgm:spPr>
        <a:solidFill>
          <a:schemeClr val="tx1"/>
        </a:solidFill>
      </dgm:spPr>
      <dgm:t>
        <a:bodyPr/>
        <a:lstStyle/>
        <a:p>
          <a:r>
            <a:rPr lang="fr-FR" noProof="0" dirty="0">
              <a:latin typeface="Arial" panose="020B0604020202020204" pitchFamily="34" charset="0"/>
              <a:cs typeface="Arial" panose="020B0604020202020204" pitchFamily="34" charset="0"/>
            </a:rPr>
            <a:t>La prédominance des discours axés sur la « peur »</a:t>
          </a:r>
        </a:p>
      </dgm:t>
    </dgm:pt>
    <dgm:pt modelId="{390D6EC6-DC78-444F-9356-E585FEEC72DB}" type="parTrans" cxnId="{D549FAC6-109B-4F14-803B-2FEB98FCF8F1}">
      <dgm:prSet/>
      <dgm:spPr/>
      <dgm:t>
        <a:bodyPr/>
        <a:lstStyle/>
        <a:p>
          <a:endParaRPr lang="en-US">
            <a:latin typeface="Arial" panose="020B0604020202020204" pitchFamily="34" charset="0"/>
            <a:cs typeface="Arial" panose="020B0604020202020204" pitchFamily="34" charset="0"/>
          </a:endParaRPr>
        </a:p>
      </dgm:t>
    </dgm:pt>
    <dgm:pt modelId="{BCC8810E-9D08-4702-8426-C2FE8A5F21D8}" type="sibTrans" cxnId="{D549FAC6-109B-4F14-803B-2FEB98FCF8F1}">
      <dgm:prSet/>
      <dgm:spPr/>
      <dgm:t>
        <a:bodyPr/>
        <a:lstStyle/>
        <a:p>
          <a:endParaRPr lang="fr-FR" noProof="0" dirty="0">
            <a:latin typeface="Arial" panose="020B0604020202020204" pitchFamily="34" charset="0"/>
            <a:cs typeface="Arial" panose="020B0604020202020204" pitchFamily="34" charset="0"/>
          </a:endParaRPr>
        </a:p>
      </dgm:t>
    </dgm:pt>
    <dgm:pt modelId="{348F9561-37FD-48B1-8F04-829C17AC4606}">
      <dgm:prSet/>
      <dgm:spPr>
        <a:solidFill>
          <a:schemeClr val="tx1"/>
        </a:solidFill>
      </dgm:spPr>
      <dgm:t>
        <a:bodyPr/>
        <a:lstStyle/>
        <a:p>
          <a:r>
            <a:rPr lang="fr-FR" noProof="0" dirty="0">
              <a:latin typeface="Arial" panose="020B0604020202020204" pitchFamily="34" charset="0"/>
              <a:cs typeface="Arial" panose="020B0604020202020204" pitchFamily="34" charset="0"/>
            </a:rPr>
            <a:t>Les méthodes de prestation ESC</a:t>
          </a:r>
        </a:p>
      </dgm:t>
    </dgm:pt>
    <dgm:pt modelId="{59699F57-EEE1-4721-95F0-8DAEC9E22E3D}" type="parTrans" cxnId="{DB51ED4D-2F9C-432C-AF2B-527B1668F740}">
      <dgm:prSet/>
      <dgm:spPr/>
      <dgm:t>
        <a:bodyPr/>
        <a:lstStyle/>
        <a:p>
          <a:endParaRPr lang="en-US">
            <a:latin typeface="Arial" panose="020B0604020202020204" pitchFamily="34" charset="0"/>
            <a:cs typeface="Arial" panose="020B0604020202020204" pitchFamily="34" charset="0"/>
          </a:endParaRPr>
        </a:p>
      </dgm:t>
    </dgm:pt>
    <dgm:pt modelId="{57865E76-9BA4-4935-A70A-79CFF08947B4}" type="sibTrans" cxnId="{DB51ED4D-2F9C-432C-AF2B-527B1668F740}">
      <dgm:prSet/>
      <dgm:spPr/>
      <dgm:t>
        <a:bodyPr/>
        <a:lstStyle/>
        <a:p>
          <a:endParaRPr lang="fr-FR" noProof="0" dirty="0">
            <a:latin typeface="Arial" panose="020B0604020202020204" pitchFamily="34" charset="0"/>
            <a:cs typeface="Arial" panose="020B0604020202020204" pitchFamily="34" charset="0"/>
          </a:endParaRPr>
        </a:p>
      </dgm:t>
    </dgm:pt>
    <dgm:pt modelId="{09472D35-FB09-4E34-A1EC-463C8D062924}">
      <dgm:prSet/>
      <dgm:spPr>
        <a:solidFill>
          <a:schemeClr val="tx1"/>
        </a:solidFill>
      </dgm:spPr>
      <dgm:t>
        <a:bodyPr/>
        <a:lstStyle/>
        <a:p>
          <a:r>
            <a:rPr lang="fr-FR" noProof="0" dirty="0">
              <a:latin typeface="Arial" panose="020B0604020202020204" pitchFamily="34" charset="0"/>
              <a:cs typeface="Arial" panose="020B0604020202020204" pitchFamily="34" charset="0"/>
            </a:rPr>
            <a:t>Pérennisation des programmes d'ECS</a:t>
          </a:r>
        </a:p>
      </dgm:t>
    </dgm:pt>
    <dgm:pt modelId="{772FCFD6-D58D-4664-8411-C2CA06B2C252}" type="parTrans" cxnId="{7C9C1BEA-A37C-45E1-9FF3-6376A89142E2}">
      <dgm:prSet/>
      <dgm:spPr/>
      <dgm:t>
        <a:bodyPr/>
        <a:lstStyle/>
        <a:p>
          <a:endParaRPr lang="fr-NE">
            <a:latin typeface="Arial" panose="020B0604020202020204" pitchFamily="34" charset="0"/>
            <a:cs typeface="Arial" panose="020B0604020202020204" pitchFamily="34" charset="0"/>
          </a:endParaRPr>
        </a:p>
      </dgm:t>
    </dgm:pt>
    <dgm:pt modelId="{73A3CA3F-87E2-4149-8AC9-EB2CAFE6ECA2}" type="sibTrans" cxnId="{7C9C1BEA-A37C-45E1-9FF3-6376A89142E2}">
      <dgm:prSet/>
      <dgm:spPr/>
      <dgm:t>
        <a:bodyPr/>
        <a:lstStyle/>
        <a:p>
          <a:endParaRPr lang="fr-NE">
            <a:latin typeface="Arial" panose="020B0604020202020204" pitchFamily="34" charset="0"/>
            <a:cs typeface="Arial" panose="020B0604020202020204" pitchFamily="34" charset="0"/>
          </a:endParaRPr>
        </a:p>
      </dgm:t>
    </dgm:pt>
    <dgm:pt modelId="{37763550-8C3D-465C-9D28-DA87BEAB1D60}" type="pres">
      <dgm:prSet presAssocID="{3C8DD87A-E812-411A-9BCF-F13C503D4AE4}" presName="diagram" presStyleCnt="0">
        <dgm:presLayoutVars>
          <dgm:dir/>
          <dgm:resizeHandles val="exact"/>
        </dgm:presLayoutVars>
      </dgm:prSet>
      <dgm:spPr/>
    </dgm:pt>
    <dgm:pt modelId="{4DF5EC5D-E59E-487A-8FCF-A4B852E0DB6D}" type="pres">
      <dgm:prSet presAssocID="{E3744D0E-98F7-44E9-99C7-BCE4168ADEDA}" presName="node" presStyleLbl="node1" presStyleIdx="0" presStyleCnt="5">
        <dgm:presLayoutVars>
          <dgm:bulletEnabled val="1"/>
        </dgm:presLayoutVars>
      </dgm:prSet>
      <dgm:spPr/>
    </dgm:pt>
    <dgm:pt modelId="{F7C912C9-4EC3-42C4-9887-1E912F9F2206}" type="pres">
      <dgm:prSet presAssocID="{5144AB22-7FDE-4728-BF50-00CE6A51143B}" presName="sibTrans" presStyleLbl="sibTrans2D1" presStyleIdx="0" presStyleCnt="4"/>
      <dgm:spPr/>
    </dgm:pt>
    <dgm:pt modelId="{D240831D-292F-4A8D-AB5A-737381287C2D}" type="pres">
      <dgm:prSet presAssocID="{5144AB22-7FDE-4728-BF50-00CE6A51143B}" presName="connectorText" presStyleLbl="sibTrans2D1" presStyleIdx="0" presStyleCnt="4"/>
      <dgm:spPr/>
    </dgm:pt>
    <dgm:pt modelId="{2F3B69A0-4C28-457D-AC43-C8368AB8AF95}" type="pres">
      <dgm:prSet presAssocID="{C2028CC0-F02C-4D44-999F-280776F6DC82}" presName="node" presStyleLbl="node1" presStyleIdx="1" presStyleCnt="5">
        <dgm:presLayoutVars>
          <dgm:bulletEnabled val="1"/>
        </dgm:presLayoutVars>
      </dgm:prSet>
      <dgm:spPr/>
    </dgm:pt>
    <dgm:pt modelId="{26805EA8-0532-4FB1-82F1-D5D76F84196E}" type="pres">
      <dgm:prSet presAssocID="{F40DBD05-6334-4474-8FAE-15000EC4CAAD}" presName="sibTrans" presStyleLbl="sibTrans2D1" presStyleIdx="1" presStyleCnt="4"/>
      <dgm:spPr/>
    </dgm:pt>
    <dgm:pt modelId="{9CDD751F-9F54-4743-8EFC-56681BD413A2}" type="pres">
      <dgm:prSet presAssocID="{F40DBD05-6334-4474-8FAE-15000EC4CAAD}" presName="connectorText" presStyleLbl="sibTrans2D1" presStyleIdx="1" presStyleCnt="4"/>
      <dgm:spPr/>
    </dgm:pt>
    <dgm:pt modelId="{8DDA6BDA-CBF4-467F-9B04-6311A3766461}" type="pres">
      <dgm:prSet presAssocID="{01F5E605-CD3E-42EF-8BC3-FE4D4108FCAE}" presName="node" presStyleLbl="node1" presStyleIdx="2" presStyleCnt="5">
        <dgm:presLayoutVars>
          <dgm:bulletEnabled val="1"/>
        </dgm:presLayoutVars>
      </dgm:prSet>
      <dgm:spPr/>
    </dgm:pt>
    <dgm:pt modelId="{B23CC72E-66C9-4139-B385-F0723F164C72}" type="pres">
      <dgm:prSet presAssocID="{BCC8810E-9D08-4702-8426-C2FE8A5F21D8}" presName="sibTrans" presStyleLbl="sibTrans2D1" presStyleIdx="2" presStyleCnt="4"/>
      <dgm:spPr/>
    </dgm:pt>
    <dgm:pt modelId="{645FC95A-6C16-46B4-8365-CA5CC99FF149}" type="pres">
      <dgm:prSet presAssocID="{BCC8810E-9D08-4702-8426-C2FE8A5F21D8}" presName="connectorText" presStyleLbl="sibTrans2D1" presStyleIdx="2" presStyleCnt="4"/>
      <dgm:spPr/>
    </dgm:pt>
    <dgm:pt modelId="{C473C568-BE41-4201-98E3-24DBCB2C02D3}" type="pres">
      <dgm:prSet presAssocID="{348F9561-37FD-48B1-8F04-829C17AC4606}" presName="node" presStyleLbl="node1" presStyleIdx="3" presStyleCnt="5">
        <dgm:presLayoutVars>
          <dgm:bulletEnabled val="1"/>
        </dgm:presLayoutVars>
      </dgm:prSet>
      <dgm:spPr/>
    </dgm:pt>
    <dgm:pt modelId="{E6159F76-50B6-4220-ADEE-662698E09733}" type="pres">
      <dgm:prSet presAssocID="{57865E76-9BA4-4935-A70A-79CFF08947B4}" presName="sibTrans" presStyleLbl="sibTrans2D1" presStyleIdx="3" presStyleCnt="4"/>
      <dgm:spPr/>
    </dgm:pt>
    <dgm:pt modelId="{0EE82D96-E07E-423D-B659-FC6D440D5117}" type="pres">
      <dgm:prSet presAssocID="{57865E76-9BA4-4935-A70A-79CFF08947B4}" presName="connectorText" presStyleLbl="sibTrans2D1" presStyleIdx="3" presStyleCnt="4"/>
      <dgm:spPr/>
    </dgm:pt>
    <dgm:pt modelId="{EBA598F6-F976-4224-A67C-23BF1E013BAE}" type="pres">
      <dgm:prSet presAssocID="{09472D35-FB09-4E34-A1EC-463C8D062924}" presName="node" presStyleLbl="node1" presStyleIdx="4" presStyleCnt="5">
        <dgm:presLayoutVars>
          <dgm:bulletEnabled val="1"/>
        </dgm:presLayoutVars>
      </dgm:prSet>
      <dgm:spPr/>
    </dgm:pt>
  </dgm:ptLst>
  <dgm:cxnLst>
    <dgm:cxn modelId="{3D691C0C-4B4F-44AD-9705-29A10E294E11}" srcId="{3C8DD87A-E812-411A-9BCF-F13C503D4AE4}" destId="{E3744D0E-98F7-44E9-99C7-BCE4168ADEDA}" srcOrd="0" destOrd="0" parTransId="{1B320D82-07C7-4562-82B6-5B0F9EDE22DC}" sibTransId="{5144AB22-7FDE-4728-BF50-00CE6A51143B}"/>
    <dgm:cxn modelId="{E5474112-E9AB-4B31-B005-B9011CCD91F7}" type="presOf" srcId="{F40DBD05-6334-4474-8FAE-15000EC4CAAD}" destId="{9CDD751F-9F54-4743-8EFC-56681BD413A2}" srcOrd="1" destOrd="0" presId="urn:microsoft.com/office/officeart/2005/8/layout/process5"/>
    <dgm:cxn modelId="{015D8229-5E80-4DAE-A3F5-96F1DABA1785}" type="presOf" srcId="{57865E76-9BA4-4935-A70A-79CFF08947B4}" destId="{0EE82D96-E07E-423D-B659-FC6D440D5117}" srcOrd="1" destOrd="0" presId="urn:microsoft.com/office/officeart/2005/8/layout/process5"/>
    <dgm:cxn modelId="{70025435-AC2F-499E-AF5D-37C5617DF587}" type="presOf" srcId="{BCC8810E-9D08-4702-8426-C2FE8A5F21D8}" destId="{645FC95A-6C16-46B4-8365-CA5CC99FF149}" srcOrd="1" destOrd="0" presId="urn:microsoft.com/office/officeart/2005/8/layout/process5"/>
    <dgm:cxn modelId="{868B4137-79A3-45C5-B6D6-0ABAC9BB0B35}" srcId="{3C8DD87A-E812-411A-9BCF-F13C503D4AE4}" destId="{C2028CC0-F02C-4D44-999F-280776F6DC82}" srcOrd="1" destOrd="0" parTransId="{CA184346-0E59-46A7-9C27-1D6A571DB624}" sibTransId="{F40DBD05-6334-4474-8FAE-15000EC4CAAD}"/>
    <dgm:cxn modelId="{427F6762-81E7-4697-B878-D156DE71E0F8}" type="presOf" srcId="{348F9561-37FD-48B1-8F04-829C17AC4606}" destId="{C473C568-BE41-4201-98E3-24DBCB2C02D3}" srcOrd="0" destOrd="0" presId="urn:microsoft.com/office/officeart/2005/8/layout/process5"/>
    <dgm:cxn modelId="{3A93EE67-2FC3-4812-B3DF-D15366C10EC6}" type="presOf" srcId="{C2028CC0-F02C-4D44-999F-280776F6DC82}" destId="{2F3B69A0-4C28-457D-AC43-C8368AB8AF95}" srcOrd="0" destOrd="0" presId="urn:microsoft.com/office/officeart/2005/8/layout/process5"/>
    <dgm:cxn modelId="{B930556B-370E-4B4E-8B7D-3B4D86E656CF}" type="presOf" srcId="{BCC8810E-9D08-4702-8426-C2FE8A5F21D8}" destId="{B23CC72E-66C9-4139-B385-F0723F164C72}" srcOrd="0" destOrd="0" presId="urn:microsoft.com/office/officeart/2005/8/layout/process5"/>
    <dgm:cxn modelId="{B7BE886C-F5B4-4847-AF50-B900FD5BCBEA}" type="presOf" srcId="{09472D35-FB09-4E34-A1EC-463C8D062924}" destId="{EBA598F6-F976-4224-A67C-23BF1E013BAE}" srcOrd="0" destOrd="0" presId="urn:microsoft.com/office/officeart/2005/8/layout/process5"/>
    <dgm:cxn modelId="{6AAB0A4D-A7E9-4F9F-A2EA-B73AC019DC68}" type="presOf" srcId="{5144AB22-7FDE-4728-BF50-00CE6A51143B}" destId="{D240831D-292F-4A8D-AB5A-737381287C2D}" srcOrd="1" destOrd="0" presId="urn:microsoft.com/office/officeart/2005/8/layout/process5"/>
    <dgm:cxn modelId="{DB51ED4D-2F9C-432C-AF2B-527B1668F740}" srcId="{3C8DD87A-E812-411A-9BCF-F13C503D4AE4}" destId="{348F9561-37FD-48B1-8F04-829C17AC4606}" srcOrd="3" destOrd="0" parTransId="{59699F57-EEE1-4721-95F0-8DAEC9E22E3D}" sibTransId="{57865E76-9BA4-4935-A70A-79CFF08947B4}"/>
    <dgm:cxn modelId="{DDEB4758-07F2-4EAE-9750-677B823BA329}" type="presOf" srcId="{3C8DD87A-E812-411A-9BCF-F13C503D4AE4}" destId="{37763550-8C3D-465C-9D28-DA87BEAB1D60}" srcOrd="0" destOrd="0" presId="urn:microsoft.com/office/officeart/2005/8/layout/process5"/>
    <dgm:cxn modelId="{42DDAE5A-3F83-4C07-A62A-090F7029D160}" type="presOf" srcId="{F40DBD05-6334-4474-8FAE-15000EC4CAAD}" destId="{26805EA8-0532-4FB1-82F1-D5D76F84196E}" srcOrd="0" destOrd="0" presId="urn:microsoft.com/office/officeart/2005/8/layout/process5"/>
    <dgm:cxn modelId="{5209AF7C-993E-41B8-927B-22A02F5F3939}" type="presOf" srcId="{57865E76-9BA4-4935-A70A-79CFF08947B4}" destId="{E6159F76-50B6-4220-ADEE-662698E09733}" srcOrd="0" destOrd="0" presId="urn:microsoft.com/office/officeart/2005/8/layout/process5"/>
    <dgm:cxn modelId="{D549FAC6-109B-4F14-803B-2FEB98FCF8F1}" srcId="{3C8DD87A-E812-411A-9BCF-F13C503D4AE4}" destId="{01F5E605-CD3E-42EF-8BC3-FE4D4108FCAE}" srcOrd="2" destOrd="0" parTransId="{390D6EC6-DC78-444F-9356-E585FEEC72DB}" sibTransId="{BCC8810E-9D08-4702-8426-C2FE8A5F21D8}"/>
    <dgm:cxn modelId="{4149CDCA-3AE6-4E04-8891-2897D01CD844}" type="presOf" srcId="{01F5E605-CD3E-42EF-8BC3-FE4D4108FCAE}" destId="{8DDA6BDA-CBF4-467F-9B04-6311A3766461}" srcOrd="0" destOrd="0" presId="urn:microsoft.com/office/officeart/2005/8/layout/process5"/>
    <dgm:cxn modelId="{6B0D00DD-11E5-4CF3-AB45-6B4CA7AF2EF0}" type="presOf" srcId="{E3744D0E-98F7-44E9-99C7-BCE4168ADEDA}" destId="{4DF5EC5D-E59E-487A-8FCF-A4B852E0DB6D}" srcOrd="0" destOrd="0" presId="urn:microsoft.com/office/officeart/2005/8/layout/process5"/>
    <dgm:cxn modelId="{7C9C1BEA-A37C-45E1-9FF3-6376A89142E2}" srcId="{3C8DD87A-E812-411A-9BCF-F13C503D4AE4}" destId="{09472D35-FB09-4E34-A1EC-463C8D062924}" srcOrd="4" destOrd="0" parTransId="{772FCFD6-D58D-4664-8411-C2CA06B2C252}" sibTransId="{73A3CA3F-87E2-4149-8AC9-EB2CAFE6ECA2}"/>
    <dgm:cxn modelId="{84E367F1-8CAC-4D50-BEA2-87661011D00F}" type="presOf" srcId="{5144AB22-7FDE-4728-BF50-00CE6A51143B}" destId="{F7C912C9-4EC3-42C4-9887-1E912F9F2206}" srcOrd="0" destOrd="0" presId="urn:microsoft.com/office/officeart/2005/8/layout/process5"/>
    <dgm:cxn modelId="{EAF88C73-730B-428C-892A-183283780FE5}" type="presParOf" srcId="{37763550-8C3D-465C-9D28-DA87BEAB1D60}" destId="{4DF5EC5D-E59E-487A-8FCF-A4B852E0DB6D}" srcOrd="0" destOrd="0" presId="urn:microsoft.com/office/officeart/2005/8/layout/process5"/>
    <dgm:cxn modelId="{6C630A24-565D-4480-88E8-15C81DF95D03}" type="presParOf" srcId="{37763550-8C3D-465C-9D28-DA87BEAB1D60}" destId="{F7C912C9-4EC3-42C4-9887-1E912F9F2206}" srcOrd="1" destOrd="0" presId="urn:microsoft.com/office/officeart/2005/8/layout/process5"/>
    <dgm:cxn modelId="{C0D1D226-3B8B-4065-B823-884838D09175}" type="presParOf" srcId="{F7C912C9-4EC3-42C4-9887-1E912F9F2206}" destId="{D240831D-292F-4A8D-AB5A-737381287C2D}" srcOrd="0" destOrd="0" presId="urn:microsoft.com/office/officeart/2005/8/layout/process5"/>
    <dgm:cxn modelId="{B999D53B-5374-4C3C-A5AE-D07AF9B4FB53}" type="presParOf" srcId="{37763550-8C3D-465C-9D28-DA87BEAB1D60}" destId="{2F3B69A0-4C28-457D-AC43-C8368AB8AF95}" srcOrd="2" destOrd="0" presId="urn:microsoft.com/office/officeart/2005/8/layout/process5"/>
    <dgm:cxn modelId="{AE73287D-F75E-4CBD-9801-37F0AA2EE56F}" type="presParOf" srcId="{37763550-8C3D-465C-9D28-DA87BEAB1D60}" destId="{26805EA8-0532-4FB1-82F1-D5D76F84196E}" srcOrd="3" destOrd="0" presId="urn:microsoft.com/office/officeart/2005/8/layout/process5"/>
    <dgm:cxn modelId="{87398A24-66FB-4449-9FEF-C5A4EACD2AD9}" type="presParOf" srcId="{26805EA8-0532-4FB1-82F1-D5D76F84196E}" destId="{9CDD751F-9F54-4743-8EFC-56681BD413A2}" srcOrd="0" destOrd="0" presId="urn:microsoft.com/office/officeart/2005/8/layout/process5"/>
    <dgm:cxn modelId="{E8AB40FB-E48F-4D87-8762-058B42857361}" type="presParOf" srcId="{37763550-8C3D-465C-9D28-DA87BEAB1D60}" destId="{8DDA6BDA-CBF4-467F-9B04-6311A3766461}" srcOrd="4" destOrd="0" presId="urn:microsoft.com/office/officeart/2005/8/layout/process5"/>
    <dgm:cxn modelId="{BECD8CF5-0C2C-47A6-8BAB-8B22A587D8AF}" type="presParOf" srcId="{37763550-8C3D-465C-9D28-DA87BEAB1D60}" destId="{B23CC72E-66C9-4139-B385-F0723F164C72}" srcOrd="5" destOrd="0" presId="urn:microsoft.com/office/officeart/2005/8/layout/process5"/>
    <dgm:cxn modelId="{A09C917F-165B-419D-99C1-81E5310A8ED9}" type="presParOf" srcId="{B23CC72E-66C9-4139-B385-F0723F164C72}" destId="{645FC95A-6C16-46B4-8365-CA5CC99FF149}" srcOrd="0" destOrd="0" presId="urn:microsoft.com/office/officeart/2005/8/layout/process5"/>
    <dgm:cxn modelId="{23E05F1E-D039-4777-9944-F6515A5400E8}" type="presParOf" srcId="{37763550-8C3D-465C-9D28-DA87BEAB1D60}" destId="{C473C568-BE41-4201-98E3-24DBCB2C02D3}" srcOrd="6" destOrd="0" presId="urn:microsoft.com/office/officeart/2005/8/layout/process5"/>
    <dgm:cxn modelId="{06AF3806-D1F6-4081-8E8E-A2AF95A3FBFE}" type="presParOf" srcId="{37763550-8C3D-465C-9D28-DA87BEAB1D60}" destId="{E6159F76-50B6-4220-ADEE-662698E09733}" srcOrd="7" destOrd="0" presId="urn:microsoft.com/office/officeart/2005/8/layout/process5"/>
    <dgm:cxn modelId="{A1FFBF7D-6C4F-4154-8C97-AE80489CBB73}" type="presParOf" srcId="{E6159F76-50B6-4220-ADEE-662698E09733}" destId="{0EE82D96-E07E-423D-B659-FC6D440D5117}" srcOrd="0" destOrd="0" presId="urn:microsoft.com/office/officeart/2005/8/layout/process5"/>
    <dgm:cxn modelId="{A1E2A442-7964-472F-B017-C5CF05C2F351}" type="presParOf" srcId="{37763550-8C3D-465C-9D28-DA87BEAB1D60}" destId="{EBA598F6-F976-4224-A67C-23BF1E013BAE}"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19A37-8822-4878-A158-BF0AC13F2AA6}">
      <dsp:nvSpPr>
        <dsp:cNvPr id="0" name=""/>
        <dsp:cNvSpPr/>
      </dsp:nvSpPr>
      <dsp:spPr>
        <a:xfrm>
          <a:off x="9027" y="737859"/>
          <a:ext cx="2447998" cy="98315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CONTEXTE INSTITUTIONNEL </a:t>
          </a:r>
        </a:p>
      </dsp:txBody>
      <dsp:txXfrm>
        <a:off x="9027" y="737859"/>
        <a:ext cx="2447998" cy="983151"/>
      </dsp:txXfrm>
    </dsp:sp>
    <dsp:sp modelId="{8904D985-CC9A-4B67-837A-7C6B12D2F865}">
      <dsp:nvSpPr>
        <dsp:cNvPr id="0" name=""/>
        <dsp:cNvSpPr/>
      </dsp:nvSpPr>
      <dsp:spPr>
        <a:xfrm>
          <a:off x="4087" y="1721010"/>
          <a:ext cx="2457878" cy="2810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noProof="0" dirty="0">
              <a:latin typeface="Arial" panose="020B0604020202020204" pitchFamily="34" charset="0"/>
              <a:cs typeface="Arial" panose="020B0604020202020204" pitchFamily="34" charset="0"/>
            </a:rPr>
            <a:t>La plupart des pays se sont dotés d’un cadre politique et stratégique bien établi</a:t>
          </a:r>
        </a:p>
      </dsp:txBody>
      <dsp:txXfrm>
        <a:off x="4087" y="1721010"/>
        <a:ext cx="2457878" cy="2810880"/>
      </dsp:txXfrm>
    </dsp:sp>
    <dsp:sp modelId="{B803F2E9-B2F1-4992-8FEE-07476AC9A756}">
      <dsp:nvSpPr>
        <dsp:cNvPr id="0" name=""/>
        <dsp:cNvSpPr/>
      </dsp:nvSpPr>
      <dsp:spPr>
        <a:xfrm>
          <a:off x="2806069" y="737859"/>
          <a:ext cx="2457878" cy="983151"/>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OBJECTIFS ET PRINCIPES DES PROGRAMMES D’ENSEIGNEMENT </a:t>
          </a:r>
        </a:p>
      </dsp:txBody>
      <dsp:txXfrm>
        <a:off x="2806069" y="737859"/>
        <a:ext cx="2457878" cy="983151"/>
      </dsp:txXfrm>
    </dsp:sp>
    <dsp:sp modelId="{E051FDE8-E6AC-4A57-8AE4-124042B55047}">
      <dsp:nvSpPr>
        <dsp:cNvPr id="0" name=""/>
        <dsp:cNvSpPr/>
      </dsp:nvSpPr>
      <dsp:spPr>
        <a:xfrm>
          <a:off x="2806069" y="1721010"/>
          <a:ext cx="2457878" cy="2810880"/>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noProof="0" dirty="0">
              <a:latin typeface="Arial" panose="020B0604020202020204" pitchFamily="34" charset="0"/>
              <a:cs typeface="Arial" panose="020B0604020202020204" pitchFamily="34" charset="0"/>
            </a:rPr>
            <a:t>les pays ont relativement de bons résultats concernant les objectifs et les principes des programmes d’enseignement. </a:t>
          </a:r>
        </a:p>
      </dsp:txBody>
      <dsp:txXfrm>
        <a:off x="2806069" y="1721010"/>
        <a:ext cx="2457878" cy="2810880"/>
      </dsp:txXfrm>
    </dsp:sp>
    <dsp:sp modelId="{4CC6B45A-4091-4C62-846C-E70EDFEADBC5}">
      <dsp:nvSpPr>
        <dsp:cNvPr id="0" name=""/>
        <dsp:cNvSpPr/>
      </dsp:nvSpPr>
      <dsp:spPr>
        <a:xfrm>
          <a:off x="5608051" y="737859"/>
          <a:ext cx="2457878" cy="983151"/>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CONTENUS DU PROGRAMME</a:t>
          </a:r>
        </a:p>
      </dsp:txBody>
      <dsp:txXfrm>
        <a:off x="5608051" y="737859"/>
        <a:ext cx="2457878" cy="983151"/>
      </dsp:txXfrm>
    </dsp:sp>
    <dsp:sp modelId="{272673F5-9FB5-42D0-B1D2-E576494FA916}">
      <dsp:nvSpPr>
        <dsp:cNvPr id="0" name=""/>
        <dsp:cNvSpPr/>
      </dsp:nvSpPr>
      <dsp:spPr>
        <a:xfrm>
          <a:off x="5608051" y="1721010"/>
          <a:ext cx="2457878" cy="2810880"/>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noProof="0" dirty="0">
              <a:latin typeface="Arial" panose="020B0604020202020204" pitchFamily="34" charset="0"/>
              <a:cs typeface="Arial" panose="020B0604020202020204" pitchFamily="34" charset="0"/>
            </a:rPr>
            <a:t>les contenus destinés aux plus jeunes sont les moins développés. Dans certains pays, ils sont même absents</a:t>
          </a:r>
        </a:p>
      </dsp:txBody>
      <dsp:txXfrm>
        <a:off x="5608051" y="1721010"/>
        <a:ext cx="2457878" cy="2810880"/>
      </dsp:txXfrm>
    </dsp:sp>
    <dsp:sp modelId="{A45A4CCA-D677-4269-91B4-DAAB2516BB61}">
      <dsp:nvSpPr>
        <dsp:cNvPr id="0" name=""/>
        <dsp:cNvSpPr/>
      </dsp:nvSpPr>
      <dsp:spPr>
        <a:xfrm>
          <a:off x="8410033" y="737859"/>
          <a:ext cx="2457878" cy="98315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MISE EN ŒUVRE </a:t>
          </a:r>
        </a:p>
      </dsp:txBody>
      <dsp:txXfrm>
        <a:off x="8410033" y="737859"/>
        <a:ext cx="2457878" cy="983151"/>
      </dsp:txXfrm>
    </dsp:sp>
    <dsp:sp modelId="{58504FAA-5FBB-4C51-AE20-326F0594538B}">
      <dsp:nvSpPr>
        <dsp:cNvPr id="0" name=""/>
        <dsp:cNvSpPr/>
      </dsp:nvSpPr>
      <dsp:spPr>
        <a:xfrm>
          <a:off x="8410033" y="1721010"/>
          <a:ext cx="2457878" cy="28108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noProof="0" dirty="0">
              <a:latin typeface="Arial" panose="020B0604020202020204" pitchFamily="34" charset="0"/>
              <a:cs typeface="Arial" panose="020B0604020202020204" pitchFamily="34" charset="0"/>
            </a:rPr>
            <a:t>de manière générale, la mise en œuvre est relativement solide dans les pays. Elle est la composante la plus forte du programme dans les 7 pays </a:t>
          </a:r>
        </a:p>
      </dsp:txBody>
      <dsp:txXfrm>
        <a:off x="8410033" y="1721010"/>
        <a:ext cx="2457878"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5EC5D-E59E-487A-8FCF-A4B852E0DB6D}">
      <dsp:nvSpPr>
        <dsp:cNvPr id="0" name=""/>
        <dsp:cNvSpPr/>
      </dsp:nvSpPr>
      <dsp:spPr>
        <a:xfrm>
          <a:off x="1233843" y="3164"/>
          <a:ext cx="2046796" cy="1228078"/>
        </a:xfrm>
        <a:prstGeom prst="roundRect">
          <a:avLst>
            <a:gd name="adj" fmla="val 10000"/>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Exhaustivité des programmes ESC</a:t>
          </a:r>
        </a:p>
      </dsp:txBody>
      <dsp:txXfrm>
        <a:off x="1269812" y="39133"/>
        <a:ext cx="1974858" cy="1156140"/>
      </dsp:txXfrm>
    </dsp:sp>
    <dsp:sp modelId="{F7C912C9-4EC3-42C4-9887-1E912F9F2206}">
      <dsp:nvSpPr>
        <dsp:cNvPr id="0" name=""/>
        <dsp:cNvSpPr/>
      </dsp:nvSpPr>
      <dsp:spPr>
        <a:xfrm>
          <a:off x="3460758" y="363400"/>
          <a:ext cx="433920" cy="50760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latin typeface="Arial" panose="020B0604020202020204" pitchFamily="34" charset="0"/>
            <a:cs typeface="Arial" panose="020B0604020202020204" pitchFamily="34" charset="0"/>
          </a:endParaRPr>
        </a:p>
      </dsp:txBody>
      <dsp:txXfrm>
        <a:off x="3460758" y="464921"/>
        <a:ext cx="303744" cy="304563"/>
      </dsp:txXfrm>
    </dsp:sp>
    <dsp:sp modelId="{2F3B69A0-4C28-457D-AC43-C8368AB8AF95}">
      <dsp:nvSpPr>
        <dsp:cNvPr id="0" name=""/>
        <dsp:cNvSpPr/>
      </dsp:nvSpPr>
      <dsp:spPr>
        <a:xfrm>
          <a:off x="4099359" y="3164"/>
          <a:ext cx="2046796" cy="1228078"/>
        </a:xfrm>
        <a:prstGeom prst="roundRect">
          <a:avLst>
            <a:gd name="adj" fmla="val 10000"/>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Les normes de genre dans l’ESC</a:t>
          </a:r>
        </a:p>
      </dsp:txBody>
      <dsp:txXfrm>
        <a:off x="4135328" y="39133"/>
        <a:ext cx="1974858" cy="1156140"/>
      </dsp:txXfrm>
    </dsp:sp>
    <dsp:sp modelId="{26805EA8-0532-4FB1-82F1-D5D76F84196E}">
      <dsp:nvSpPr>
        <dsp:cNvPr id="0" name=""/>
        <dsp:cNvSpPr/>
      </dsp:nvSpPr>
      <dsp:spPr>
        <a:xfrm rot="5400000">
          <a:off x="4905797" y="1374517"/>
          <a:ext cx="433920" cy="50760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latin typeface="Arial" panose="020B0604020202020204" pitchFamily="34" charset="0"/>
            <a:cs typeface="Arial" panose="020B0604020202020204" pitchFamily="34" charset="0"/>
          </a:endParaRPr>
        </a:p>
      </dsp:txBody>
      <dsp:txXfrm rot="-5400000">
        <a:off x="4970476" y="1411359"/>
        <a:ext cx="304563" cy="303744"/>
      </dsp:txXfrm>
    </dsp:sp>
    <dsp:sp modelId="{8DDA6BDA-CBF4-467F-9B04-6311A3766461}">
      <dsp:nvSpPr>
        <dsp:cNvPr id="0" name=""/>
        <dsp:cNvSpPr/>
      </dsp:nvSpPr>
      <dsp:spPr>
        <a:xfrm>
          <a:off x="4099359" y="2049960"/>
          <a:ext cx="2046796" cy="1228078"/>
        </a:xfrm>
        <a:prstGeom prst="roundRect">
          <a:avLst>
            <a:gd name="adj" fmla="val 10000"/>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La prédominance des discours axés sur la « peur »</a:t>
          </a:r>
        </a:p>
      </dsp:txBody>
      <dsp:txXfrm>
        <a:off x="4135328" y="2085929"/>
        <a:ext cx="1974858" cy="1156140"/>
      </dsp:txXfrm>
    </dsp:sp>
    <dsp:sp modelId="{B23CC72E-66C9-4139-B385-F0723F164C72}">
      <dsp:nvSpPr>
        <dsp:cNvPr id="0" name=""/>
        <dsp:cNvSpPr/>
      </dsp:nvSpPr>
      <dsp:spPr>
        <a:xfrm rot="10800000">
          <a:off x="3485320" y="2410197"/>
          <a:ext cx="433920" cy="50760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latin typeface="Arial" panose="020B0604020202020204" pitchFamily="34" charset="0"/>
            <a:cs typeface="Arial" panose="020B0604020202020204" pitchFamily="34" charset="0"/>
          </a:endParaRPr>
        </a:p>
      </dsp:txBody>
      <dsp:txXfrm rot="10800000">
        <a:off x="3615496" y="2511718"/>
        <a:ext cx="303744" cy="304563"/>
      </dsp:txXfrm>
    </dsp:sp>
    <dsp:sp modelId="{C473C568-BE41-4201-98E3-24DBCB2C02D3}">
      <dsp:nvSpPr>
        <dsp:cNvPr id="0" name=""/>
        <dsp:cNvSpPr/>
      </dsp:nvSpPr>
      <dsp:spPr>
        <a:xfrm>
          <a:off x="1233843" y="2049960"/>
          <a:ext cx="2046796" cy="1228078"/>
        </a:xfrm>
        <a:prstGeom prst="roundRect">
          <a:avLst>
            <a:gd name="adj" fmla="val 10000"/>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Les méthodes de prestation ESC</a:t>
          </a:r>
        </a:p>
      </dsp:txBody>
      <dsp:txXfrm>
        <a:off x="1269812" y="2085929"/>
        <a:ext cx="1974858" cy="1156140"/>
      </dsp:txXfrm>
    </dsp:sp>
    <dsp:sp modelId="{E6159F76-50B6-4220-ADEE-662698E09733}">
      <dsp:nvSpPr>
        <dsp:cNvPr id="0" name=""/>
        <dsp:cNvSpPr/>
      </dsp:nvSpPr>
      <dsp:spPr>
        <a:xfrm rot="5400000">
          <a:off x="2040281" y="3421314"/>
          <a:ext cx="433920" cy="50760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latin typeface="Arial" panose="020B0604020202020204" pitchFamily="34" charset="0"/>
            <a:cs typeface="Arial" panose="020B0604020202020204" pitchFamily="34" charset="0"/>
          </a:endParaRPr>
        </a:p>
      </dsp:txBody>
      <dsp:txXfrm rot="-5400000">
        <a:off x="2104960" y="3458156"/>
        <a:ext cx="304563" cy="303744"/>
      </dsp:txXfrm>
    </dsp:sp>
    <dsp:sp modelId="{EBA598F6-F976-4224-A67C-23BF1E013BAE}">
      <dsp:nvSpPr>
        <dsp:cNvPr id="0" name=""/>
        <dsp:cNvSpPr/>
      </dsp:nvSpPr>
      <dsp:spPr>
        <a:xfrm>
          <a:off x="1233843" y="4096757"/>
          <a:ext cx="2046796" cy="1228078"/>
        </a:xfrm>
        <a:prstGeom prst="roundRect">
          <a:avLst>
            <a:gd name="adj" fmla="val 10000"/>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Arial" panose="020B0604020202020204" pitchFamily="34" charset="0"/>
              <a:cs typeface="Arial" panose="020B0604020202020204" pitchFamily="34" charset="0"/>
            </a:rPr>
            <a:t>Pérennisation des programmes d'ECS</a:t>
          </a:r>
        </a:p>
      </dsp:txBody>
      <dsp:txXfrm>
        <a:off x="1269812" y="4132726"/>
        <a:ext cx="1974858" cy="11561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10/7/2025</a:t>
            </a:fld>
            <a:endParaRPr lang="en-US" dirty="0"/>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dirty="0"/>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13D47-DA42-1745-B7B9-17A341DCCCA2}" type="datetimeFigureOut">
              <a:rPr lang="fr-FR" smtClean="0"/>
              <a:t>07/10/2025</a:t>
            </a:fld>
            <a:endParaRPr lang="fr-FR" dirty="0"/>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6D187-2786-1648-A1F7-1CE11C2B1330}" type="slidenum">
              <a:rPr lang="fr-FR" smtClean="0"/>
              <a:t>‹#›</a:t>
            </a:fld>
            <a:endParaRPr lang="fr-FR" dirty="0"/>
          </a:p>
        </p:txBody>
      </p:sp>
    </p:spTree>
    <p:extLst>
      <p:ext uri="{BB962C8B-B14F-4D97-AF65-F5344CB8AC3E}">
        <p14:creationId xmlns:p14="http://schemas.microsoft.com/office/powerpoint/2010/main" val="67694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fpa.org/sites/default/files/pub-pdf/ITGS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fr-FR" dirty="0" err="1"/>
              <a:t>Namaste</a:t>
            </a:r>
            <a:r>
              <a:rPr lang="fr-FR" dirty="0"/>
              <a:t>. Je m'appelle </a:t>
            </a:r>
            <a:r>
              <a:rPr lang="fr-FR" dirty="0" err="1"/>
              <a:t>Chandra-Mouli</a:t>
            </a:r>
            <a:r>
              <a:rPr lang="fr-FR" dirty="0"/>
              <a:t>. J'ai travaillé pour l'Organisation mondiale de la santé pendant 30 ans, de 1993 à 2023. </a:t>
            </a:r>
          </a:p>
          <a:p>
            <a:r>
              <a:rPr lang="fr-FR" dirty="0"/>
              <a:t>J'ai pris ma retraite de cette grande organisation en août 2023. Je continue à travailler sur la santé et les droits sexuels et reproductifs des adolescents, de manière indépendante, sélective et sans rémunération.</a:t>
            </a:r>
          </a:p>
          <a:p>
            <a:r>
              <a:rPr lang="fr-FR" dirty="0"/>
              <a:t>Je suis très heureux de présenter une perspective mondiale sur l'éducation sexuelle complète. Serah </a:t>
            </a:r>
            <a:r>
              <a:rPr lang="fr-FR" dirty="0" err="1"/>
              <a:t>Ashunya</a:t>
            </a:r>
            <a:r>
              <a:rPr lang="fr-FR" dirty="0"/>
              <a:t>, de Plan International, présentera une perspective régionale.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7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Les défis majeurs à la mise en œuvre de l’ECS incluent </a:t>
            </a:r>
            <a:r>
              <a:rPr lang="fr-NE" dirty="0"/>
              <a:t>:</a:t>
            </a:r>
          </a:p>
          <a:p>
            <a:pPr marL="171450" indent="-171450">
              <a:buFont typeface="Arial" panose="020B0604020202020204" pitchFamily="34" charset="0"/>
              <a:buChar char="•"/>
            </a:pPr>
            <a:r>
              <a:rPr lang="fr-FR" dirty="0"/>
              <a:t>un malaise persistant autour de la sexualité des adolescents et la nécessité d’obtenir l’adhésion des communautés pour dépasser les résistances. </a:t>
            </a:r>
            <a:endParaRPr lang="fr-NE" dirty="0"/>
          </a:p>
          <a:p>
            <a:pPr marL="171450" indent="-171450">
              <a:buFont typeface="Arial" panose="020B0604020202020204" pitchFamily="34" charset="0"/>
              <a:buChar char="•"/>
            </a:pPr>
            <a:r>
              <a:rPr lang="fr-FR" dirty="0"/>
              <a:t>la persistance de fausses croyances selon lesquelles l’ECS favoriserait des comportements sexuels précoces ou à risque, alors que les preuves démontrent le contraire. </a:t>
            </a:r>
            <a:endParaRPr lang="fr-NE" dirty="0"/>
          </a:p>
          <a:p>
            <a:pPr marL="171450" indent="-171450">
              <a:buFont typeface="Arial" panose="020B0604020202020204" pitchFamily="34" charset="0"/>
              <a:buChar char="•"/>
            </a:pPr>
            <a:r>
              <a:rPr lang="fr-NE" dirty="0"/>
              <a:t>l</a:t>
            </a:r>
            <a:r>
              <a:rPr lang="fr-FR" dirty="0"/>
              <a:t>e manque de formation et de soutien aux enseignants ainsi que la faible coordination entre ministères limitent l’efficacité et la durabilité des programmes.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6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a:t>
            </a:r>
            <a:r>
              <a:rPr lang="fr-FR" noProof="0" dirty="0"/>
              <a:t>énumère</a:t>
            </a:r>
            <a:r>
              <a:rPr lang="fr-FR" dirty="0"/>
              <a:t> les directives de l'OMS qui traitent de l’ECS et elles visent à prévenir les grossesses précoces chez les adolescentes, garantir l’accès équitable et respectueux des droits humains aux services contraceptifs, et renforcer la prévention, le diagnostic et la prise en charge du VIH auprès des populations clés.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Toutes ces directives sont disponibles en ligne.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18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Cette diapositive énumère quelques autres documents complémentaires (UNFPA, </a:t>
            </a:r>
            <a:r>
              <a:rPr lang="fr-FR" noProof="0" dirty="0">
                <a:solidFill>
                  <a:srgbClr val="009CDE"/>
                </a:solidFill>
              </a:rPr>
              <a:t>Réseau d’ONG pour les femmes d’Afrique</a:t>
            </a:r>
            <a:r>
              <a:rPr lang="fr-FR" sz="1200" noProof="0" dirty="0">
                <a:solidFill>
                  <a:srgbClr val="009CDE"/>
                </a:solidFill>
              </a:rPr>
              <a:t>) </a:t>
            </a:r>
            <a:r>
              <a:rPr lang="fr-FR" noProof="0" dirty="0"/>
              <a:t>aux directives de l'OMS sur l’ECS.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57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fr-FR" dirty="0"/>
              <a:t>Pour compléter la section globale de cette présentation, cette diapositive contient une simulation d’une scène de discussion parents-enseignant  sur l’ESC.</a:t>
            </a:r>
          </a:p>
          <a:p>
            <a:r>
              <a:rPr lang="fr-FR" dirty="0"/>
              <a:t>Chaque discussion – avec une seule personne ou avec un petit ou un grand groupe – est une occasion d’en apprendre davantage sur les connaissances et la compréhension des gens, ainsi que sur leurs attitudes, leurs valeurs et leurs normes sociales perçues.</a:t>
            </a:r>
          </a:p>
          <a:p>
            <a:r>
              <a:rPr lang="fr-FR" dirty="0"/>
              <a:t>Cela fournit une base pour la discussion et le dialogue, dans le respect.</a:t>
            </a:r>
          </a:p>
          <a:p>
            <a:r>
              <a:rPr lang="fr-FR" dirty="0"/>
              <a:t>Je dois ajouter que pour dialoguer avec les autres et les éduquer, il faut avoir de solides connaissances et une bonne compréhension, clarifier ses propres attitudes et valeurs, et développer ses compétences pour faciliter les discussions et mener des sessions d'enseignement avec une réelle participation.</a:t>
            </a: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76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Salut! Je suis Ketchen Serah, Conseillère Technique de la santé et droits sexuelle et reproductive, Plan International. Alors cette diapositive introduire la perspective régionale du module d'éducation complète a la sexualité. Tout nos remerciements aux personnes sus dessus pour leurs contributions exemplaires à la réalisation de ce module.</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15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fr-FR" sz="1200" kern="1200" dirty="0">
                <a:solidFill>
                  <a:schemeClr val="tx1"/>
                </a:solidFill>
                <a:effectLst/>
                <a:latin typeface="+mn-lt"/>
                <a:ea typeface="+mn-ea"/>
                <a:cs typeface="+mn-cs"/>
              </a:rPr>
              <a:t>Vous avez ici l’image d’un instituteur qui dispense un cours sur l’ECS dans une salle de classe.</a:t>
            </a:r>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94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en-US" dirty="0"/>
              <a:t>C</a:t>
            </a:r>
            <a:r>
              <a:rPr lang="fr-NE" dirty="0" err="1"/>
              <a:t>ette</a:t>
            </a:r>
            <a:r>
              <a:rPr lang="fr-NE" dirty="0"/>
              <a:t> diapositive montre, d’une part, qu’une grande proportion des jeunes sont hors du </a:t>
            </a:r>
            <a:r>
              <a:rPr lang="fr-NE" dirty="0" err="1"/>
              <a:t>systeme</a:t>
            </a:r>
            <a:r>
              <a:rPr lang="fr-NE" dirty="0"/>
              <a:t> scolaire; et, d’autre part, parmi ceux qui sont scolarisés ont un faible niveau d’apprentissage de base.</a:t>
            </a: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16</a:t>
            </a:fld>
            <a:endParaRPr lang="fr-FR" dirty="0"/>
          </a:p>
        </p:txBody>
      </p:sp>
    </p:spTree>
    <p:extLst>
      <p:ext uri="{BB962C8B-B14F-4D97-AF65-F5344CB8AC3E}">
        <p14:creationId xmlns:p14="http://schemas.microsoft.com/office/powerpoint/2010/main" val="4267678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8ADA0-6E20-19E9-A0FB-77931132A6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F46DDE-4F07-E0C2-B9D9-7DA0AC790C6E}"/>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FEAF82C3-DEBA-26C1-0F32-68221B4A79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Ici vous pouvez voir, les informations sur la connaissance complète du VIH chez les adolescents. Il est a noté que</a:t>
            </a:r>
            <a:r>
              <a:rPr lang="fr-NE" b="0" dirty="0"/>
              <a:t>:</a:t>
            </a:r>
          </a:p>
          <a:p>
            <a:pPr marL="171450" indent="-171450">
              <a:buFont typeface="Arial" panose="020B0604020202020204" pitchFamily="34" charset="0"/>
              <a:buChar char="•"/>
            </a:pPr>
            <a:r>
              <a:rPr lang="fr-FR" b="0" dirty="0"/>
              <a:t>une insuffisance des programmes d’éducation sexuelle, tant dans le système scolaire que dans les interventions communautaires.</a:t>
            </a:r>
            <a:endParaRPr lang="fr-NE" b="0" dirty="0"/>
          </a:p>
          <a:p>
            <a:pPr marL="171450" indent="-171450">
              <a:buFont typeface="Arial" panose="020B0604020202020204" pitchFamily="34" charset="0"/>
              <a:buChar char="•"/>
            </a:pPr>
            <a:r>
              <a:rPr lang="en-US" b="0" dirty="0"/>
              <a:t>U</a:t>
            </a:r>
            <a:r>
              <a:rPr lang="fr-NE" b="0" dirty="0"/>
              <a:t>ne </a:t>
            </a:r>
            <a:r>
              <a:rPr lang="fr-FR" b="0" dirty="0"/>
              <a:t>très faible connaissance des filles dans certains pays francophones (comme la Mauritanie) justifie des interventions spécifiques pour renforcer l’accès des adolescentes à une information fiable</a:t>
            </a:r>
            <a:r>
              <a:rPr lang="fr-FR" dirty="0"/>
              <a:t>.</a:t>
            </a:r>
            <a:endParaRPr lang="fr-NE" dirty="0"/>
          </a:p>
        </p:txBody>
      </p:sp>
      <p:sp>
        <p:nvSpPr>
          <p:cNvPr id="4" name="Espace réservé du numéro de diapositive 3">
            <a:extLst>
              <a:ext uri="{FF2B5EF4-FFF2-40B4-BE49-F238E27FC236}">
                <a16:creationId xmlns:a16="http://schemas.microsoft.com/office/drawing/2014/main" id="{ABDB7E7F-D805-3C3A-E3B1-1622DC680102}"/>
              </a:ext>
            </a:extLst>
          </p:cNvPr>
          <p:cNvSpPr>
            <a:spLocks noGrp="1"/>
          </p:cNvSpPr>
          <p:nvPr>
            <p:ph type="sldNum" sz="quarter" idx="5"/>
          </p:nvPr>
        </p:nvSpPr>
        <p:spPr/>
        <p:txBody>
          <a:bodyPr/>
          <a:lstStyle/>
          <a:p>
            <a:fld id="{15D6D187-2786-1648-A1F7-1CE11C2B1330}" type="slidenum">
              <a:rPr lang="fr-FR" smtClean="0"/>
              <a:t>17</a:t>
            </a:fld>
            <a:endParaRPr lang="fr-FR" dirty="0"/>
          </a:p>
        </p:txBody>
      </p:sp>
    </p:spTree>
    <p:extLst>
      <p:ext uri="{BB962C8B-B14F-4D97-AF65-F5344CB8AC3E}">
        <p14:creationId xmlns:p14="http://schemas.microsoft.com/office/powerpoint/2010/main" val="22307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A ce niveau, nous parle des difficultés dans la mise en œuvre des directives et engagements pris par les gouvernements. Ces difficultés sont d’origines multifactorielles.</a:t>
            </a:r>
          </a:p>
          <a:p>
            <a:r>
              <a:rPr lang="fr-CA" sz="1200" kern="1200" dirty="0">
                <a:solidFill>
                  <a:schemeClr val="tx1"/>
                </a:solidFill>
                <a:effectLst/>
                <a:latin typeface="+mn-lt"/>
                <a:ea typeface="+mn-ea"/>
                <a:cs typeface="+mn-cs"/>
              </a:rPr>
              <a:t>C’est le cas au Mali, en 2019, le gouvernement face à certains leaders religieux a abandonné le processus d’adaptation de l’ESC au profit du curricula de l’enseignement fondamental.</a:t>
            </a:r>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580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114300" indent="0">
              <a:lnSpc>
                <a:spcPct val="100000"/>
              </a:lnSpc>
              <a:buFont typeface="Arial" panose="020B0604020202020204" pitchFamily="34" charset="0"/>
              <a:buNone/>
            </a:pPr>
            <a:r>
              <a:rPr lang="fr-FR" dirty="0"/>
              <a:t>L’analyse régionale des études SERAT</a:t>
            </a:r>
            <a:r>
              <a:rPr lang="fr-NE" dirty="0"/>
              <a:t> qui s’est </a:t>
            </a:r>
            <a:r>
              <a:rPr lang="fr-NE" dirty="0" err="1"/>
              <a:t>deroulée</a:t>
            </a:r>
            <a:r>
              <a:rPr lang="fr-NE" dirty="0"/>
              <a:t> dans 13 pays (</a:t>
            </a:r>
            <a:r>
              <a:rPr lang="fr-FR" dirty="0"/>
              <a:t>le Cameroun, la Côte d’Ivoire, le Gabon, la Guinée, le Lesotho, le Malawi, la Namibie, le Niger, le Nigéria, la République démocratique du Congo, le Togo, l’Uganda et la Zambie</a:t>
            </a:r>
            <a:r>
              <a:rPr lang="fr-NE" dirty="0"/>
              <a:t>) dont 7 pays francophones. </a:t>
            </a:r>
            <a:endParaRPr lang="en-GB" dirty="0"/>
          </a:p>
          <a:p>
            <a:pPr marL="114300" indent="0">
              <a:lnSpc>
                <a:spcPct val="100000"/>
              </a:lnSpc>
              <a:buFont typeface="Arial" panose="020B0604020202020204" pitchFamily="34" charset="0"/>
              <a:buNone/>
            </a:pPr>
            <a:endParaRPr lang="fr-NE" dirty="0"/>
          </a:p>
          <a:p>
            <a:pPr marL="114300" indent="0">
              <a:lnSpc>
                <a:spcPct val="100000"/>
              </a:lnSpc>
              <a:buFont typeface="Arial" panose="020B0604020202020204" pitchFamily="34" charset="0"/>
              <a:buNone/>
            </a:pPr>
            <a:r>
              <a:rPr lang="fr-FR" dirty="0"/>
              <a:t>Ce tableau montre que dans plusieurs pays francophones d’Afrique, les programmes d’ECS disposent d’un cadre politique clair, d’objectifs bien définis et d’une mise en œuvre relativement solide, mais que les contenus destinés aux plus jeunes restent souvent faibles ou absents.</a:t>
            </a:r>
            <a:endParaRPr lang="fr-NE"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19</a:t>
            </a:fld>
            <a:endParaRPr lang="fr-FR" dirty="0"/>
          </a:p>
        </p:txBody>
      </p:sp>
    </p:spTree>
    <p:extLst>
      <p:ext uri="{BB962C8B-B14F-4D97-AF65-F5344CB8AC3E}">
        <p14:creationId xmlns:p14="http://schemas.microsoft.com/office/powerpoint/2010/main" val="252467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participant ou participante doit être capable à la fin du module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6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Cette diapositive souligne les principaux défis de l’ECS en Afrique subsaharienne : des programmes incomplets centrés sur la biologie ou le VIH, influencés par les stéréotypes de genre et des approches moralisatrices basées sur la peur, dispensés de manière peu interactive et dépendants de financements extérieurs, ce qui compromet leur efficacité et leur durabilité</a:t>
            </a:r>
            <a:endParaRPr lang="fr-NE" dirty="0"/>
          </a:p>
          <a:p>
            <a:pPr marL="171450" indent="-171450">
              <a:buFont typeface="Arial" panose="020B0604020202020204" pitchFamily="34" charset="0"/>
              <a:buChar char="•"/>
            </a:pPr>
            <a:endParaRPr lang="fr-NE" b="0" i="0" dirty="0">
              <a:solidFill>
                <a:srgbClr val="222222"/>
              </a:solidFill>
              <a:effectLst/>
              <a:latin typeface="Arial" panose="020B0604020202020204" pitchFamily="34" charset="0"/>
            </a:endParaRPr>
          </a:p>
          <a:p>
            <a:pPr marL="171450" indent="-171450">
              <a:buFont typeface="Arial" panose="020B0604020202020204" pitchFamily="34" charset="0"/>
              <a:buChar char="•"/>
            </a:pPr>
            <a:endParaRPr lang="fr-N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B6329-7FE6-4168-9F0C-E4C7162450F0}" type="slidenum">
              <a:rPr kumimoji="0" lang="fr-N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N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0375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05822-5A6C-5E38-F581-32B99ACF3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5F982-7B38-78C6-742F-60DB7D7665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E9823A7-C7D5-18EF-6AC0-ED324A0D36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NE" dirty="0"/>
              <a:t>Cette diapositive </a:t>
            </a:r>
            <a:r>
              <a:rPr lang="fr-FR" dirty="0"/>
              <a:t>met en avant trois bonnes pratiques</a:t>
            </a:r>
            <a:r>
              <a:rPr lang="fr-NE" dirty="0"/>
              <a:t> identifiées dans certains pays pouvant servir de modèles </a:t>
            </a:r>
            <a:r>
              <a:rPr lang="fr-FR" dirty="0"/>
              <a:t>: un plaidoyer inclusif permettant d’impliquer les parties prenantes et de créer une vision commune de l’ECS (exemple du Bénin), une formation des éducateurs intégrant à la fois contenus, méthodes et réflexion personnelle sur leurs valeurs, et une collaboration intersectorielle renforçant l’efficacité de la mise en œuvre (exemple du Sénégal).</a:t>
            </a:r>
            <a:endParaRPr lang="fr-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en-US" dirty="0"/>
          </a:p>
        </p:txBody>
      </p:sp>
      <p:sp>
        <p:nvSpPr>
          <p:cNvPr id="4" name="Slide Number Placeholder 3">
            <a:extLst>
              <a:ext uri="{FF2B5EF4-FFF2-40B4-BE49-F238E27FC236}">
                <a16:creationId xmlns:a16="http://schemas.microsoft.com/office/drawing/2014/main" id="{CBDC579B-1980-1B4A-23F6-F81A27F5FE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84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fr-FR" noProof="0" dirty="0"/>
              <a:t>Dans cette diapositive, nous  présentons quelques leviers de succès pour une mise en œuvre de l’ECS. </a:t>
            </a:r>
          </a:p>
          <a:p>
            <a:r>
              <a:rPr lang="fr-NE" dirty="0"/>
              <a:t>Ils </a:t>
            </a:r>
            <a:r>
              <a:rPr lang="fr-FR" dirty="0"/>
              <a:t>reposent sur un environnement politique favorable, l’implication active des parties prenantes (parents, enseignants, jeunes, coalitions nationales), un plaidoyer et une sensibilisation continus, ainsi qu’une réponse nationale structurée avec un plan stratégique et des outils opérationnels.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24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2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fr-FR" dirty="0"/>
              <a:t>Cette initiative régionale apporte une valeur ajoutée en harmonisant les efforts des pays, en renforçant leurs capacités éducatives et sanitaires, et en leur offrant un cadre commun pour mieux répondre aux défis liés à la jeunesse, à la santé sexuelle et reproductive et à l’éducation.</a:t>
            </a:r>
            <a:endParaRPr lang="fr-NE"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24</a:t>
            </a:fld>
            <a:endParaRPr lang="fr-FR" dirty="0"/>
          </a:p>
        </p:txBody>
      </p:sp>
    </p:spTree>
    <p:extLst>
      <p:ext uri="{BB962C8B-B14F-4D97-AF65-F5344CB8AC3E}">
        <p14:creationId xmlns:p14="http://schemas.microsoft.com/office/powerpoint/2010/main" val="296304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en-US" dirty="0"/>
              <a:t>C</a:t>
            </a:r>
            <a:r>
              <a:rPr lang="fr-NE" dirty="0" err="1"/>
              <a:t>ette</a:t>
            </a:r>
            <a:r>
              <a:rPr lang="fr-NE" dirty="0"/>
              <a:t> diapositive montre quelques initiatives nationales : </a:t>
            </a:r>
            <a:r>
              <a:rPr lang="fr-FR" dirty="0"/>
              <a:t>Au Burkina Faso, l’ECS a été intégrée dans la formation professionnelle, au Togo elle est déployée en milieu extrascolaire avec la société civile, tandis qu’au Niger elle a été introduite dans plusieurs disciplines scolaires mais suspendue en 2024 en attente d’une révision alignée aux valeurs nationales.</a:t>
            </a:r>
            <a:endParaRPr lang="fr-NE"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25</a:t>
            </a:fld>
            <a:endParaRPr lang="fr-FR" dirty="0"/>
          </a:p>
        </p:txBody>
      </p:sp>
    </p:spTree>
    <p:extLst>
      <p:ext uri="{BB962C8B-B14F-4D97-AF65-F5344CB8AC3E}">
        <p14:creationId xmlns:p14="http://schemas.microsoft.com/office/powerpoint/2010/main" val="990276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N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l’atelier régional de Ouagadougou a ouvert une fenêtre </a:t>
            </a:r>
            <a:r>
              <a:rPr lang="fr-NE" b="0" dirty="0"/>
              <a:t>d’opportunité </a:t>
            </a:r>
            <a:r>
              <a:rPr lang="fr-FR" b="0" dirty="0"/>
              <a:t>stratégique </a:t>
            </a:r>
            <a:r>
              <a:rPr lang="fr-NE" b="0" dirty="0"/>
              <a:t>qui </a:t>
            </a:r>
            <a:r>
              <a:rPr lang="fr-FR" b="0" dirty="0"/>
              <a:t>a mis en lumière un agenda commun pour les États, les jeunes et les partenaires techniques</a:t>
            </a:r>
            <a:r>
              <a:rPr lang="fr-FR"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674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CFD4-C0A8-A5E6-F9F1-4F431C110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F8EF5-D561-796A-D290-145D3F105D6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FA38E49-863B-676C-5DD7-3BA328C445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ici quelques messages clés qu’il faudra retenir afin de faire progresser les programmes d’ECS, pour que les citoyens de demain soient exemplaires en termes de comportements et des choix responsables</a:t>
            </a:r>
            <a:r>
              <a:rPr lang="fr-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L’ECS est indispensable pour la SSR, l’égalité de genre et l’autonomisation des jeunes ; elle doit être adaptée aux contextes locaux, intégrée dans tous les programmes, mise en œuvre via des partenariats multisectoriels et évaluée par des indicateurs communs et des échanges de bonnes pratiques.</a:t>
            </a:r>
            <a:endParaRPr lang="fr-CH" dirty="0"/>
          </a:p>
          <a:p>
            <a:endParaRPr lang="fr-CH" dirty="0"/>
          </a:p>
        </p:txBody>
      </p:sp>
      <p:sp>
        <p:nvSpPr>
          <p:cNvPr id="4" name="Slide Number Placeholder 3">
            <a:extLst>
              <a:ext uri="{FF2B5EF4-FFF2-40B4-BE49-F238E27FC236}">
                <a16:creationId xmlns:a16="http://schemas.microsoft.com/office/drawing/2014/main" id="{CB7925D8-3F9E-EA06-A2EB-0CD13955B8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040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54CC8-2A27-289E-85E3-CCCD9EB03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1B5C3-9F89-9299-5191-0847479432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D3F910A-B3D3-69A3-A9CF-294A07021269}"/>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Nous avons quelques rôles prioritaires que les chefs de district de Santé doivent jouent dans le domaine de l’éducation complète à la sexualité.</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1DD88BC-5229-F4DF-8C24-B01C2DDA61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682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734B-6B30-B0BF-681D-0CF12AAA4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08E0B-32FD-C101-DAAC-BB5E4D591F8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7AFF56F-9297-D8CC-BA83-7B64AD72367A}"/>
              </a:ext>
            </a:extLst>
          </p:cNvPr>
          <p:cNvSpPr>
            <a:spLocks noGrp="1"/>
          </p:cNvSpPr>
          <p:nvPr>
            <p:ph type="body" idx="1"/>
          </p:nvPr>
        </p:nvSpPr>
        <p:spPr/>
        <p:txBody>
          <a:bodyPr/>
          <a:lstStyle/>
          <a:p>
            <a:r>
              <a:rPr lang="fr-FR" dirty="0"/>
              <a:t>Il est important de : (i) Engager des adolescent·e·s pour contribuer à ces activités de manière ouverte, s’assurer qu’ils comprennent bien ce qui est attendu d’eux, les accompagner pour qu’ils puissent remplir leur rôle, les indemniser pour leurs contributions selon ce qui a été convenu avec eux, et reconnaître leurs apports. (ii) Veiller à ce que des efforts soient faits pour atteindre les adolescent·e·s à l’intérieur et à l’extérieur de l’école, ainsi que ceux particulièrement vulnérables, par exemple les personnes en situation de handicap).</a:t>
            </a:r>
          </a:p>
          <a:p>
            <a:endParaRPr lang="fr-CH" dirty="0"/>
          </a:p>
        </p:txBody>
      </p:sp>
      <p:sp>
        <p:nvSpPr>
          <p:cNvPr id="4" name="Slide Number Placeholder 3">
            <a:extLst>
              <a:ext uri="{FF2B5EF4-FFF2-40B4-BE49-F238E27FC236}">
                <a16:creationId xmlns:a16="http://schemas.microsoft.com/office/drawing/2014/main" id="{C8093A69-D2A7-4B74-0500-E0FB718545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20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a:t>
            </a:r>
            <a:r>
              <a:rPr lang="fr-NE" dirty="0"/>
              <a:t>ici un aperçu global </a:t>
            </a:r>
            <a:r>
              <a:rPr lang="fr-CH" dirty="0"/>
              <a:t>du cours </a:t>
            </a:r>
            <a:r>
              <a:rPr lang="fr-NE" dirty="0"/>
              <a:t>d</a:t>
            </a:r>
            <a:r>
              <a:rPr lang="en-US" dirty="0"/>
              <a:t>é</a:t>
            </a:r>
            <a:r>
              <a:rPr lang="fr-NE" dirty="0" err="1"/>
              <a:t>crivant</a:t>
            </a:r>
            <a:r>
              <a:rPr lang="fr-NE" dirty="0"/>
              <a:t> non seulement </a:t>
            </a:r>
            <a:r>
              <a:rPr lang="fr-CH" dirty="0"/>
              <a:t>la situation dans le monde mais aussi</a:t>
            </a:r>
            <a:r>
              <a:rPr lang="fr-NE" dirty="0"/>
              <a:t> </a:t>
            </a:r>
            <a:r>
              <a:rPr lang="fr-CH" dirty="0"/>
              <a:t>le contexte régional qui est plus spécifique </a:t>
            </a:r>
            <a:r>
              <a:rPr lang="fr-NE" dirty="0"/>
              <a:t>à</a:t>
            </a:r>
            <a:r>
              <a:rPr lang="fr-CH" dirty="0"/>
              <a:t> </a:t>
            </a:r>
            <a:r>
              <a:rPr lang="fr-FR" noProof="0" dirty="0"/>
              <a:t>l'Afrique subsaharienne et plus particulièrement l'Afrique francophone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65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476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028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fr-NE" dirty="0"/>
          </a:p>
        </p:txBody>
      </p:sp>
      <p:sp>
        <p:nvSpPr>
          <p:cNvPr id="4" name="Slide Number Placeholder 3"/>
          <p:cNvSpPr>
            <a:spLocks noGrp="1"/>
          </p:cNvSpPr>
          <p:nvPr>
            <p:ph type="sldNum" sz="quarter" idx="5"/>
          </p:nvPr>
        </p:nvSpPr>
        <p:spPr/>
        <p:txBody>
          <a:bodyPr/>
          <a:lstStyle/>
          <a:p>
            <a:fld id="{15D6D187-2786-1648-A1F7-1CE11C2B1330}" type="slidenum">
              <a:rPr lang="fr-FR" smtClean="0"/>
              <a:t>32</a:t>
            </a:fld>
            <a:endParaRPr lang="fr-FR" dirty="0"/>
          </a:p>
        </p:txBody>
      </p:sp>
    </p:spTree>
    <p:extLst>
      <p:ext uri="{BB962C8B-B14F-4D97-AF65-F5344CB8AC3E}">
        <p14:creationId xmlns:p14="http://schemas.microsoft.com/office/powerpoint/2010/main" val="1567861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33</a:t>
            </a:fld>
            <a:endParaRPr lang="fr-FR" dirty="0"/>
          </a:p>
        </p:txBody>
      </p:sp>
    </p:spTree>
    <p:extLst>
      <p:ext uri="{BB962C8B-B14F-4D97-AF65-F5344CB8AC3E}">
        <p14:creationId xmlns:p14="http://schemas.microsoft.com/office/powerpoint/2010/main" val="2490597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3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fr-FR" dirty="0"/>
              <a:t>Commençons par une perspective globale sur l'éducation sexuelle complète.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55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Cette diapositive définit ce qu'est l'éducation sexuelle complète et quels sont ses objectifs</a:t>
            </a:r>
            <a:r>
              <a:rPr lang="en-US"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Elle est tirée d'un document intitulé : </a:t>
            </a:r>
            <a:r>
              <a:rPr lang="fr-CA" sz="1200" b="0" kern="1200" dirty="0">
                <a:solidFill>
                  <a:schemeClr val="tx1"/>
                </a:solidFill>
                <a:effectLst/>
                <a:latin typeface="+mn-lt"/>
                <a:ea typeface="+mn-ea"/>
                <a:cs typeface="+mn-cs"/>
              </a:rPr>
              <a:t>Principes directeurs internationaux sur l’éducation à la sexualité : Une approche factuelle, </a:t>
            </a:r>
            <a:r>
              <a:rPr lang="fr-FR" sz="1200" kern="1200" dirty="0">
                <a:solidFill>
                  <a:schemeClr val="tx1"/>
                </a:solidFill>
                <a:effectLst/>
                <a:latin typeface="+mn-lt"/>
                <a:ea typeface="+mn-ea"/>
                <a:cs typeface="+mn-cs"/>
              </a:rPr>
              <a:t>qui a été dirigé par l'UNESCO mais coécrit par cinq agences des Nations Unies, dont l’OMS.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fr-CA" sz="1200" b="1" kern="1200" dirty="0">
              <a:solidFill>
                <a:schemeClr val="tx1"/>
              </a:solidFill>
              <a:effectLst/>
              <a:latin typeface="+mn-lt"/>
              <a:ea typeface="+mn-ea"/>
              <a:cs typeface="+mn-cs"/>
            </a:endParaRPr>
          </a:p>
          <a:p>
            <a:r>
              <a:rPr lang="fr-CA" sz="1200" b="1" i="1" kern="1200" dirty="0">
                <a:solidFill>
                  <a:schemeClr val="tx1"/>
                </a:solidFill>
                <a:effectLst/>
                <a:latin typeface="+mn-lt"/>
                <a:ea typeface="+mn-ea"/>
                <a:cs typeface="+mn-cs"/>
              </a:rPr>
              <a:t>Disponible sur : </a:t>
            </a:r>
            <a:r>
              <a:rPr lang="fr-CA" sz="1200" b="1" i="1" kern="1200" dirty="0">
                <a:solidFill>
                  <a:schemeClr val="tx1"/>
                </a:solidFill>
                <a:effectLst/>
                <a:latin typeface="+mn-lt"/>
                <a:ea typeface="+mn-ea"/>
                <a:cs typeface="+mn-cs"/>
                <a:hlinkClick r:id="rId3"/>
              </a:rPr>
              <a:t>https://www.unfpa.org/sites/default/files/pub-pdf/ITGSE.pdf</a:t>
            </a:r>
            <a:endParaRPr lang="fr-CA" sz="1200" b="1" i="1" kern="1200" dirty="0">
              <a:solidFill>
                <a:schemeClr val="tx1"/>
              </a:solidFill>
              <a:effectLst/>
              <a:latin typeface="+mn-lt"/>
              <a:ea typeface="+mn-ea"/>
              <a:cs typeface="+mn-cs"/>
            </a:endParaRPr>
          </a:p>
          <a:p>
            <a:endParaRPr lang="fr-CA" b="1" i="1"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50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a:xfrm>
            <a:off x="620202" y="4400550"/>
            <a:ext cx="5987332" cy="4560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Cette diapositive présente les huit concepts clefs tirés des « Principes directeurs internationaux sur l'éducation sexuelle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Chaque concept comporte des sujets clés et des objectifs d'apprentissage adaptés à l'âge et au stade de développement des élèves.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Les huit concepts </a:t>
            </a:r>
            <a:r>
              <a:rPr kumimoji="0" lang="fr-NE" sz="1200" b="0" i="0" u="none" strike="noStrike" kern="1200" cap="none" spc="0" normalizeH="0" baseline="0" noProof="0" dirty="0">
                <a:ln>
                  <a:noFill/>
                </a:ln>
                <a:solidFill>
                  <a:prstClr val="black"/>
                </a:solidFill>
                <a:effectLst/>
                <a:uLnTx/>
                <a:uFillTx/>
                <a:latin typeface="Calibri" panose="020F0502020204030204"/>
                <a:ea typeface="+mn-ea"/>
                <a:cs typeface="+mn-cs"/>
              </a:rPr>
              <a:t>doivent etre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enseignés ensemble pour construire un ensemble holistique de connaissances, d'attitudes et de compétences.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Les lignes directrices sont destinées au contexte scolaire et fournissent donc des objectifs d'apprentissage pour les enfants âgés de 5 à 18 ans et 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Mais les petites étapes de l'éducation, comme l'enseignement aux bébés des parties de leur corps, devraient commencer avant l'âge de 5 ans. Et l'éducation sexuelle ne devrait pas s'arrêter aux jeunes. De nombreux adultes ont encore beaucoup à apprendre.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8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L’ECS est scientifiquement correcte, progressive selon l’âge, fondée sur un programme structuré et complète</a:t>
            </a:r>
            <a:r>
              <a:rPr lang="fr-NE" dirty="0"/>
              <a:t>.</a:t>
            </a:r>
            <a:r>
              <a:rPr lang="fr-FR" dirty="0"/>
              <a:t> </a:t>
            </a:r>
          </a:p>
          <a:p>
            <a:pPr marL="171450" indent="-171450">
              <a:buFont typeface="Arial" panose="020B0604020202020204" pitchFamily="34" charset="0"/>
              <a:buChar char="•"/>
            </a:pPr>
            <a:r>
              <a:rPr lang="en-US" dirty="0"/>
              <a:t>Elle </a:t>
            </a:r>
            <a:r>
              <a:rPr lang="fr-FR" dirty="0"/>
              <a:t>couvre l’ensemble des sujets clés avec des informations exactes, non moralisatrices et reliées aux services locaux de santé sexuelle et reproductive. </a:t>
            </a:r>
            <a:endParaRPr lang="fr-NE" dirty="0"/>
          </a:p>
          <a:p>
            <a:pPr marL="171450" indent="-171450">
              <a:buFont typeface="Arial" panose="020B0604020202020204" pitchFamily="34" charset="0"/>
              <a:buChar char="•"/>
            </a:pPr>
            <a:r>
              <a:rPr lang="fr-FR" dirty="0"/>
              <a:t>Elle repose sur les droits humains, l’égalité de genre et l’adaptation culturelle, en impliquant les parties prenantes (parents, leaders, enseignants, jeunes) afin d’assurer sa pertinence et son acceptabilité. </a:t>
            </a:r>
            <a:endParaRPr lang="fr-NE" dirty="0"/>
          </a:p>
          <a:p>
            <a:pPr marL="171450" indent="-171450">
              <a:buFont typeface="Arial" panose="020B0604020202020204" pitchFamily="34" charset="0"/>
              <a:buChar char="•"/>
            </a:pPr>
            <a:r>
              <a:rPr lang="en-US" dirty="0"/>
              <a:t>Elle </a:t>
            </a:r>
            <a:r>
              <a:rPr lang="fr-FR" dirty="0"/>
              <a:t>vise à développer les compétences nécessaires pour transformer les connaissances en comportements responsables et protecteurs.</a:t>
            </a:r>
            <a:endParaRPr lang="en-GB" dirty="0"/>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B92B-31DD-4631-A5DA-B6AF5C9C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54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dirty="0"/>
              <a:t>Cette</a:t>
            </a:r>
            <a:r>
              <a:rPr lang="pt-PT" baseline="0" dirty="0"/>
              <a:t> diapositive rappelle surtout les raisons pour lesquelles les adolescent(es) ont besoin d’une ECS.</a:t>
            </a:r>
            <a:r>
              <a:rPr lang="fr-NE"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adolescentes ont besoin d’une éducation complète à la sexualité pour acquérir les connaissances et compétences nécessaires à des choix éclairés, prévenir les grossesses précoces et les IST/VIH, et adopter des comportements protecteurs et responsables.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Mais l'éducation sexuelle ne vise pas seulement à prévenir les problèmes. Elle vise à jeter les bases d'une vie sexuelle et reproductive saine, heureuse et épanouissante.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86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r>
              <a:rPr lang="fr-NE" dirty="0"/>
              <a:t>Cette diapos re</a:t>
            </a:r>
            <a:r>
              <a:rPr lang="en-GB" dirty="0"/>
              <a:t>n</a:t>
            </a:r>
            <a:r>
              <a:rPr lang="fr-NE" dirty="0"/>
              <a:t>seignent sur les </a:t>
            </a:r>
            <a:r>
              <a:rPr lang="fr-FR" dirty="0"/>
              <a:t>obligation</a:t>
            </a:r>
            <a:r>
              <a:rPr lang="fr-NE" dirty="0"/>
              <a:t>s des </a:t>
            </a:r>
            <a:r>
              <a:rPr lang="fr-NE" dirty="0" err="1"/>
              <a:t>Etats</a:t>
            </a:r>
            <a:r>
              <a:rPr lang="fr-FR" dirty="0"/>
              <a:t> de garantir à tous les adolescents un accès gratuit, inclusif, confidentiel et adapté au contexte socio-culturel à une éducation complète à la sexualité, intégrée dans le programme scolaire obligatoire, fondée sur des preuves scientifiques et élaborée avec leur participation.</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27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37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30"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alliancedroitsetsante.equipop.org/wp-content/uploads/2021/06/Brochure-ECS-JVS-WEB.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plan-international.org/publications/comprehensive-sexuality-education-programme-standar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s://data.unicef.org/wp-content/uploads/2025/04/SaAC-2025-Statistical-tables-All-EN.xls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burkinafaso.unfpa.org/fr/news/l%C3%A9ducation-compl%C3%A8te-%C3%A0-la-sexualit%C3%A9-enseign%C3%A9e-dans-les-centres-de-formation-professionnelle%C2%A0au"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hyperlink" Target="https://togo.unfpa.org/fr/news/lunfpa-et-les-osc-au-togo-unissent-leurs-forces-pour-garantir-lacc%C3%A8s-%C3%A0-leducation-compl%C3%A8te-%C3%A0-la?u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decinsdumonde.ca/article/plaidoyer-afrique-de-louest-ateliers-dssr-juillet-2025"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unesdoc.unesco.org/ark:/48223/pf0000266214"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doi.org/10.1007/s11930-023-00362-1" TargetMode="External"/><Relationship Id="rId5" Type="http://schemas.openxmlformats.org/officeDocument/2006/relationships/hyperlink" Target="https://www.unesco.org/gem-report/en/publication/out-school-numbers-are-growing-sub-saharan-africa" TargetMode="External"/><Relationship Id="rId4" Type="http://schemas.openxmlformats.org/officeDocument/2006/relationships/hyperlink" Target="https://plan-international.org/publications/comprehensive-sexuality-education-programme-standards/?utm_source=chatgpt.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caro.unfpa.org/sites/default/files/pub-pdf/VF_Brochure%20CSE_FR_WCARO.pdf"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hyperlink" Target="http://dx.doi.org/10.9745/GHSP-D-15-00126" TargetMode="External"/><Relationship Id="rId4" Type="http://schemas.openxmlformats.org/officeDocument/2006/relationships/hyperlink" Target="https://commit4youngpeople.org/sites/default/files/2023-04/Rapport%20r%C3%A9gional%20-%20FRENCH%20-%20Dec%202022%20-%20DIGITAL.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315495" y="2000726"/>
            <a:ext cx="8666938" cy="2104708"/>
          </a:xfrm>
        </p:spPr>
        <p:txBody>
          <a:bodyPr/>
          <a:lstStyle/>
          <a:p>
            <a:r>
              <a:rPr lang="fr-FR" sz="4400" noProof="0" dirty="0"/>
              <a:t>OFFRE DE L’ÉDUCATION COMPLÈTE À LA SEXUALITÉ (ECS)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
        <p:nvSpPr>
          <p:cNvPr id="4" name="Rectangle 3">
            <a:extLst>
              <a:ext uri="{FF2B5EF4-FFF2-40B4-BE49-F238E27FC236}">
                <a16:creationId xmlns:a16="http://schemas.microsoft.com/office/drawing/2014/main" id="{769C79B9-5FC8-4030-BEA4-2A50655538C0}"/>
              </a:ext>
            </a:extLst>
          </p:cNvPr>
          <p:cNvSpPr/>
          <p:nvPr/>
        </p:nvSpPr>
        <p:spPr>
          <a:xfrm>
            <a:off x="3125975" y="4609588"/>
            <a:ext cx="5336717" cy="180664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indent="0" defTabSz="914400" fontAlgn="auto">
              <a:lnSpc>
                <a:spcPct val="90000"/>
              </a:lnSpc>
              <a:spcBef>
                <a:spcPts val="1000"/>
              </a:spcBef>
              <a:spcAft>
                <a:spcPts val="0"/>
              </a:spcAft>
              <a:buClrTx/>
              <a:buSzTx/>
              <a:buFont typeface="Arial" panose="020B0604020202020204" pitchFamily="34" charset="0"/>
              <a:buNone/>
              <a:tabLst/>
              <a:defRPr/>
            </a:pPr>
            <a:r>
              <a:rPr lang="fr-FR" sz="2400" b="1" noProof="0" dirty="0">
                <a:solidFill>
                  <a:prstClr val="black"/>
                </a:solidFill>
                <a:latin typeface="Arial" panose="020B0604020202020204" pitchFamily="34" charset="0"/>
                <a:cs typeface="Arial" panose="020B0604020202020204" pitchFamily="34" charset="0"/>
              </a:rPr>
              <a:t>VENKATRAMAN CHANDRA-MOULI</a:t>
            </a:r>
          </a:p>
          <a:p>
            <a:pPr marR="0" indent="0" defTabSz="914400" fontAlgn="auto">
              <a:lnSpc>
                <a:spcPct val="90000"/>
              </a:lnSpc>
              <a:spcBef>
                <a:spcPts val="1000"/>
              </a:spcBef>
              <a:spcAft>
                <a:spcPts val="0"/>
              </a:spcAft>
              <a:buClrTx/>
              <a:buSzTx/>
              <a:buFont typeface="Arial" panose="020B0604020202020204" pitchFamily="34" charset="0"/>
              <a:buNone/>
              <a:tabLst/>
              <a:defRPr/>
            </a:pPr>
            <a:r>
              <a:rPr lang="fr-FR" sz="2400" b="1" noProof="0" dirty="0">
                <a:solidFill>
                  <a:prstClr val="black"/>
                </a:solidFill>
                <a:latin typeface="Arial" panose="020B0604020202020204" pitchFamily="34" charset="0"/>
                <a:cs typeface="Arial" panose="020B0604020202020204" pitchFamily="34" charset="0"/>
              </a:rPr>
              <a:t>OUSSEINI ABDOULAYE</a:t>
            </a:r>
          </a:p>
          <a:p>
            <a:pPr defTabSz="914400">
              <a:lnSpc>
                <a:spcPct val="90000"/>
              </a:lnSpc>
              <a:spcBef>
                <a:spcPts val="1000"/>
              </a:spcBef>
              <a:defRPr/>
            </a:pPr>
            <a:r>
              <a:rPr lang="fr-FR" sz="2400" b="1" noProof="0" dirty="0">
                <a:solidFill>
                  <a:prstClr val="black"/>
                </a:solidFill>
                <a:latin typeface="Arial" panose="020B0604020202020204" pitchFamily="34" charset="0"/>
                <a:ea typeface="Calibri" panose="020F0502020204030204" pitchFamily="34" charset="0"/>
                <a:cs typeface="Arial" panose="020B0604020202020204" pitchFamily="34" charset="0"/>
              </a:rPr>
              <a:t>GINETTE HOUNKANRIN</a:t>
            </a:r>
            <a:endParaRPr lang="fr-FR" sz="2400" b="1" noProof="0" dirty="0">
              <a:solidFill>
                <a:prstClr val="black"/>
              </a:solidFill>
              <a:latin typeface="Arial" panose="020B0604020202020204" pitchFamily="34" charset="0"/>
              <a:cs typeface="Arial" panose="020B0604020202020204" pitchFamily="34" charset="0"/>
            </a:endParaRPr>
          </a:p>
          <a:p>
            <a:pPr lvl="0" defTabSz="914400">
              <a:lnSpc>
                <a:spcPct val="90000"/>
              </a:lnSpc>
              <a:spcBef>
                <a:spcPts val="1000"/>
              </a:spcBef>
              <a:defRPr/>
            </a:pPr>
            <a:r>
              <a:rPr lang="fr-FR" sz="2400" b="1" noProof="0" dirty="0">
                <a:solidFill>
                  <a:prstClr val="black"/>
                </a:solidFill>
                <a:latin typeface="Arial" panose="020B0604020202020204" pitchFamily="34" charset="0"/>
                <a:cs typeface="Arial" panose="020B0604020202020204" pitchFamily="34" charset="0"/>
              </a:rPr>
              <a:t>KETCHEN SERAH ASHUNYA </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7715988"/>
      </p:ext>
    </p:extLst>
  </p:cSld>
  <p:clrMapOvr>
    <a:masterClrMapping/>
  </p:clrMapOvr>
  <mc:AlternateContent xmlns:mc="http://schemas.openxmlformats.org/markup-compatibility/2006" xmlns:p14="http://schemas.microsoft.com/office/powerpoint/2010/main">
    <mc:Choice Requires="p14">
      <p:transition spd="slow" p14:dur="2000" advTm="32411"/>
    </mc:Choice>
    <mc:Fallback xmlns="">
      <p:transition spd="slow" advTm="324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19578" y="2398816"/>
            <a:ext cx="4109918" cy="2127102"/>
          </a:xfrm>
        </p:spPr>
        <p:txBody>
          <a:bodyPr/>
          <a:lstStyle/>
          <a:p>
            <a:pPr algn="ctr"/>
            <a:r>
              <a:rPr lang="fr-FR" sz="2800" noProof="0" dirty="0"/>
              <a:t>Considérations d’ordre programmatique</a:t>
            </a:r>
          </a:p>
        </p:txBody>
      </p:sp>
      <p:sp>
        <p:nvSpPr>
          <p:cNvPr id="6" name="Content Placeholder 2">
            <a:extLst>
              <a:ext uri="{FF2B5EF4-FFF2-40B4-BE49-F238E27FC236}">
                <a16:creationId xmlns:a16="http://schemas.microsoft.com/office/drawing/2014/main" id="{F638F5AB-918F-6D48-B2FA-FA258EBE69EA}"/>
              </a:ext>
            </a:extLst>
          </p:cNvPr>
          <p:cNvSpPr>
            <a:spLocks noGrp="1"/>
          </p:cNvSpPr>
          <p:nvPr>
            <p:ph idx="1"/>
          </p:nvPr>
        </p:nvSpPr>
        <p:spPr>
          <a:xfrm>
            <a:off x="4251366" y="481735"/>
            <a:ext cx="7621057" cy="6064031"/>
          </a:xfrm>
        </p:spPr>
        <p:txBody>
          <a:bodyPr>
            <a:normAutofit/>
          </a:bodyPr>
          <a:lstStyle/>
          <a:p>
            <a:pPr>
              <a:buClr>
                <a:srgbClr val="009CDE"/>
              </a:buClr>
            </a:pPr>
            <a:r>
              <a:rPr lang="fr-FR" sz="1800" noProof="0" dirty="0"/>
              <a:t>Il </a:t>
            </a:r>
            <a:r>
              <a:rPr lang="fr-FR" sz="1800" b="1" noProof="0" dirty="0">
                <a:solidFill>
                  <a:srgbClr val="009CDE"/>
                </a:solidFill>
              </a:rPr>
              <a:t>existe un malaise profond au sujet de la sexualité des adolescents qui contribue aux obstacles à l'offre de ECS :</a:t>
            </a:r>
            <a:r>
              <a:rPr lang="fr-FR" sz="1800" b="1" noProof="0" dirty="0">
                <a:solidFill>
                  <a:srgbClr val="0070C0"/>
                </a:solidFill>
              </a:rPr>
              <a:t> </a:t>
            </a:r>
            <a:r>
              <a:rPr lang="fr-FR" sz="1800" noProof="0" dirty="0"/>
              <a:t>l’ECS doit être placée dans les agendas nationaux, et des stratégies doivent être mises en place pour obtenir le soutien de la communauté et identifier et traiter les résistances.</a:t>
            </a:r>
          </a:p>
          <a:p>
            <a:pPr>
              <a:buClr>
                <a:srgbClr val="009CDE"/>
              </a:buClr>
            </a:pPr>
            <a:r>
              <a:rPr lang="fr-FR" sz="1800" noProof="0" dirty="0"/>
              <a:t>Il existe </a:t>
            </a:r>
            <a:r>
              <a:rPr lang="fr-FR" sz="1800" b="1" noProof="0" dirty="0">
                <a:solidFill>
                  <a:srgbClr val="009CDE"/>
                </a:solidFill>
              </a:rPr>
              <a:t>une idée fausse très répandue selon laquelle l'offre de ECS entraîne un comportement sexuel précoce ou à risque :</a:t>
            </a:r>
            <a:r>
              <a:rPr lang="fr-FR" sz="1800" noProof="0" dirty="0">
                <a:solidFill>
                  <a:srgbClr val="009CDE"/>
                </a:solidFill>
              </a:rPr>
              <a:t> </a:t>
            </a:r>
            <a:r>
              <a:rPr lang="fr-FR" sz="1800" noProof="0" dirty="0"/>
              <a:t>Il existe des preuves solides que l’ECS n'augmente pas l'activité sexuelle, les comportements sexuels à risque ou les taux de VIH ou d'autres IST. Ce message doit être largement diffusé.</a:t>
            </a:r>
          </a:p>
          <a:p>
            <a:pPr>
              <a:buClr>
                <a:srgbClr val="009CDE"/>
              </a:buClr>
            </a:pPr>
            <a:r>
              <a:rPr lang="fr-FR" sz="1800" b="1" noProof="0" dirty="0">
                <a:solidFill>
                  <a:srgbClr val="009CDE"/>
                </a:solidFill>
              </a:rPr>
              <a:t>Les enseignants manquent souvent d'une formation et d'un soutien de bonne qualité sur le contenu de l’ECS et sur la facilitation participative sans jugement :</a:t>
            </a:r>
            <a:r>
              <a:rPr lang="fr-FR" sz="1800" noProof="0" dirty="0">
                <a:solidFill>
                  <a:srgbClr val="009CDE"/>
                </a:solidFill>
              </a:rPr>
              <a:t> </a:t>
            </a:r>
            <a:r>
              <a:rPr lang="fr-FR" sz="1800" noProof="0" dirty="0"/>
              <a:t>les enseignants et les écoles doivent être soutenus pour dispenser l’ECS de manière efficace et pour impliquer les parents et les familles dans ce processus. </a:t>
            </a:r>
          </a:p>
          <a:p>
            <a:pPr>
              <a:buClr>
                <a:srgbClr val="009CDE"/>
              </a:buClr>
            </a:pPr>
            <a:r>
              <a:rPr lang="fr-FR" sz="1800" noProof="0" dirty="0"/>
              <a:t>Faible coordination entre les ministères impliqués dans la mise en œuvre de l'ECS.: un mécanisme de coordination national solide est nécessaire pour harmoniser les efforts des ministères chargés d'encadrer les adolescents et des jeunes en milieu scolaire et extrascolaire.</a:t>
            </a:r>
          </a:p>
        </p:txBody>
      </p:sp>
    </p:spTree>
    <p:extLst>
      <p:ext uri="{BB962C8B-B14F-4D97-AF65-F5344CB8AC3E}">
        <p14:creationId xmlns:p14="http://schemas.microsoft.com/office/powerpoint/2010/main" val="2348140998"/>
      </p:ext>
    </p:extLst>
  </p:cSld>
  <p:clrMapOvr>
    <a:masterClrMapping/>
  </p:clrMapOvr>
  <mc:AlternateContent xmlns:mc="http://schemas.openxmlformats.org/markup-compatibility/2006" xmlns:p14="http://schemas.microsoft.com/office/powerpoint/2010/main">
    <mc:Choice Requires="p14">
      <p:transition spd="slow" p14:dur="2000" advTm="13233"/>
    </mc:Choice>
    <mc:Fallback xmlns="">
      <p:transition spd="slow" advTm="1323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053" y="2613991"/>
            <a:ext cx="4135325" cy="1821720"/>
          </a:xfrm>
        </p:spPr>
        <p:txBody>
          <a:bodyPr/>
          <a:lstStyle/>
          <a:p>
            <a:pPr algn="ctr"/>
            <a:r>
              <a:rPr lang="fr-FR" sz="2800" noProof="0" dirty="0"/>
              <a:t>Lignes directrices de l'OMS</a:t>
            </a:r>
          </a:p>
        </p:txBody>
      </p:sp>
      <p:sp>
        <p:nvSpPr>
          <p:cNvPr id="7" name="Content Placeholder 2">
            <a:extLst>
              <a:ext uri="{FF2B5EF4-FFF2-40B4-BE49-F238E27FC236}">
                <a16:creationId xmlns:a16="http://schemas.microsoft.com/office/drawing/2014/main" id="{C24C2EB5-6A96-4A44-940E-E0548B357E02}"/>
              </a:ext>
            </a:extLst>
          </p:cNvPr>
          <p:cNvSpPr>
            <a:spLocks noGrp="1"/>
          </p:cNvSpPr>
          <p:nvPr>
            <p:ph idx="1"/>
          </p:nvPr>
        </p:nvSpPr>
        <p:spPr>
          <a:xfrm>
            <a:off x="3870960" y="461164"/>
            <a:ext cx="7930497" cy="6065519"/>
          </a:xfrm>
        </p:spPr>
        <p:txBody>
          <a:bodyPr>
            <a:normAutofit fontScale="77500" lnSpcReduction="20000"/>
          </a:bodyPr>
          <a:lstStyle/>
          <a:p>
            <a:pPr>
              <a:lnSpc>
                <a:spcPct val="110000"/>
              </a:lnSpc>
              <a:spcBef>
                <a:spcPts val="1200"/>
              </a:spcBef>
              <a:buClr>
                <a:srgbClr val="009CDE"/>
              </a:buClr>
            </a:pPr>
            <a:r>
              <a:rPr lang="fr-FR" sz="2400" b="1" i="1" noProof="0" dirty="0">
                <a:solidFill>
                  <a:srgbClr val="0070C0"/>
                </a:solidFill>
              </a:rPr>
              <a:t>Lignes directrices de l'OMS sur la prévention des grossesses précoces et des issues défavorables de la grossesse chez les adolescentes dans les pays à revenu faible et intermédiaire. Genève : Organisation mondiale de la santé ; 2025</a:t>
            </a:r>
          </a:p>
          <a:p>
            <a:pPr>
              <a:lnSpc>
                <a:spcPct val="110000"/>
              </a:lnSpc>
              <a:spcBef>
                <a:spcPts val="1200"/>
              </a:spcBef>
              <a:buClr>
                <a:srgbClr val="009CDE"/>
              </a:buClr>
            </a:pPr>
            <a:r>
              <a:rPr lang="fr-FR" sz="2400" b="1" i="1" noProof="0" dirty="0">
                <a:solidFill>
                  <a:srgbClr val="0070C0"/>
                </a:solidFill>
              </a:rPr>
              <a:t>Lignes directrices consolidées sur la prévention, le diagnostic, le traitement et la prise en charge du VIH, des hépatites virales et des IST chez les populations clés. Genève : Organisation mondiale de la santé ; 2022</a:t>
            </a:r>
          </a:p>
          <a:p>
            <a:pPr>
              <a:lnSpc>
                <a:spcPct val="110000"/>
              </a:lnSpc>
              <a:spcBef>
                <a:spcPts val="1200"/>
              </a:spcBef>
              <a:buClr>
                <a:srgbClr val="009CDE"/>
              </a:buClr>
            </a:pPr>
            <a:r>
              <a:rPr lang="fr-FR" sz="2400" b="1" i="1" noProof="0" dirty="0">
                <a:solidFill>
                  <a:srgbClr val="0070C0"/>
                </a:solidFill>
              </a:rPr>
              <a:t>Orientations techniques et programmatiques internationales sur l'éducation sexuelle complète hors du cadre scolaire. New York : FNUAP, UNESCO, OMS, UNICEF, ONUSIDA, HRP ; 2020</a:t>
            </a:r>
          </a:p>
          <a:p>
            <a:pPr>
              <a:lnSpc>
                <a:spcPct val="110000"/>
              </a:lnSpc>
              <a:spcBef>
                <a:spcPts val="1200"/>
              </a:spcBef>
              <a:buClr>
                <a:srgbClr val="009CDE"/>
              </a:buClr>
            </a:pPr>
            <a:r>
              <a:rPr lang="fr-FR" sz="2400" b="1" i="1" noProof="0" dirty="0">
                <a:solidFill>
                  <a:srgbClr val="0070C0"/>
                </a:solidFill>
              </a:rPr>
              <a:t>Orientations techniques internationales sur l'éducation sexuelle : une approche fondée sur des données probantes. Paris : UNESCO, ONUSIDA, FNUAP, UNICEF, ONU Femmes, OMS ; 2018</a:t>
            </a:r>
          </a:p>
          <a:p>
            <a:pPr>
              <a:lnSpc>
                <a:spcPct val="110000"/>
              </a:lnSpc>
              <a:spcBef>
                <a:spcPts val="1200"/>
              </a:spcBef>
              <a:buClr>
                <a:srgbClr val="009CDE"/>
              </a:buClr>
            </a:pPr>
            <a:r>
              <a:rPr lang="fr-FR" sz="2400" b="1" i="1" noProof="0" dirty="0">
                <a:solidFill>
                  <a:srgbClr val="0070C0"/>
                </a:solidFill>
              </a:rPr>
              <a:t>Garantir les droits humains dans la fourniture d'informations et de services contraceptifs : orientations et recommandations. Genève : OMS ; 2014</a:t>
            </a:r>
          </a:p>
        </p:txBody>
      </p:sp>
    </p:spTree>
    <p:extLst>
      <p:ext uri="{BB962C8B-B14F-4D97-AF65-F5344CB8AC3E}">
        <p14:creationId xmlns:p14="http://schemas.microsoft.com/office/powerpoint/2010/main" val="547750945"/>
      </p:ext>
    </p:extLst>
  </p:cSld>
  <p:clrMapOvr>
    <a:masterClrMapping/>
  </p:clrMapOvr>
  <mc:AlternateContent xmlns:mc="http://schemas.openxmlformats.org/markup-compatibility/2006" xmlns:p14="http://schemas.microsoft.com/office/powerpoint/2010/main">
    <mc:Choice Requires="p14">
      <p:transition spd="slow" p14:dur="2000" advTm="16037"/>
    </mc:Choice>
    <mc:Fallback xmlns="">
      <p:transition spd="slow" advTm="160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17699" y="2257731"/>
            <a:ext cx="4810561" cy="1821720"/>
          </a:xfrm>
        </p:spPr>
        <p:txBody>
          <a:bodyPr/>
          <a:lstStyle/>
          <a:p>
            <a:pPr algn="ctr"/>
            <a:r>
              <a:rPr lang="fr-FR" sz="2800" noProof="0" dirty="0"/>
              <a:t>Publications complémentaires aux guides de l’OMS</a:t>
            </a:r>
            <a:br>
              <a:rPr lang="fr-FR" sz="2800" noProof="0" dirty="0"/>
            </a:br>
            <a:r>
              <a:rPr lang="fr-FR" sz="2800" noProof="0" dirty="0"/>
              <a:t> 2/2</a:t>
            </a:r>
          </a:p>
        </p:txBody>
      </p:sp>
      <p:sp>
        <p:nvSpPr>
          <p:cNvPr id="7" name="Content Placeholder 2">
            <a:extLst>
              <a:ext uri="{FF2B5EF4-FFF2-40B4-BE49-F238E27FC236}">
                <a16:creationId xmlns:a16="http://schemas.microsoft.com/office/drawing/2014/main" id="{57CFE62E-CD40-2F47-97C9-3A59447928AF}"/>
              </a:ext>
            </a:extLst>
          </p:cNvPr>
          <p:cNvSpPr>
            <a:spLocks noGrp="1"/>
          </p:cNvSpPr>
          <p:nvPr>
            <p:ph idx="1"/>
          </p:nvPr>
        </p:nvSpPr>
        <p:spPr>
          <a:xfrm>
            <a:off x="4526154" y="1448964"/>
            <a:ext cx="7325419" cy="3314700"/>
          </a:xfrm>
        </p:spPr>
        <p:txBody>
          <a:bodyPr>
            <a:normAutofit fontScale="92500" lnSpcReduction="20000"/>
          </a:bodyPr>
          <a:lstStyle/>
          <a:p>
            <a:pPr>
              <a:lnSpc>
                <a:spcPct val="100000"/>
              </a:lnSpc>
              <a:buClr>
                <a:srgbClr val="009CDE"/>
              </a:buClr>
            </a:pPr>
            <a:endParaRPr lang="fr-FR" b="1" noProof="0" dirty="0">
              <a:solidFill>
                <a:srgbClr val="0070C0"/>
              </a:solidFill>
            </a:endParaRPr>
          </a:p>
          <a:p>
            <a:pPr>
              <a:lnSpc>
                <a:spcPct val="100000"/>
              </a:lnSpc>
              <a:buClr>
                <a:srgbClr val="009CDE"/>
              </a:buClr>
            </a:pPr>
            <a:r>
              <a:rPr lang="fr-FR" b="1" noProof="0" dirty="0">
                <a:solidFill>
                  <a:srgbClr val="0070C0"/>
                </a:solidFill>
              </a:rPr>
              <a:t>ALLIANCE DROITS ET SANTÉ (Réseau d’ONG pour les femmes d’Afrique) Engagé·e·s pour l’ECS - </a:t>
            </a:r>
            <a:r>
              <a:rPr lang="fr-FR" b="1" noProof="0" dirty="0">
                <a:solidFill>
                  <a:srgbClr val="0070C0"/>
                </a:solidFill>
                <a:hlinkClick r:id="rId3">
                  <a:extLst>
                    <a:ext uri="{A12FA001-AC4F-418D-AE19-62706E023703}">
                      <ahyp:hlinkClr xmlns:ahyp="http://schemas.microsoft.com/office/drawing/2018/hyperlinkcolor" val="tx"/>
                    </a:ext>
                  </a:extLst>
                </a:hlinkClick>
              </a:rPr>
              <a:t>S’engager pour une éducation complète à la sexualité et des services de santé sexuelle et reproductive pour les adolescent·e·s et les jeunes dans les pays du Partenariat de Ouagadougou: Document de positionnement 2020-2021</a:t>
            </a:r>
            <a:endParaRPr lang="fr-FR" b="1" noProof="0" dirty="0">
              <a:solidFill>
                <a:srgbClr val="0070C0"/>
              </a:solidFill>
            </a:endParaRPr>
          </a:p>
          <a:p>
            <a:pPr>
              <a:lnSpc>
                <a:spcPct val="100000"/>
              </a:lnSpc>
              <a:buClr>
                <a:srgbClr val="009CDE"/>
              </a:buClr>
            </a:pPr>
            <a:endParaRPr lang="fr-FR" b="1" noProof="0" dirty="0">
              <a:solidFill>
                <a:srgbClr val="0070C0"/>
              </a:solidFill>
            </a:endParaRPr>
          </a:p>
          <a:p>
            <a:pPr>
              <a:lnSpc>
                <a:spcPct val="100000"/>
              </a:lnSpc>
              <a:buClr>
                <a:srgbClr val="009CDE"/>
              </a:buClr>
            </a:pPr>
            <a:r>
              <a:rPr lang="fr-FR" b="1" noProof="0" dirty="0">
                <a:solidFill>
                  <a:srgbClr val="0070C0"/>
                </a:solidFill>
              </a:rPr>
              <a:t>Comprehensive Sexuality Education Programme Standards - </a:t>
            </a:r>
            <a:r>
              <a:rPr lang="fr-FR" b="1" noProof="0" dirty="0">
                <a:solidFill>
                  <a:srgbClr val="0563C1"/>
                </a:solidFill>
                <a:hlinkClick r:id="rId4">
                  <a:extLst>
                    <a:ext uri="{A12FA001-AC4F-418D-AE19-62706E023703}">
                      <ahyp:hlinkClr xmlns:ahyp="http://schemas.microsoft.com/office/drawing/2018/hyperlinkcolor" val="tx"/>
                    </a:ext>
                  </a:extLst>
                </a:hlinkClick>
              </a:rPr>
              <a:t>Comprehensive Sexuality Education Programme</a:t>
            </a:r>
            <a:r>
              <a:rPr lang="fr-FR" b="1" noProof="0" dirty="0">
                <a:solidFill>
                  <a:srgbClr val="0070C0"/>
                </a:solidFill>
                <a:hlinkClick r:id="rId4">
                  <a:extLst>
                    <a:ext uri="{A12FA001-AC4F-418D-AE19-62706E023703}">
                      <ahyp:hlinkClr xmlns:ahyp="http://schemas.microsoft.com/office/drawing/2018/hyperlinkcolor" val="tx"/>
                    </a:ext>
                  </a:extLst>
                </a:hlinkClick>
              </a:rPr>
              <a:t> Standards | Plan International</a:t>
            </a:r>
            <a:r>
              <a:rPr lang="fr-FR" b="1" noProof="0" dirty="0">
                <a:solidFill>
                  <a:srgbClr val="0070C0"/>
                </a:solidFill>
              </a:rPr>
              <a:t> </a:t>
            </a:r>
            <a:r>
              <a:rPr lang="fr-FR" b="1" baseline="30000" noProof="0" dirty="0">
                <a:solidFill>
                  <a:srgbClr val="0070C0"/>
                </a:solidFill>
              </a:rPr>
              <a:t>2</a:t>
            </a:r>
            <a:endParaRPr lang="fr-FR" b="1" noProof="0" dirty="0">
              <a:solidFill>
                <a:srgbClr val="0070C0"/>
              </a:solidFill>
            </a:endParaRPr>
          </a:p>
          <a:p>
            <a:pPr>
              <a:lnSpc>
                <a:spcPct val="100000"/>
              </a:lnSpc>
              <a:buClr>
                <a:srgbClr val="009CDE"/>
              </a:buClr>
            </a:pPr>
            <a:endParaRPr lang="fr-FR" b="1" noProof="0" dirty="0">
              <a:solidFill>
                <a:srgbClr val="0070C0"/>
              </a:solidFill>
            </a:endParaRPr>
          </a:p>
          <a:p>
            <a:pPr>
              <a:lnSpc>
                <a:spcPct val="100000"/>
              </a:lnSpc>
              <a:buClr>
                <a:srgbClr val="009CDE"/>
              </a:buClr>
            </a:pPr>
            <a:endParaRPr lang="fr-FR" b="1" noProof="0" dirty="0">
              <a:solidFill>
                <a:srgbClr val="0070C0"/>
              </a:solidFill>
            </a:endParaRPr>
          </a:p>
        </p:txBody>
      </p:sp>
    </p:spTree>
    <p:extLst>
      <p:ext uri="{BB962C8B-B14F-4D97-AF65-F5344CB8AC3E}">
        <p14:creationId xmlns:p14="http://schemas.microsoft.com/office/powerpoint/2010/main" val="2641237990"/>
      </p:ext>
    </p:extLst>
  </p:cSld>
  <p:clrMapOvr>
    <a:masterClrMapping/>
  </p:clrMapOvr>
  <mc:AlternateContent xmlns:mc="http://schemas.openxmlformats.org/markup-compatibility/2006" xmlns:p14="http://schemas.microsoft.com/office/powerpoint/2010/main">
    <mc:Choice Requires="p14">
      <p:transition spd="slow" p14:dur="2000" advTm="13209"/>
    </mc:Choice>
    <mc:Fallback xmlns="">
      <p:transition spd="slow" advTm="1320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682AB9-AE87-8B4C-88A5-7E3B9DED8F7E}"/>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917324657"/>
      </p:ext>
    </p:extLst>
  </p:cSld>
  <p:clrMapOvr>
    <a:masterClrMapping/>
  </p:clrMapOvr>
  <mc:AlternateContent xmlns:mc="http://schemas.openxmlformats.org/markup-compatibility/2006" xmlns:p14="http://schemas.microsoft.com/office/powerpoint/2010/main">
    <mc:Choice Requires="p14">
      <p:transition spd="slow" p14:dur="2000" advTm="20555"/>
    </mc:Choice>
    <mc:Fallback xmlns="">
      <p:transition spd="slow" advTm="205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noProof="0" dirty="0"/>
              <a:t>PERSPECTIVE RÉGIONALE</a:t>
            </a:r>
          </a:p>
        </p:txBody>
      </p:sp>
      <p:sp>
        <p:nvSpPr>
          <p:cNvPr id="6" name="TextBox 5">
            <a:extLst>
              <a:ext uri="{FF2B5EF4-FFF2-40B4-BE49-F238E27FC236}">
                <a16:creationId xmlns:a16="http://schemas.microsoft.com/office/drawing/2014/main" id="{691A81A1-33F7-A6A6-514A-D4E233C1E9B4}"/>
              </a:ext>
            </a:extLst>
          </p:cNvPr>
          <p:cNvSpPr txBox="1"/>
          <p:nvPr/>
        </p:nvSpPr>
        <p:spPr>
          <a:xfrm>
            <a:off x="3048965" y="4604511"/>
            <a:ext cx="6094070" cy="169347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CONTRIBUTEUR/ CONTRIBUTRICES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OUSSEINI ABDOULAYE</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GINETTE HOUNKANRIN</a:t>
            </a:r>
          </a:p>
          <a:p>
            <a:pPr lvl="0" algn="ctr">
              <a:lnSpc>
                <a:spcPct val="107000"/>
              </a:lnSpc>
              <a:spcAft>
                <a:spcPts val="800"/>
              </a:spcAft>
              <a:defRPr/>
            </a:pPr>
            <a:r>
              <a:rPr lang="fr-FR" sz="2000" b="1" noProof="0" dirty="0">
                <a:solidFill>
                  <a:prstClr val="black"/>
                </a:solidFill>
                <a:latin typeface="Arial" panose="020B0604020202020204" pitchFamily="34" charset="0"/>
                <a:ea typeface="Calibri" panose="020F0502020204030204" pitchFamily="34" charset="0"/>
                <a:cs typeface="Arial" panose="020B0604020202020204" pitchFamily="34" charset="0"/>
              </a:rPr>
              <a:t>KETCHEN SERAH ASHUNYA </a:t>
            </a:r>
          </a:p>
        </p:txBody>
      </p:sp>
    </p:spTree>
    <p:extLst>
      <p:ext uri="{BB962C8B-B14F-4D97-AF65-F5344CB8AC3E}">
        <p14:creationId xmlns:p14="http://schemas.microsoft.com/office/powerpoint/2010/main" val="2289041753"/>
      </p:ext>
    </p:extLst>
  </p:cSld>
  <p:clrMapOvr>
    <a:masterClrMapping/>
  </p:clrMapOvr>
  <mc:AlternateContent xmlns:mc="http://schemas.openxmlformats.org/markup-compatibility/2006" xmlns:p14="http://schemas.microsoft.com/office/powerpoint/2010/main">
    <mc:Choice Requires="p14">
      <p:transition spd="slow" p14:dur="2000" advTm="14630"/>
    </mc:Choice>
    <mc:Fallback xmlns="">
      <p:transition spd="slow" advTm="146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C735D6-428F-9944-AEB9-E09DF505B54D}"/>
              </a:ext>
            </a:extLst>
          </p:cNvPr>
          <p:cNvSpPr txBox="1">
            <a:spLocks noGrp="1"/>
          </p:cNvSpPr>
          <p:nvPr>
            <p:ph type="title" idx="4294967295"/>
          </p:nvPr>
        </p:nvSpPr>
        <p:spPr>
          <a:xfrm rot="10800000" flipV="1">
            <a:off x="868363" y="2549525"/>
            <a:ext cx="11323637" cy="6048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normAutofit fontScale="9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t>L’ECS EN AFRIQUE FRANCOPHONE </a:t>
            </a:r>
            <a:b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b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t>(CONNAISSANCES ET ATTITUDES)</a:t>
            </a:r>
          </a:p>
        </p:txBody>
      </p:sp>
      <p:sp>
        <p:nvSpPr>
          <p:cNvPr id="4" name="Slide Number Placeholder 3">
            <a:extLst>
              <a:ext uri="{FF2B5EF4-FFF2-40B4-BE49-F238E27FC236}">
                <a16:creationId xmlns:a16="http://schemas.microsoft.com/office/drawing/2014/main" id="{58772F0F-334A-A740-9FFB-7EB8A9BF5A77}"/>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98EA3-FA9D-4CA1-BAA1-56F414042093}" type="slidenum">
              <a:rPr kumimoji="0" lang="fr-FR"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DAD7AFFF-0F22-59EA-F060-68500F9AC221}"/>
              </a:ext>
            </a:extLst>
          </p:cNvPr>
          <p:cNvPicPr>
            <a:picLocks noChangeAspect="1"/>
          </p:cNvPicPr>
          <p:nvPr/>
        </p:nvPicPr>
        <p:blipFill>
          <a:blip r:embed="rId3"/>
          <a:stretch>
            <a:fillRect/>
          </a:stretch>
        </p:blipFill>
        <p:spPr>
          <a:xfrm>
            <a:off x="552000" y="340947"/>
            <a:ext cx="11088000" cy="5674503"/>
          </a:xfrm>
          <a:prstGeom prst="rect">
            <a:avLst/>
          </a:prstGeom>
        </p:spPr>
      </p:pic>
    </p:spTree>
    <p:extLst>
      <p:ext uri="{BB962C8B-B14F-4D97-AF65-F5344CB8AC3E}">
        <p14:creationId xmlns:p14="http://schemas.microsoft.com/office/powerpoint/2010/main" val="1922556597"/>
      </p:ext>
    </p:extLst>
  </p:cSld>
  <p:clrMapOvr>
    <a:masterClrMapping/>
  </p:clrMapOvr>
  <mc:AlternateContent xmlns:mc="http://schemas.openxmlformats.org/markup-compatibility/2006" xmlns:p14="http://schemas.microsoft.com/office/powerpoint/2010/main">
    <mc:Choice Requires="p14">
      <p:transition spd="slow" p14:dur="2000" advTm="9192"/>
    </mc:Choice>
    <mc:Fallback xmlns="">
      <p:transition spd="slow" advTm="919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E8E73-6EDF-C3E5-7658-B407BC123891}"/>
              </a:ext>
            </a:extLst>
          </p:cNvPr>
          <p:cNvSpPr>
            <a:spLocks noGrp="1"/>
          </p:cNvSpPr>
          <p:nvPr>
            <p:ph type="title" idx="4294967295"/>
          </p:nvPr>
        </p:nvSpPr>
        <p:spPr>
          <a:xfrm>
            <a:off x="554038" y="331131"/>
            <a:ext cx="11083925" cy="1358900"/>
          </a:xfrm>
          <a:prstGeom prst="rect">
            <a:avLst/>
          </a:prstGeom>
        </p:spPr>
        <p:txBody>
          <a:bodyPr>
            <a:normAutofit/>
          </a:bodyPr>
          <a:lstStyle/>
          <a:p>
            <a:pPr algn="ctr"/>
            <a:r>
              <a:rPr lang="fr-FR" sz="2800" noProof="0" dirty="0">
                <a:solidFill>
                  <a:srgbClr val="58C3EB"/>
                </a:solidFill>
              </a:rPr>
              <a:t>Accès limité à l’école et faible niveau d’apprentissage de base </a:t>
            </a:r>
            <a:r>
              <a:rPr lang="fr-FR" sz="2800" baseline="30000" noProof="0" dirty="0">
                <a:solidFill>
                  <a:srgbClr val="58C3EB"/>
                </a:solidFill>
              </a:rPr>
              <a:t>3</a:t>
            </a:r>
            <a:endParaRPr lang="fr-FR" sz="2800" noProof="0" dirty="0">
              <a:solidFill>
                <a:srgbClr val="58C3EB"/>
              </a:solidFill>
            </a:endParaRPr>
          </a:p>
        </p:txBody>
      </p:sp>
      <p:sp>
        <p:nvSpPr>
          <p:cNvPr id="3" name="Espace réservé du texte 2">
            <a:extLst>
              <a:ext uri="{FF2B5EF4-FFF2-40B4-BE49-F238E27FC236}">
                <a16:creationId xmlns:a16="http://schemas.microsoft.com/office/drawing/2014/main" id="{9E6CEFDF-98D2-8C19-AB68-8752E7393624}"/>
              </a:ext>
            </a:extLst>
          </p:cNvPr>
          <p:cNvSpPr>
            <a:spLocks noGrp="1"/>
          </p:cNvSpPr>
          <p:nvPr>
            <p:ph type="body" idx="4294967295"/>
          </p:nvPr>
        </p:nvSpPr>
        <p:spPr>
          <a:xfrm>
            <a:off x="390291" y="1865857"/>
            <a:ext cx="5167313" cy="658812"/>
          </a:xfrm>
          <a:prstGeom prst="rect">
            <a:avLst/>
          </a:prstGeom>
        </p:spPr>
        <p:txBody>
          <a:bodyPr>
            <a:normAutofit/>
          </a:bodyPr>
          <a:lstStyle/>
          <a:p>
            <a:r>
              <a:rPr kumimoji="0" lang="fr-FR" sz="2400" b="1" i="0" u="none" strike="noStrike" kern="1200" cap="none" spc="0" normalizeH="0" baseline="0" noProof="0" dirty="0">
                <a:ln>
                  <a:noFill/>
                </a:ln>
                <a:solidFill>
                  <a:srgbClr val="000000"/>
                </a:solidFill>
                <a:effectLst/>
                <a:uLnTx/>
                <a:uFillTx/>
                <a:ea typeface="+mj-ea"/>
              </a:rPr>
              <a:t>ACCÈS LIMITÉ À L’ÉCOLE</a:t>
            </a:r>
            <a:endParaRPr lang="fr-FR" sz="2400" noProof="0" dirty="0"/>
          </a:p>
        </p:txBody>
      </p:sp>
      <p:sp>
        <p:nvSpPr>
          <p:cNvPr id="4" name="Espace réservé du contenu 3">
            <a:extLst>
              <a:ext uri="{FF2B5EF4-FFF2-40B4-BE49-F238E27FC236}">
                <a16:creationId xmlns:a16="http://schemas.microsoft.com/office/drawing/2014/main" id="{B4ABF841-E8B2-CF42-2790-F79873D03847}"/>
              </a:ext>
            </a:extLst>
          </p:cNvPr>
          <p:cNvSpPr>
            <a:spLocks noGrp="1"/>
          </p:cNvSpPr>
          <p:nvPr>
            <p:ph sz="half" idx="4294967295"/>
          </p:nvPr>
        </p:nvSpPr>
        <p:spPr>
          <a:xfrm>
            <a:off x="367989" y="2789974"/>
            <a:ext cx="5167313" cy="3309938"/>
          </a:xfrm>
          <a:prstGeom prst="rect">
            <a:avLst/>
          </a:prstGeom>
        </p:spPr>
        <p:txBody>
          <a:bodyPr/>
          <a:lstStyle/>
          <a:p>
            <a:r>
              <a:rPr lang="fr-FR" sz="2200" b="1" noProof="0" dirty="0">
                <a:solidFill>
                  <a:srgbClr val="009CDE"/>
                </a:solidFill>
              </a:rPr>
              <a:t>Avec 98 millions d’enfants et de jeunes hors du système scolaire, une grande proportion de jeunes ne bénéficie pas du cadre formel pour recevoir l’ECS.</a:t>
            </a:r>
          </a:p>
          <a:p>
            <a:pPr lvl="1">
              <a:spcBef>
                <a:spcPts val="1000"/>
              </a:spcBef>
            </a:pPr>
            <a:r>
              <a:rPr lang="fr-FR" sz="2200" noProof="0" dirty="0"/>
              <a:t>Cela signifie que l’ECS ne peut pas être pensée uniquement à travers l’école : il faut prévoir des </a:t>
            </a:r>
            <a:r>
              <a:rPr lang="fr-FR" sz="2200" b="1" noProof="0" dirty="0"/>
              <a:t>approches alternatives et communautaires</a:t>
            </a:r>
            <a:endParaRPr lang="fr-FR" sz="2200" noProof="0" dirty="0"/>
          </a:p>
          <a:p>
            <a:endParaRPr lang="fr-FR" sz="2200" noProof="0" dirty="0"/>
          </a:p>
        </p:txBody>
      </p:sp>
      <p:sp>
        <p:nvSpPr>
          <p:cNvPr id="5" name="Espace réservé du texte 4">
            <a:extLst>
              <a:ext uri="{FF2B5EF4-FFF2-40B4-BE49-F238E27FC236}">
                <a16:creationId xmlns:a16="http://schemas.microsoft.com/office/drawing/2014/main" id="{C7B5EF4B-B070-381A-BDC2-2604016A2470}"/>
              </a:ext>
            </a:extLst>
          </p:cNvPr>
          <p:cNvSpPr>
            <a:spLocks noGrp="1"/>
          </p:cNvSpPr>
          <p:nvPr>
            <p:ph type="body" sz="quarter" idx="4294967295"/>
          </p:nvPr>
        </p:nvSpPr>
        <p:spPr>
          <a:xfrm>
            <a:off x="6290301" y="1865857"/>
            <a:ext cx="5165725" cy="658812"/>
          </a:xfrm>
          <a:prstGeom prst="rect">
            <a:avLst/>
          </a:prstGeom>
        </p:spPr>
        <p:txBody>
          <a:bodyPr>
            <a:normAutofit fontScale="55000" lnSpcReduction="20000"/>
          </a:bodyPr>
          <a:lstStyle/>
          <a:p>
            <a:r>
              <a:rPr kumimoji="0" lang="fr-FR" sz="4400" b="1" i="0" u="none" strike="noStrike" kern="1200" cap="none" spc="0" normalizeH="0" baseline="0" noProof="0" dirty="0">
                <a:ln>
                  <a:noFill/>
                </a:ln>
                <a:solidFill>
                  <a:srgbClr val="000000"/>
                </a:solidFill>
                <a:effectLst/>
                <a:uLnTx/>
                <a:uFillTx/>
                <a:ea typeface="+mj-ea"/>
              </a:rPr>
              <a:t>FAIBLE NIVEAU D’APPRENTISSAGE DE BASE</a:t>
            </a:r>
            <a:endParaRPr lang="fr-FR" noProof="0" dirty="0"/>
          </a:p>
        </p:txBody>
      </p:sp>
      <p:sp>
        <p:nvSpPr>
          <p:cNvPr id="6" name="Espace réservé du contenu 5">
            <a:extLst>
              <a:ext uri="{FF2B5EF4-FFF2-40B4-BE49-F238E27FC236}">
                <a16:creationId xmlns:a16="http://schemas.microsoft.com/office/drawing/2014/main" id="{CE87D186-0242-76E4-69A5-889D91FC3583}"/>
              </a:ext>
            </a:extLst>
          </p:cNvPr>
          <p:cNvSpPr>
            <a:spLocks noGrp="1"/>
          </p:cNvSpPr>
          <p:nvPr>
            <p:ph sz="quarter" idx="4294967295"/>
          </p:nvPr>
        </p:nvSpPr>
        <p:spPr>
          <a:xfrm>
            <a:off x="6379504" y="2801125"/>
            <a:ext cx="5165725" cy="3309938"/>
          </a:xfrm>
          <a:prstGeom prst="rect">
            <a:avLst/>
          </a:prstGeom>
        </p:spPr>
        <p:txBody>
          <a:bodyPr/>
          <a:lstStyle/>
          <a:p>
            <a:r>
              <a:rPr lang="fr-FR" sz="2200" b="1" noProof="0" dirty="0">
                <a:solidFill>
                  <a:srgbClr val="009CDE"/>
                </a:solidFill>
              </a:rPr>
              <a:t>Seuls 20 % des enfants achèvent le primaire avec des compétences minimales en lecture et mathématiques et 30 % atteignent un niveau de lecture acceptable.</a:t>
            </a:r>
          </a:p>
          <a:p>
            <a:pPr lvl="1">
              <a:spcBef>
                <a:spcPts val="1000"/>
              </a:spcBef>
            </a:pPr>
            <a:r>
              <a:rPr lang="fr-FR" sz="2200" noProof="0" dirty="0"/>
              <a:t>Cela indique que, même parmi ceux qui sont scolarisés, les capacités de compréhension et d’assimilation sont limitées.</a:t>
            </a:r>
          </a:p>
          <a:p>
            <a:endParaRPr lang="fr-FR" sz="2200" noProof="0" dirty="0"/>
          </a:p>
        </p:txBody>
      </p:sp>
    </p:spTree>
    <p:extLst>
      <p:ext uri="{BB962C8B-B14F-4D97-AF65-F5344CB8AC3E}">
        <p14:creationId xmlns:p14="http://schemas.microsoft.com/office/powerpoint/2010/main" val="385537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5B9A-3270-DDC2-F1DB-8ED4C92A24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E82DF96-1301-EDA2-1B8A-27BA98DD053F}"/>
              </a:ext>
            </a:extLst>
          </p:cNvPr>
          <p:cNvSpPr>
            <a:spLocks noGrp="1"/>
          </p:cNvSpPr>
          <p:nvPr>
            <p:ph type="title" idx="4294967295"/>
          </p:nvPr>
        </p:nvSpPr>
        <p:spPr>
          <a:xfrm>
            <a:off x="513557" y="375736"/>
            <a:ext cx="11164887" cy="1328738"/>
          </a:xfrm>
          <a:prstGeom prst="rect">
            <a:avLst/>
          </a:prstGeom>
        </p:spPr>
        <p:txBody>
          <a:bodyPr>
            <a:normAutofit/>
          </a:bodyPr>
          <a:lstStyle/>
          <a:p>
            <a:pPr algn="ctr"/>
            <a:r>
              <a:rPr lang="fr-FR" sz="2800" noProof="0" dirty="0">
                <a:solidFill>
                  <a:srgbClr val="58C3EB"/>
                </a:solidFill>
              </a:rPr>
              <a:t>Connaissance complète du VIH chez les adolescents</a:t>
            </a:r>
          </a:p>
        </p:txBody>
      </p:sp>
      <p:sp>
        <p:nvSpPr>
          <p:cNvPr id="4" name="Espace réservé du contenu 3">
            <a:extLst>
              <a:ext uri="{FF2B5EF4-FFF2-40B4-BE49-F238E27FC236}">
                <a16:creationId xmlns:a16="http://schemas.microsoft.com/office/drawing/2014/main" id="{182E6280-D447-8D91-0E30-B915524360C4}"/>
              </a:ext>
            </a:extLst>
          </p:cNvPr>
          <p:cNvSpPr>
            <a:spLocks noGrp="1"/>
          </p:cNvSpPr>
          <p:nvPr>
            <p:ph sz="half" idx="4294967295"/>
          </p:nvPr>
        </p:nvSpPr>
        <p:spPr>
          <a:xfrm>
            <a:off x="512955" y="2074206"/>
            <a:ext cx="5167313" cy="3311525"/>
          </a:xfrm>
          <a:prstGeom prst="rect">
            <a:avLst/>
          </a:prstGeom>
        </p:spPr>
        <p:txBody>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Les données présentées correspondent au taux de connaissance complète du VIH chez les adolescents de 15 à 19 ans dans plusieurs pays africains, sur la période 2012-2023.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1"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Les taux varient fortement selon les pays, allant de seulement 5 % (femmes en Mauritanie) à 50 % (garçons au Burundi).</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1"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Globalement, aucun pays n’atteint un taux supérieur à 50 %, ce qui indique que moins de la moitié des adolescents ont une connaissance complète du VIH dans presque tous les contextes.</a:t>
            </a:r>
            <a:endParaRPr kumimoji="0" lang="fr-FR" sz="24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a:p>
            <a:endParaRPr lang="fr-FR" noProof="0" dirty="0"/>
          </a:p>
        </p:txBody>
      </p:sp>
      <p:pic>
        <p:nvPicPr>
          <p:cNvPr id="10" name="Espace réservé du contenu 9">
            <a:extLst>
              <a:ext uri="{FF2B5EF4-FFF2-40B4-BE49-F238E27FC236}">
                <a16:creationId xmlns:a16="http://schemas.microsoft.com/office/drawing/2014/main" id="{CD399721-7B17-41A4-49E6-7306B21B758B}"/>
              </a:ext>
            </a:extLst>
          </p:cNvPr>
          <p:cNvPicPr>
            <a:picLocks noGrp="1" noChangeAspect="1"/>
          </p:cNvPicPr>
          <p:nvPr>
            <p:ph sz="quarter" idx="4294967295"/>
          </p:nvPr>
        </p:nvPicPr>
        <p:blipFill>
          <a:blip r:embed="rId3"/>
          <a:stretch>
            <a:fillRect/>
          </a:stretch>
        </p:blipFill>
        <p:spPr>
          <a:xfrm>
            <a:off x="6312599" y="2166631"/>
            <a:ext cx="5449865" cy="3492000"/>
          </a:xfrm>
          <a:prstGeom prst="rect">
            <a:avLst/>
          </a:prstGeom>
        </p:spPr>
      </p:pic>
      <p:sp>
        <p:nvSpPr>
          <p:cNvPr id="6" name="ZoneTexte 5">
            <a:extLst>
              <a:ext uri="{FF2B5EF4-FFF2-40B4-BE49-F238E27FC236}">
                <a16:creationId xmlns:a16="http://schemas.microsoft.com/office/drawing/2014/main" id="{2181F8A7-6D3D-664C-D1FA-4073FF855810}"/>
              </a:ext>
            </a:extLst>
          </p:cNvPr>
          <p:cNvSpPr txBox="1"/>
          <p:nvPr/>
        </p:nvSpPr>
        <p:spPr>
          <a:xfrm>
            <a:off x="6246835" y="5632795"/>
            <a:ext cx="609858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u="sng" baseline="30000" noProof="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 </a:t>
            </a:r>
            <a:r>
              <a:rPr lang="fr-FR" sz="2400" b="1" baseline="30000" noProof="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SaAC 2025 Statistical tables (All)</a:t>
            </a:r>
          </a:p>
        </p:txBody>
      </p:sp>
    </p:spTree>
    <p:extLst>
      <p:ext uri="{BB962C8B-B14F-4D97-AF65-F5344CB8AC3E}">
        <p14:creationId xmlns:p14="http://schemas.microsoft.com/office/powerpoint/2010/main" val="244984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idx="4294967295"/>
          </p:nvPr>
        </p:nvSpPr>
        <p:spPr>
          <a:xfrm>
            <a:off x="160915" y="332922"/>
            <a:ext cx="11761911" cy="866775"/>
          </a:xfrm>
          <a:prstGeom prst="rect">
            <a:avLst/>
          </a:prstGeom>
        </p:spPr>
        <p:txBody>
          <a:bodyPr/>
          <a:lstStyle/>
          <a:p>
            <a:pPr algn="ctr"/>
            <a:r>
              <a:rPr lang="fr-FR" sz="2800" noProof="0" dirty="0">
                <a:solidFill>
                  <a:srgbClr val="58C3EB"/>
                </a:solidFill>
                <a:latin typeface="Arial Black" panose="020B0A04020102020204" pitchFamily="34" charset="0"/>
                <a:cs typeface="Arial"/>
              </a:rPr>
              <a:t>État des lieux des programmes d’ECS dans certains pays de l’Afrique francophone 1/2  </a:t>
            </a:r>
            <a:endParaRPr lang="fr-FR" sz="2800" noProof="0" dirty="0">
              <a:solidFill>
                <a:srgbClr val="58C3EB"/>
              </a:solidFill>
              <a:latin typeface="Arial Black" panose="020B0A04020102020204" pitchFamily="34" charset="0"/>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4294967295"/>
          </p:nvPr>
        </p:nvSpPr>
        <p:spPr>
          <a:xfrm>
            <a:off x="213756" y="1422246"/>
            <a:ext cx="11675753" cy="4540250"/>
          </a:xfrm>
          <a:prstGeom prst="rect">
            <a:avLst/>
          </a:prstGeom>
        </p:spPr>
        <p:txBody>
          <a:bodyPr numCol="1"/>
          <a:lstStyle/>
          <a:p>
            <a:pPr lvl="0">
              <a:defRPr/>
            </a:pPr>
            <a:r>
              <a:rPr lang="fr-FR" sz="2200" b="1" u="sng" noProof="0" dirty="0">
                <a:solidFill>
                  <a:srgbClr val="FF0000"/>
                </a:solidFill>
              </a:rPr>
              <a:t>Politiques et cadre juridiques </a:t>
            </a:r>
            <a:r>
              <a:rPr lang="fr-FR" sz="2200" b="1" u="sng" baseline="30000" noProof="0" dirty="0">
                <a:solidFill>
                  <a:srgbClr val="FF0000"/>
                </a:solidFill>
              </a:rPr>
              <a:t>4</a:t>
            </a:r>
            <a:endParaRPr lang="fr-FR" sz="2200" b="1" u="sng" noProof="0" dirty="0">
              <a:solidFill>
                <a:srgbClr val="FF0000"/>
              </a:solidFill>
            </a:endParaRPr>
          </a:p>
          <a:p>
            <a:pPr marL="400050" indent="-400050">
              <a:buFont typeface="+mj-lt"/>
              <a:buAutoNum type="romanUcPeriod"/>
              <a:defRPr/>
            </a:pPr>
            <a:r>
              <a:rPr lang="fr-FR" sz="2200" noProof="0" dirty="0">
                <a:solidFill>
                  <a:srgbClr val="009CDE"/>
                </a:solidFill>
              </a:rPr>
              <a:t>La plupart des pays de la région ont des politiques et un cadre juridique propices à une mise à l’échelle de l’ECS</a:t>
            </a:r>
            <a:r>
              <a:rPr lang="fr-FR" sz="2200" noProof="0" dirty="0"/>
              <a:t>, et dans certain cas, à la protection des filles. </a:t>
            </a:r>
          </a:p>
          <a:p>
            <a:pPr marL="400050" indent="-400050">
              <a:buFont typeface="+mj-lt"/>
              <a:buAutoNum type="romanUcPeriod"/>
              <a:defRPr/>
            </a:pPr>
            <a:endParaRPr lang="fr-FR" sz="800" noProof="0" dirty="0"/>
          </a:p>
          <a:p>
            <a:pPr marL="400050" indent="-400050">
              <a:buClr>
                <a:srgbClr val="009CDE"/>
              </a:buClr>
              <a:buFont typeface="+mj-lt"/>
              <a:buAutoNum type="romanUcPeriod"/>
              <a:defRPr/>
            </a:pPr>
            <a:r>
              <a:rPr lang="fr-FR" sz="2200" noProof="0" dirty="0"/>
              <a:t>Malgré l’existence de politiques et d’un cadre juridique, </a:t>
            </a:r>
            <a:r>
              <a:rPr lang="fr-FR" sz="2200" noProof="0" dirty="0">
                <a:solidFill>
                  <a:srgbClr val="009CDE"/>
                </a:solidFill>
              </a:rPr>
              <a:t>leur mise en œuvre demeurent problématique</a:t>
            </a:r>
            <a:r>
              <a:rPr lang="fr-FR" sz="2200" noProof="0" dirty="0"/>
              <a:t>: très faible connaissance et application des lois, manque de décret d’application, contexte socioculturel peu favorable.</a:t>
            </a:r>
            <a:endParaRPr lang="fr-FR" sz="2200" noProof="0" dirty="0">
              <a:solidFill>
                <a:srgbClr val="009CDE"/>
              </a:solidFill>
            </a:endParaRPr>
          </a:p>
          <a:p>
            <a:pPr marL="400050" indent="-400050">
              <a:buFont typeface="+mj-lt"/>
              <a:buAutoNum type="romanUcPeriod"/>
              <a:defRPr/>
            </a:pPr>
            <a:endParaRPr lang="fr-FR" sz="800" noProof="0" dirty="0">
              <a:solidFill>
                <a:srgbClr val="009CDE"/>
              </a:solidFill>
            </a:endParaRPr>
          </a:p>
          <a:p>
            <a:pPr marL="400050" indent="-400050">
              <a:buFont typeface="+mj-lt"/>
              <a:buAutoNum type="romanUcPeriod"/>
              <a:defRPr/>
            </a:pPr>
            <a:r>
              <a:rPr lang="fr-FR" sz="2200" noProof="0" dirty="0">
                <a:solidFill>
                  <a:srgbClr val="009CDE"/>
                </a:solidFill>
              </a:rPr>
              <a:t>L’insuffisance de la vulgarisation et de l’application de lois et de textes juridiques requiert donc des activités ciblées pour assurer une mise à échelle. </a:t>
            </a:r>
            <a:r>
              <a:rPr lang="fr-FR" sz="2200" noProof="0" dirty="0"/>
              <a:t>(Exemple de la Côte d’Ivoire qui a élaboré un « Recueil de textes juridiques et non juridiques » qui vise à informer sur les voies de recours et les textes de loi susceptibles de mettre fin aux situations de violence basées sur le genre et de grossesses non désirées en milieu scolaire).</a:t>
            </a:r>
          </a:p>
        </p:txBody>
      </p:sp>
    </p:spTree>
    <p:extLst>
      <p:ext uri="{BB962C8B-B14F-4D97-AF65-F5344CB8AC3E}">
        <p14:creationId xmlns:p14="http://schemas.microsoft.com/office/powerpoint/2010/main" val="3365952470"/>
      </p:ext>
    </p:extLst>
  </p:cSld>
  <p:clrMapOvr>
    <a:masterClrMapping/>
  </p:clrMapOvr>
  <mc:AlternateContent xmlns:mc="http://schemas.openxmlformats.org/markup-compatibility/2006" xmlns:p14="http://schemas.microsoft.com/office/powerpoint/2010/main">
    <mc:Choice Requires="p14">
      <p:transition spd="slow" p14:dur="2000" advTm="25783"/>
    </mc:Choice>
    <mc:Fallback xmlns="">
      <p:transition spd="slow" advTm="2578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D1F68-ECBF-24C8-5C5A-7578DDFFC140}"/>
              </a:ext>
            </a:extLst>
          </p:cNvPr>
          <p:cNvSpPr>
            <a:spLocks noGrp="1"/>
          </p:cNvSpPr>
          <p:nvPr>
            <p:ph type="title" idx="4294967295"/>
          </p:nvPr>
        </p:nvSpPr>
        <p:spPr>
          <a:xfrm>
            <a:off x="660400" y="373451"/>
            <a:ext cx="10871200" cy="1020762"/>
          </a:xfrm>
          <a:prstGeom prst="rect">
            <a:avLst/>
          </a:prstGeom>
        </p:spPr>
        <p:txBody>
          <a:bodyPr>
            <a:noAutofit/>
          </a:bodyPr>
          <a:lstStyle/>
          <a:p>
            <a:pPr algn="ctr"/>
            <a:r>
              <a:rPr lang="fr-FR" sz="2800" noProof="0" dirty="0">
                <a:solidFill>
                  <a:srgbClr val="58C3EB"/>
                </a:solidFill>
                <a:latin typeface="Arial Black" panose="020B0A04020102020204" pitchFamily="34" charset="0"/>
                <a:cs typeface="Arial"/>
              </a:rPr>
              <a:t>État des lieux des programmes d’ECS dans certains pays de l’Afrique francophone 2/2 </a:t>
            </a:r>
            <a:r>
              <a:rPr lang="fr-FR" sz="2800" baseline="30000" noProof="0" dirty="0">
                <a:solidFill>
                  <a:srgbClr val="58C3EB"/>
                </a:solidFill>
                <a:latin typeface="Arial Black" panose="020B0A04020102020204" pitchFamily="34" charset="0"/>
                <a:cs typeface="Arial"/>
              </a:rPr>
              <a:t>4</a:t>
            </a:r>
            <a:r>
              <a:rPr lang="fr-FR" sz="2800" noProof="0" dirty="0">
                <a:solidFill>
                  <a:srgbClr val="58C3EB"/>
                </a:solidFill>
                <a:latin typeface="Arial Black" panose="020B0A04020102020204" pitchFamily="34" charset="0"/>
                <a:cs typeface="Arial"/>
              </a:rPr>
              <a:t> </a:t>
            </a:r>
            <a:endParaRPr lang="fr-FR" sz="2800" noProof="0" dirty="0"/>
          </a:p>
        </p:txBody>
      </p:sp>
      <p:graphicFrame>
        <p:nvGraphicFramePr>
          <p:cNvPr id="23" name="Espace réservé du contenu 2">
            <a:extLst>
              <a:ext uri="{FF2B5EF4-FFF2-40B4-BE49-F238E27FC236}">
                <a16:creationId xmlns:a16="http://schemas.microsoft.com/office/drawing/2014/main" id="{A659ED8C-3A43-A6E3-0D48-5C96EBD33CA7}"/>
              </a:ext>
            </a:extLst>
          </p:cNvPr>
          <p:cNvGraphicFramePr>
            <a:graphicFrameLocks noGrp="1"/>
          </p:cNvGraphicFramePr>
          <p:nvPr>
            <p:ph idx="4294967295"/>
            <p:extLst>
              <p:ext uri="{D42A27DB-BD31-4B8C-83A1-F6EECF244321}">
                <p14:modId xmlns:p14="http://schemas.microsoft.com/office/powerpoint/2010/main" val="972242469"/>
              </p:ext>
            </p:extLst>
          </p:nvPr>
        </p:nvGraphicFramePr>
        <p:xfrm>
          <a:off x="852742" y="1394213"/>
          <a:ext cx="10872000" cy="526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63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a:xfrm>
            <a:off x="631066" y="669802"/>
            <a:ext cx="9337882" cy="556591"/>
          </a:xfrm>
        </p:spPr>
        <p:txBody>
          <a:bodyPr/>
          <a:lstStyle/>
          <a:p>
            <a:r>
              <a:rPr lang="fr-FR" sz="2800" noProof="0" dirty="0"/>
              <a:t>Objectifs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a:xfrm>
            <a:off x="679416" y="1410540"/>
            <a:ext cx="10860586" cy="4237638"/>
          </a:xfrm>
        </p:spPr>
        <p:txBody>
          <a:bodyPr numCol="1"/>
          <a:lstStyle/>
          <a:p>
            <a:r>
              <a:rPr lang="fr-FR" sz="2400" noProof="0" dirty="0"/>
              <a:t>A la fin de ce module, les participant (e)s seront capables de :</a:t>
            </a:r>
          </a:p>
          <a:p>
            <a:endParaRPr lang="fr-FR" sz="2400" noProof="0" dirty="0"/>
          </a:p>
          <a:p>
            <a:pPr lvl="1">
              <a:buClr>
                <a:srgbClr val="009CDE"/>
              </a:buClr>
            </a:pPr>
            <a:r>
              <a:rPr lang="fr-FR" sz="2200" noProof="0" dirty="0"/>
              <a:t>Présenter l’importance de l’éducation complète à la sexualité et ses concepts clés</a:t>
            </a:r>
          </a:p>
          <a:p>
            <a:pPr lvl="1">
              <a:buClr>
                <a:srgbClr val="009CDE"/>
              </a:buClr>
            </a:pPr>
            <a:r>
              <a:rPr lang="fr-FR" sz="2200" noProof="0" dirty="0"/>
              <a:t>Fournir une éducation sexuelle complète ou aider d'autres acteurs à fournir une éducation sexuelle, conformément aux directives du programme de l'OMS</a:t>
            </a:r>
          </a:p>
          <a:p>
            <a:pPr lvl="1">
              <a:buClr>
                <a:srgbClr val="009CDE"/>
              </a:buClr>
            </a:pPr>
            <a:r>
              <a:rPr lang="fr-FR" sz="2200" noProof="0" dirty="0"/>
              <a:t>Adapter les bonnes pratiques en matière d’éducation complète à la sexualité dans les contextes spécifiques </a:t>
            </a:r>
          </a:p>
          <a:p>
            <a:endParaRPr lang="fr-FR" noProof="0" dirty="0"/>
          </a:p>
        </p:txBody>
      </p:sp>
    </p:spTree>
    <p:extLst>
      <p:ext uri="{BB962C8B-B14F-4D97-AF65-F5344CB8AC3E}">
        <p14:creationId xmlns:p14="http://schemas.microsoft.com/office/powerpoint/2010/main" val="3780385777"/>
      </p:ext>
    </p:extLst>
  </p:cSld>
  <p:clrMapOvr>
    <a:masterClrMapping/>
  </p:clrMapOvr>
  <mc:AlternateContent xmlns:mc="http://schemas.openxmlformats.org/markup-compatibility/2006" xmlns:p14="http://schemas.microsoft.com/office/powerpoint/2010/main">
    <mc:Choice Requires="p14">
      <p:transition spd="slow" p14:dur="2000" advTm="19291"/>
    </mc:Choice>
    <mc:Fallback xmlns="">
      <p:transition spd="slow" advTm="192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D3D4E-9013-25E4-8E77-63DA2C931741}"/>
              </a:ext>
            </a:extLst>
          </p:cNvPr>
          <p:cNvSpPr>
            <a:spLocks noGrp="1"/>
          </p:cNvSpPr>
          <p:nvPr>
            <p:ph type="title"/>
          </p:nvPr>
        </p:nvSpPr>
        <p:spPr>
          <a:xfrm>
            <a:off x="557561" y="2264235"/>
            <a:ext cx="3578112" cy="1821720"/>
          </a:xfrm>
        </p:spPr>
        <p:txBody>
          <a:bodyPr>
            <a:normAutofit/>
          </a:bodyPr>
          <a:lstStyle/>
          <a:p>
            <a:pPr algn="ctr"/>
            <a:r>
              <a:rPr lang="fr-FR" sz="2800" noProof="0" dirty="0"/>
              <a:t>Défis de la mise en œuvre de l’ECS </a:t>
            </a:r>
            <a:r>
              <a:rPr lang="fr-FR" sz="2800" baseline="30000" noProof="0" dirty="0">
                <a:latin typeface="Arial Black" panose="020B0A04020102020204" pitchFamily="34" charset="0"/>
                <a:cs typeface="Arial"/>
              </a:rPr>
              <a:t>5</a:t>
            </a:r>
            <a:endParaRPr lang="fr-FR" sz="2800" noProof="0" dirty="0"/>
          </a:p>
        </p:txBody>
      </p:sp>
      <p:graphicFrame>
        <p:nvGraphicFramePr>
          <p:cNvPr id="5" name="Espace réservé du contenu 2">
            <a:extLst>
              <a:ext uri="{FF2B5EF4-FFF2-40B4-BE49-F238E27FC236}">
                <a16:creationId xmlns:a16="http://schemas.microsoft.com/office/drawing/2014/main" id="{315FCD59-8624-E13E-7DE4-94717BF1818F}"/>
              </a:ext>
            </a:extLst>
          </p:cNvPr>
          <p:cNvGraphicFramePr>
            <a:graphicFrameLocks noGrp="1"/>
          </p:cNvGraphicFramePr>
          <p:nvPr>
            <p:ph idx="1"/>
            <p:extLst>
              <p:ext uri="{D42A27DB-BD31-4B8C-83A1-F6EECF244321}">
                <p14:modId xmlns:p14="http://schemas.microsoft.com/office/powerpoint/2010/main" val="1616046259"/>
              </p:ext>
            </p:extLst>
          </p:nvPr>
        </p:nvGraphicFramePr>
        <p:xfrm>
          <a:off x="4525963" y="937129"/>
          <a:ext cx="7380000" cy="53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73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69A15-1D7C-34B0-91AB-DFA837A58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40938-7BA8-3C0D-1028-9108A727E434}"/>
              </a:ext>
            </a:extLst>
          </p:cNvPr>
          <p:cNvSpPr>
            <a:spLocks noGrp="1"/>
          </p:cNvSpPr>
          <p:nvPr>
            <p:ph type="title"/>
          </p:nvPr>
        </p:nvSpPr>
        <p:spPr>
          <a:xfrm>
            <a:off x="178419" y="332509"/>
            <a:ext cx="11755811" cy="949639"/>
          </a:xfrm>
        </p:spPr>
        <p:txBody>
          <a:bodyPr anchor="b"/>
          <a:lstStyle/>
          <a:p>
            <a:pPr algn="ctr"/>
            <a:r>
              <a:rPr lang="fr-FR" sz="2800" noProof="0" dirty="0">
                <a:latin typeface="Arial Black" panose="020B0A04020102020204" pitchFamily="34" charset="0"/>
                <a:cs typeface="Arial"/>
              </a:rPr>
              <a:t>Bonnes pratiques et leçons apprises de la MEO de quelques programmes en Afrique francophone </a:t>
            </a:r>
            <a:r>
              <a:rPr lang="fr-FR" sz="2800" baseline="30000" noProof="0" dirty="0">
                <a:latin typeface="Arial Black" panose="020B0A04020102020204" pitchFamily="34" charset="0"/>
                <a:cs typeface="Arial"/>
              </a:rPr>
              <a:t>6</a:t>
            </a:r>
            <a:endParaRPr lang="fr-FR" sz="2800" noProof="0" dirty="0">
              <a:latin typeface="Arial Black" panose="020B0A04020102020204" pitchFamily="34" charset="0"/>
              <a:cs typeface="Arial"/>
            </a:endParaRPr>
          </a:p>
        </p:txBody>
      </p:sp>
      <p:sp>
        <p:nvSpPr>
          <p:cNvPr id="3" name="Text Placeholder 2">
            <a:extLst>
              <a:ext uri="{FF2B5EF4-FFF2-40B4-BE49-F238E27FC236}">
                <a16:creationId xmlns:a16="http://schemas.microsoft.com/office/drawing/2014/main" id="{B4F0167C-3174-AE2D-82A7-97CFDFDAB9C0}"/>
              </a:ext>
            </a:extLst>
          </p:cNvPr>
          <p:cNvSpPr>
            <a:spLocks noGrp="1"/>
          </p:cNvSpPr>
          <p:nvPr>
            <p:ph type="body" sz="quarter" idx="13"/>
          </p:nvPr>
        </p:nvSpPr>
        <p:spPr>
          <a:xfrm>
            <a:off x="631065" y="1476824"/>
            <a:ext cx="11124746" cy="5151397"/>
          </a:xfrm>
        </p:spPr>
        <p:txBody>
          <a:bodyPr numCol="1"/>
          <a:lstStyle/>
          <a:p>
            <a:r>
              <a:rPr lang="fr-FR" noProof="0" dirty="0"/>
              <a:t>De l’engagement des pays notamment du Bénin, de la Côte d’Ivoire, du Sénégal et du Togo, plusieurs bonnes pratiques et leçons apprises pourraient servir d’exemples pour d’autres pays.</a:t>
            </a:r>
          </a:p>
          <a:p>
            <a:pPr marL="342900" indent="-342900">
              <a:buFont typeface="Arial" panose="020B0604020202020204" pitchFamily="34" charset="0"/>
              <a:buChar char="•"/>
            </a:pPr>
            <a:r>
              <a:rPr lang="fr-FR" sz="1800" b="1" noProof="0" dirty="0">
                <a:solidFill>
                  <a:srgbClr val="009CDE"/>
                </a:solidFill>
              </a:rPr>
              <a:t>Plaidoyer et engagement des parties prenantes</a:t>
            </a:r>
            <a:r>
              <a:rPr lang="fr-FR" sz="1800" b="1" noProof="0" dirty="0"/>
              <a:t> : </a:t>
            </a:r>
            <a:r>
              <a:rPr lang="fr-FR" sz="1800" noProof="0" dirty="0"/>
              <a:t>Un plaidoyer solide est essentiel pour développer une compréhension commune de l'ECS parmi les parties prenantes clés. Au Bénin, par exemple, un processus d'élaboration inclusif a permis de développer une compréhension commune de l'ECS et de son importance. </a:t>
            </a:r>
          </a:p>
          <a:p>
            <a:pPr marL="342900" indent="-342900">
              <a:buFont typeface="Arial" panose="020B0604020202020204" pitchFamily="34" charset="0"/>
              <a:buChar char="•"/>
            </a:pPr>
            <a:r>
              <a:rPr lang="fr-FR" sz="1800" b="1" noProof="0" dirty="0">
                <a:solidFill>
                  <a:srgbClr val="009CDE"/>
                </a:solidFill>
              </a:rPr>
              <a:t>Formation initiale approfondie des éducateurs </a:t>
            </a:r>
            <a:r>
              <a:rPr lang="fr-FR" sz="1800" b="1" noProof="0" dirty="0"/>
              <a:t>: </a:t>
            </a:r>
            <a:r>
              <a:rPr lang="fr-FR" sz="1800" noProof="0" dirty="0"/>
              <a:t>La formation des éducateurs ne doit pas se limiter au contenu et aux méthodologies pédagogiques. Elle doit également inclure une réflexion personnelle sur leurs propres valeurs et attitudes envers la sexualité. </a:t>
            </a:r>
          </a:p>
          <a:p>
            <a:pPr marL="342900" indent="-342900">
              <a:buFont typeface="Arial" panose="020B0604020202020204" pitchFamily="34" charset="0"/>
              <a:buChar char="•"/>
            </a:pPr>
            <a:r>
              <a:rPr lang="fr-FR" sz="1800" b="1" noProof="0" dirty="0">
                <a:solidFill>
                  <a:srgbClr val="009CDE"/>
                </a:solidFill>
              </a:rPr>
              <a:t>Collaboration intersectorielle et coordination efficace </a:t>
            </a:r>
            <a:r>
              <a:rPr lang="fr-FR" sz="1800" b="1" noProof="0" dirty="0"/>
              <a:t>: </a:t>
            </a:r>
            <a:r>
              <a:rPr lang="fr-FR" sz="1800" noProof="0" dirty="0"/>
              <a:t>La mise en œuvre efficace de l'ECS nécessite une coordination et une collaboration efficaces entre les ministères de l'Éducation, de la Santé et d'autres parties prenantes. Au Sénégal, la Coalition pour la Santé de la Reproduction des Adolescent(e)s et Jeunes a regroupé le Ministère de l'Éducation, les agences des Nations-Unies et les organisations de la société civile, permettant une meilleure efficacité et une compréhension commune des enjeux</a:t>
            </a:r>
          </a:p>
        </p:txBody>
      </p:sp>
    </p:spTree>
    <p:extLst>
      <p:ext uri="{BB962C8B-B14F-4D97-AF65-F5344CB8AC3E}">
        <p14:creationId xmlns:p14="http://schemas.microsoft.com/office/powerpoint/2010/main" val="674265578"/>
      </p:ext>
    </p:extLst>
  </p:cSld>
  <p:clrMapOvr>
    <a:masterClrMapping/>
  </p:clrMapOvr>
  <mc:AlternateContent xmlns:mc="http://schemas.openxmlformats.org/markup-compatibility/2006" xmlns:p14="http://schemas.microsoft.com/office/powerpoint/2010/main">
    <mc:Choice Requires="p14">
      <p:transition spd="slow" p14:dur="2000" advTm="78974"/>
    </mc:Choice>
    <mc:Fallback xmlns="">
      <p:transition spd="slow" advTm="7897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5E601-4CD4-7C47-8506-528DACCBE3DB}"/>
              </a:ext>
            </a:extLst>
          </p:cNvPr>
          <p:cNvSpPr>
            <a:spLocks noGrp="1"/>
          </p:cNvSpPr>
          <p:nvPr>
            <p:ph type="title"/>
          </p:nvPr>
        </p:nvSpPr>
        <p:spPr>
          <a:xfrm>
            <a:off x="631066" y="402456"/>
            <a:ext cx="10614866" cy="860575"/>
          </a:xfrm>
        </p:spPr>
        <p:txBody>
          <a:bodyPr anchor="b"/>
          <a:lstStyle/>
          <a:p>
            <a:pPr algn="ctr"/>
            <a:br>
              <a:rPr lang="fr-FR" sz="2800" noProof="0" dirty="0">
                <a:latin typeface="Arial Black" panose="020B0A04020102020204" pitchFamily="34" charset="0"/>
                <a:cs typeface="Arial"/>
              </a:rPr>
            </a:br>
            <a:br>
              <a:rPr lang="fr-FR" sz="2800" noProof="0" dirty="0">
                <a:latin typeface="Arial Black" panose="020B0A04020102020204" pitchFamily="34" charset="0"/>
                <a:cs typeface="Arial"/>
              </a:rPr>
            </a:br>
            <a:br>
              <a:rPr lang="fr-FR" sz="2800" noProof="0" dirty="0">
                <a:latin typeface="Arial Black" panose="020B0A04020102020204" pitchFamily="34" charset="0"/>
                <a:cs typeface="Arial"/>
              </a:rPr>
            </a:br>
            <a:br>
              <a:rPr lang="fr-FR" sz="2800" noProof="0" dirty="0">
                <a:latin typeface="Arial Black" panose="020B0A04020102020204" pitchFamily="34" charset="0"/>
                <a:cs typeface="Arial"/>
              </a:rPr>
            </a:br>
            <a:r>
              <a:rPr lang="fr-FR" sz="2800" noProof="0" dirty="0">
                <a:latin typeface="Arial Black" panose="020B0A04020102020204" pitchFamily="34" charset="0"/>
                <a:cs typeface="Arial"/>
              </a:rPr>
              <a:t>Leviers du succès pour une mise en œuvre de ECS </a:t>
            </a:r>
            <a:r>
              <a:rPr lang="fr-FR" sz="2800" baseline="30000" noProof="0" dirty="0">
                <a:latin typeface="Arial Black" panose="020B0A04020102020204" pitchFamily="34" charset="0"/>
                <a:cs typeface="Arial"/>
              </a:rPr>
              <a:t>7, 8</a:t>
            </a:r>
            <a:br>
              <a:rPr lang="fr-FR" sz="2800" baseline="30000" noProof="0" dirty="0">
                <a:latin typeface="Arial Black" panose="020B0A04020102020204" pitchFamily="34" charset="0"/>
                <a:cs typeface="Arial"/>
              </a:rPr>
            </a:br>
            <a:endParaRPr lang="fr-FR" sz="2800" noProof="0" dirty="0">
              <a:latin typeface="Arial Black" panose="020B0A04020102020204" pitchFamily="34" charset="0"/>
              <a:cs typeface="Arial"/>
            </a:endParaRPr>
          </a:p>
        </p:txBody>
      </p:sp>
      <p:sp>
        <p:nvSpPr>
          <p:cNvPr id="3" name="Espace réservé du texte 2">
            <a:extLst>
              <a:ext uri="{FF2B5EF4-FFF2-40B4-BE49-F238E27FC236}">
                <a16:creationId xmlns:a16="http://schemas.microsoft.com/office/drawing/2014/main" id="{33740B16-1FE3-F54F-BB2B-48DF8C030074}"/>
              </a:ext>
            </a:extLst>
          </p:cNvPr>
          <p:cNvSpPr>
            <a:spLocks noGrp="1"/>
          </p:cNvSpPr>
          <p:nvPr>
            <p:ph type="body" sz="quarter" idx="13"/>
          </p:nvPr>
        </p:nvSpPr>
        <p:spPr>
          <a:xfrm>
            <a:off x="631824" y="1324713"/>
            <a:ext cx="11005993" cy="4997017"/>
          </a:xfrm>
        </p:spPr>
        <p:txBody>
          <a:bodyPr numCol="1"/>
          <a:lstStyle/>
          <a:p>
            <a:r>
              <a:rPr lang="fr-FR" sz="2200" noProof="0" dirty="0"/>
              <a:t>Les études</a:t>
            </a:r>
            <a:r>
              <a:rPr lang="fr-FR" sz="2200" baseline="30000" noProof="0" dirty="0"/>
              <a:t> </a:t>
            </a:r>
            <a:r>
              <a:rPr lang="fr-FR" sz="2200" noProof="0" dirty="0"/>
              <a:t>sur les conditions et actions qui s’avèrent être propices à l’institution ou à la mise en œuvre de l'information et l’éducation complète ont identifié des leviers du succès. Entre autres :</a:t>
            </a:r>
            <a:endParaRPr lang="fr-FR" sz="2200" noProof="0" dirty="0">
              <a:solidFill>
                <a:srgbClr val="009CDE"/>
              </a:solidFill>
            </a:endParaRPr>
          </a:p>
          <a:p>
            <a:pPr marL="742950" lvl="1" indent="-285750">
              <a:spcBef>
                <a:spcPts val="1000"/>
              </a:spcBef>
              <a:spcAft>
                <a:spcPts val="1200"/>
              </a:spcAft>
              <a:buClr>
                <a:srgbClr val="009CDE"/>
              </a:buClr>
            </a:pPr>
            <a:r>
              <a:rPr lang="fr-FR" noProof="0" dirty="0">
                <a:solidFill>
                  <a:srgbClr val="009CDE"/>
                </a:solidFill>
              </a:rPr>
              <a:t>L’institution d’un environnement favorable </a:t>
            </a:r>
            <a:r>
              <a:rPr lang="fr-FR" noProof="0" dirty="0"/>
              <a:t>: Une volonté et un soutien politique à un haut niveau sont essentiels. L’implication des parents et tuteurs des adolescents et jeunes; le lien avec les services</a:t>
            </a:r>
          </a:p>
          <a:p>
            <a:pPr marL="742950" lvl="1" indent="-285750">
              <a:spcBef>
                <a:spcPts val="1000"/>
              </a:spcBef>
              <a:spcAft>
                <a:spcPts val="1200"/>
              </a:spcAft>
              <a:buClr>
                <a:srgbClr val="009CDE"/>
              </a:buClr>
            </a:pPr>
            <a:r>
              <a:rPr lang="fr-FR" noProof="0" dirty="0">
                <a:solidFill>
                  <a:srgbClr val="009CDE"/>
                </a:solidFill>
              </a:rPr>
              <a:t>L’implication et le soutien des parties prenantes</a:t>
            </a:r>
            <a:r>
              <a:rPr lang="fr-FR" noProof="0" dirty="0">
                <a:solidFill>
                  <a:schemeClr val="bg1"/>
                </a:solidFill>
              </a:rPr>
              <a:t> </a:t>
            </a:r>
            <a:r>
              <a:rPr lang="fr-FR" noProof="0" dirty="0"/>
              <a:t>: la constitution d’une coalition nationale, des alliés clés, l’implication des enseignants, des adolescents et des jeunes etc.</a:t>
            </a:r>
          </a:p>
          <a:p>
            <a:pPr marL="742950" lvl="1" indent="-285750">
              <a:spcBef>
                <a:spcPts val="1000"/>
              </a:spcBef>
              <a:spcAft>
                <a:spcPts val="1200"/>
              </a:spcAft>
              <a:buClr>
                <a:srgbClr val="009CDE"/>
              </a:buClr>
            </a:pPr>
            <a:r>
              <a:rPr lang="fr-FR" noProof="0" dirty="0">
                <a:solidFill>
                  <a:srgbClr val="009CDE"/>
                </a:solidFill>
              </a:rPr>
              <a:t>Le plaidoyer et la sensibilisation </a:t>
            </a:r>
            <a:r>
              <a:rPr lang="fr-FR" noProof="0" dirty="0"/>
              <a:t>: des activités continues de sensibilisation, d’information, de communication, de plaidoyer et de recherche de consensus etc.</a:t>
            </a:r>
          </a:p>
          <a:p>
            <a:pPr marL="742950" lvl="1" indent="-285750">
              <a:spcBef>
                <a:spcPts val="1000"/>
              </a:spcBef>
              <a:spcAft>
                <a:spcPts val="1200"/>
              </a:spcAft>
              <a:buClr>
                <a:srgbClr val="009CDE"/>
              </a:buClr>
            </a:pPr>
            <a:r>
              <a:rPr lang="fr-FR" u="none" strike="noStrike" baseline="0" noProof="0" dirty="0">
                <a:solidFill>
                  <a:srgbClr val="009CDE"/>
                </a:solidFill>
              </a:rPr>
              <a:t>La réponse nationale :</a:t>
            </a:r>
            <a:r>
              <a:rPr lang="fr-FR" b="0" u="none" strike="noStrike" baseline="0" noProof="0" dirty="0">
                <a:solidFill>
                  <a:srgbClr val="009CDE"/>
                </a:solidFill>
              </a:rPr>
              <a:t> </a:t>
            </a:r>
            <a:r>
              <a:rPr lang="fr-FR" b="0" u="none" strike="noStrike" baseline="0" noProof="0" dirty="0"/>
              <a:t>L’élaboration d’un plan stratégique national préalable à la mise en œuvre du programme, </a:t>
            </a:r>
            <a:r>
              <a:rPr lang="fr-FR" noProof="0" dirty="0"/>
              <a:t>des outils opérationnels </a:t>
            </a:r>
            <a:r>
              <a:rPr lang="fr-FR" b="0" u="none" strike="noStrike" baseline="0" noProof="0" dirty="0"/>
              <a:t>d’ECS etc.</a:t>
            </a:r>
          </a:p>
          <a:p>
            <a:pPr marL="742950" lvl="1" indent="-285750">
              <a:spcBef>
                <a:spcPts val="1000"/>
              </a:spcBef>
              <a:spcAft>
                <a:spcPts val="1200"/>
              </a:spcAft>
              <a:buClr>
                <a:srgbClr val="009CDE"/>
              </a:buClr>
            </a:pPr>
            <a:endParaRPr lang="fr-FR" sz="2200" b="0" u="none" strike="noStrike" baseline="0" noProof="0" dirty="0"/>
          </a:p>
          <a:p>
            <a:pPr marL="742950" lvl="1" indent="-285750">
              <a:spcBef>
                <a:spcPts val="1000"/>
              </a:spcBef>
              <a:spcAft>
                <a:spcPts val="1200"/>
              </a:spcAft>
              <a:buClr>
                <a:srgbClr val="009CDE"/>
              </a:buClr>
            </a:pPr>
            <a:endParaRPr lang="fr-FR" sz="2200" noProof="0" dirty="0"/>
          </a:p>
        </p:txBody>
      </p:sp>
    </p:spTree>
    <p:extLst>
      <p:ext uri="{BB962C8B-B14F-4D97-AF65-F5344CB8AC3E}">
        <p14:creationId xmlns:p14="http://schemas.microsoft.com/office/powerpoint/2010/main" val="1149301922"/>
      </p:ext>
    </p:extLst>
  </p:cSld>
  <p:clrMapOvr>
    <a:masterClrMapping/>
  </p:clrMapOvr>
  <mc:AlternateContent xmlns:mc="http://schemas.openxmlformats.org/markup-compatibility/2006" xmlns:p14="http://schemas.microsoft.com/office/powerpoint/2010/main">
    <mc:Choice Requires="p14">
      <p:transition spd="slow" p14:dur="2000" advTm="53038"/>
    </mc:Choice>
    <mc:Fallback xmlns="">
      <p:transition spd="slow" advTm="5303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0AECB39-F25D-00DB-E009-7A9CCA3B333D}"/>
              </a:ext>
            </a:extLst>
          </p:cNvPr>
          <p:cNvPicPr>
            <a:picLocks noChangeAspect="1"/>
          </p:cNvPicPr>
          <p:nvPr/>
        </p:nvPicPr>
        <p:blipFill>
          <a:blip r:embed="rId3"/>
          <a:stretch>
            <a:fillRect/>
          </a:stretch>
        </p:blipFill>
        <p:spPr>
          <a:xfrm>
            <a:off x="365760" y="320040"/>
            <a:ext cx="11475720" cy="5669280"/>
          </a:xfrm>
          <a:prstGeom prst="rect">
            <a:avLst/>
          </a:prstGeom>
        </p:spPr>
      </p:pic>
    </p:spTree>
    <p:extLst>
      <p:ext uri="{BB962C8B-B14F-4D97-AF65-F5344CB8AC3E}">
        <p14:creationId xmlns:p14="http://schemas.microsoft.com/office/powerpoint/2010/main" val="1510848719"/>
      </p:ext>
    </p:extLst>
  </p:cSld>
  <p:clrMapOvr>
    <a:masterClrMapping/>
  </p:clrMapOvr>
  <mc:AlternateContent xmlns:mc="http://schemas.openxmlformats.org/markup-compatibility/2006" xmlns:p14="http://schemas.microsoft.com/office/powerpoint/2010/main">
    <mc:Choice Requires="p14">
      <p:transition spd="slow" p14:dur="2000" advTm="7274"/>
    </mc:Choice>
    <mc:Fallback xmlns="">
      <p:transition spd="slow" advTm="727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BA36-5A69-1D90-6942-B1F50CCFB6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D62F27-8D14-576E-8C57-634DE6FAEF53}"/>
              </a:ext>
            </a:extLst>
          </p:cNvPr>
          <p:cNvSpPr>
            <a:spLocks noGrp="1"/>
          </p:cNvSpPr>
          <p:nvPr>
            <p:ph type="title" idx="4294967295"/>
          </p:nvPr>
        </p:nvSpPr>
        <p:spPr>
          <a:xfrm>
            <a:off x="517525" y="315488"/>
            <a:ext cx="11156950" cy="1279135"/>
          </a:xfrm>
          <a:prstGeom prst="rect">
            <a:avLst/>
          </a:prstGeom>
        </p:spPr>
        <p:txBody>
          <a:bodyPr>
            <a:noAutofit/>
          </a:bodyPr>
          <a:lstStyle/>
          <a:p>
            <a:pPr algn="ctr"/>
            <a:r>
              <a:rPr lang="fr-FR" sz="2800" noProof="0" dirty="0">
                <a:solidFill>
                  <a:srgbClr val="58C3EB"/>
                </a:solidFill>
              </a:rPr>
              <a:t>Initiative régionale : </a:t>
            </a:r>
            <a:br>
              <a:rPr lang="fr-FR" sz="2800" noProof="0" dirty="0">
                <a:solidFill>
                  <a:srgbClr val="58C3EB"/>
                </a:solidFill>
              </a:rPr>
            </a:br>
            <a:r>
              <a:rPr lang="fr-FR" sz="2800" noProof="0" dirty="0">
                <a:solidFill>
                  <a:srgbClr val="58C3EB"/>
                </a:solidFill>
              </a:rPr>
              <a:t>UNFPA WCARO – Élargissement de l’accès à l’éducation complète à la sexualité (ECS) » </a:t>
            </a:r>
            <a:br>
              <a:rPr lang="fr-FR" sz="2800" noProof="0" dirty="0">
                <a:solidFill>
                  <a:srgbClr val="58C3EB"/>
                </a:solidFill>
              </a:rPr>
            </a:br>
            <a:endParaRPr lang="fr-FR" sz="2800" noProof="0" dirty="0">
              <a:solidFill>
                <a:srgbClr val="58C3EB"/>
              </a:solidFill>
            </a:endParaRPr>
          </a:p>
        </p:txBody>
      </p:sp>
      <p:sp>
        <p:nvSpPr>
          <p:cNvPr id="3" name="Espace réservé du contenu 2">
            <a:extLst>
              <a:ext uri="{FF2B5EF4-FFF2-40B4-BE49-F238E27FC236}">
                <a16:creationId xmlns:a16="http://schemas.microsoft.com/office/drawing/2014/main" id="{6BD1FBF5-DFE5-B66A-CA0E-B4012F227EEE}"/>
              </a:ext>
            </a:extLst>
          </p:cNvPr>
          <p:cNvSpPr>
            <a:spLocks noGrp="1"/>
          </p:cNvSpPr>
          <p:nvPr>
            <p:ph idx="4294967295"/>
          </p:nvPr>
        </p:nvSpPr>
        <p:spPr>
          <a:xfrm>
            <a:off x="517525" y="1780713"/>
            <a:ext cx="11156950" cy="4672591"/>
          </a:xfrm>
          <a:prstGeom prst="rect">
            <a:avLst/>
          </a:prstGeom>
        </p:spPr>
        <p:txBody>
          <a:bodyPr>
            <a:normAutofit/>
          </a:bodyPr>
          <a:lstStyle/>
          <a:p>
            <a:pPr marL="342900" indent="-342900">
              <a:buFont typeface="Arial" panose="020B0604020202020204" pitchFamily="34" charset="0"/>
              <a:buChar char="•"/>
            </a:pPr>
            <a:r>
              <a:rPr lang="fr-FR" sz="2200" noProof="0" dirty="0"/>
              <a:t>L’UNFPA WCARO travaille à l’échelle régionale dans 17 pays (dont de nombreux francophones) en mobilisant les ministères de la Santé et de l’Éducation pour élaborer des feuilles de route nationales dédiées à l’ECS, renforcer les structures scolaires, former les prestataires de santé et mettre en place des services accessibles. </a:t>
            </a:r>
          </a:p>
          <a:p>
            <a:pPr marL="342900" indent="-342900">
              <a:buFont typeface="Arial" panose="020B0604020202020204" pitchFamily="34" charset="0"/>
              <a:buChar char="•"/>
            </a:pPr>
            <a:r>
              <a:rPr lang="fr-FR" sz="2200" noProof="0" dirty="0"/>
              <a:t>L’initiative “élargir l’accès à l’ECS” est destinée à répondre aux défis démographiques, sanitaires, éducatifs et socioculturels de la région. Elle couvre les pays de l’Afrique francophones suivants : Benin, Burkina Faso, Cameroun, Tchad, Congo, Côte d’Ivoire, Gabon, Guinée, Mali, Mauritanie, Niger, Sénégal, Togo qui font partie des plus jeunes populations mondiales, confrontées à des enjeux de croissance démographique, d’accès limité à l’éducation, ainsi que des niveaux élevés de mariages précoces, de grossesses chez les adolescentes et de mortalité maternelle.</a:t>
            </a:r>
          </a:p>
        </p:txBody>
      </p:sp>
    </p:spTree>
    <p:extLst>
      <p:ext uri="{BB962C8B-B14F-4D97-AF65-F5344CB8AC3E}">
        <p14:creationId xmlns:p14="http://schemas.microsoft.com/office/powerpoint/2010/main" val="3893888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FB9B-E840-22EE-3900-A77381B310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190261-CE0B-C383-2743-DA78D8777BEB}"/>
              </a:ext>
            </a:extLst>
          </p:cNvPr>
          <p:cNvSpPr>
            <a:spLocks noGrp="1"/>
          </p:cNvSpPr>
          <p:nvPr>
            <p:ph type="title" idx="4294967295"/>
          </p:nvPr>
        </p:nvSpPr>
        <p:spPr>
          <a:xfrm>
            <a:off x="517525" y="326639"/>
            <a:ext cx="11156950" cy="904875"/>
          </a:xfrm>
          <a:prstGeom prst="rect">
            <a:avLst/>
          </a:prstGeom>
        </p:spPr>
        <p:txBody>
          <a:bodyPr>
            <a:normAutofit fontScale="90000"/>
          </a:bodyPr>
          <a:lstStyle/>
          <a:p>
            <a:pPr algn="ctr"/>
            <a:r>
              <a:rPr lang="fr-FR" sz="3100" noProof="0" dirty="0">
                <a:solidFill>
                  <a:srgbClr val="58C3EB"/>
                </a:solidFill>
              </a:rPr>
              <a:t>UNFPA WCARO – Élargissement de l’accès à l’éducation complète à la sexualité (ECS) » </a:t>
            </a:r>
            <a:br>
              <a:rPr lang="fr-FR" sz="3100" noProof="0" dirty="0">
                <a:solidFill>
                  <a:srgbClr val="58C3EB"/>
                </a:solidFill>
              </a:rPr>
            </a:br>
            <a:r>
              <a:rPr lang="fr-FR" sz="1100" noProof="0" dirty="0">
                <a:solidFill>
                  <a:srgbClr val="0563C1"/>
                </a:solidFill>
              </a:rPr>
              <a:t>https://wcaro.unfpa.org/sites/default/files/pub-pdf/VF_Brochure%20CSE_FR_WCARO.pdf</a:t>
            </a:r>
            <a:endParaRPr lang="fr-FR" sz="1100" noProof="0" dirty="0">
              <a:solidFill>
                <a:srgbClr val="58C3EB"/>
              </a:solidFill>
            </a:endParaRPr>
          </a:p>
        </p:txBody>
      </p:sp>
      <p:sp>
        <p:nvSpPr>
          <p:cNvPr id="3" name="Espace réservé du contenu 2">
            <a:extLst>
              <a:ext uri="{FF2B5EF4-FFF2-40B4-BE49-F238E27FC236}">
                <a16:creationId xmlns:a16="http://schemas.microsoft.com/office/drawing/2014/main" id="{7EE40897-5DD4-1B19-CDDB-67BD2AE3DF56}"/>
              </a:ext>
            </a:extLst>
          </p:cNvPr>
          <p:cNvSpPr>
            <a:spLocks noGrp="1"/>
          </p:cNvSpPr>
          <p:nvPr>
            <p:ph idx="4294967295"/>
          </p:nvPr>
        </p:nvSpPr>
        <p:spPr>
          <a:xfrm>
            <a:off x="517525" y="1557687"/>
            <a:ext cx="11156950" cy="4430713"/>
          </a:xfrm>
          <a:prstGeom prst="rect">
            <a:avLst/>
          </a:prstGeom>
        </p:spPr>
        <p:txBody>
          <a:bodyPr>
            <a:normAutofit fontScale="62500" lnSpcReduction="20000"/>
          </a:bodyPr>
          <a:lstStyle/>
          <a:p>
            <a:pPr marL="0" indent="0">
              <a:lnSpc>
                <a:spcPct val="110000"/>
              </a:lnSpc>
              <a:buNone/>
            </a:pPr>
            <a:r>
              <a:rPr lang="fr-FR" b="1" noProof="0" dirty="0"/>
              <a:t>Les initiatives nationales pays sont multiples :</a:t>
            </a:r>
          </a:p>
          <a:p>
            <a:pPr marL="324000" lvl="0" indent="-324000">
              <a:lnSpc>
                <a:spcPct val="110000"/>
              </a:lnSpc>
              <a:buFont typeface="Arial" panose="020B0604020202020204" pitchFamily="34" charset="0"/>
              <a:buChar char="•"/>
            </a:pPr>
            <a:r>
              <a:rPr lang="fr-FR" noProof="0" dirty="0"/>
              <a:t>Burkina Faso : le MJPEJ qui assure la politique du gouvernement en matière de formation professionnelle a pris l’initiative, d’introduire au sein du cursus des programmes de formation des centres de formation professionnelle, des modules traitant l'éducation complète à la sexualité. </a:t>
            </a:r>
            <a:r>
              <a:rPr lang="fr-FR" u="sng" noProof="0" dirty="0">
                <a:hlinkClick r:id="rId3"/>
              </a:rPr>
              <a:t>UNFPA Burkina Faso | L’éducation complète à la sexualité enseignée dans les centres de formation professionnelle au Burkina Faso : une clé de plus pour préparer l’avenir.</a:t>
            </a:r>
            <a:endParaRPr lang="fr-FR" noProof="0" dirty="0"/>
          </a:p>
          <a:p>
            <a:pPr marL="324000" lvl="0" indent="-324000">
              <a:lnSpc>
                <a:spcPct val="110000"/>
              </a:lnSpc>
              <a:buFont typeface="Arial" panose="020B0604020202020204" pitchFamily="34" charset="0"/>
              <a:buChar char="•"/>
            </a:pPr>
            <a:r>
              <a:rPr lang="fr-FR" noProof="0" dirty="0"/>
              <a:t>Togo : déploiement du programme EVSS «Éducation à la Vie et à la Santé Sexuelle.» en milieu extrascolaire avec la société civile, ciblant les jeunes et leurs parents en zone maritime. </a:t>
            </a:r>
            <a:r>
              <a:rPr lang="fr-FR" u="sng" noProof="0" dirty="0">
                <a:hlinkClick r:id="rId4"/>
              </a:rPr>
              <a:t>UNFPA Togo | L'UNFPA et les OSC au Togo unissent leurs forces pour garantir l'accès à l'Éducation Complète à la Sexualité en milieu extrascolaire : Le programme EVSS se déploie avec succès dans les communes de la région maritime</a:t>
            </a:r>
            <a:r>
              <a:rPr lang="fr-FR" u="sng" noProof="0" dirty="0"/>
              <a:t>.</a:t>
            </a:r>
            <a:endParaRPr lang="fr-FR" noProof="0" dirty="0"/>
          </a:p>
          <a:p>
            <a:pPr marL="324000" lvl="0" indent="-324000">
              <a:lnSpc>
                <a:spcPct val="110000"/>
              </a:lnSpc>
              <a:buFont typeface="Arial" panose="020B0604020202020204" pitchFamily="34" charset="0"/>
              <a:buChar char="•"/>
            </a:pPr>
            <a:r>
              <a:rPr lang="fr-FR" noProof="0" dirty="0"/>
              <a:t>Niger : introduction de l’ECS dans les disciplines scolaires comme SVT, Économie Familiale et Sociale, et Géographie ; formation d’enseignants dans plusieurs régions. </a:t>
            </a:r>
            <a:r>
              <a:rPr lang="fr-FR" noProof="0" dirty="0">
                <a:solidFill>
                  <a:srgbClr val="FF0000"/>
                </a:solidFill>
              </a:rPr>
              <a:t>Mais en février 2024, la ministre de l’Éducation nationale a suspendu l’éducation sexuelle dans les programmes scolaires. Un comité interministériel a été mis en place pour analyser et proposer une nouvelle version des programmes mieux alignée avec les valeurs du Niger. </a:t>
            </a:r>
          </a:p>
          <a:p>
            <a:pPr marL="0" indent="0">
              <a:lnSpc>
                <a:spcPct val="110000"/>
              </a:lnSpc>
              <a:buNone/>
            </a:pPr>
            <a:endParaRPr lang="fr-FR" noProof="0" dirty="0"/>
          </a:p>
        </p:txBody>
      </p:sp>
    </p:spTree>
    <p:extLst>
      <p:ext uri="{BB962C8B-B14F-4D97-AF65-F5344CB8AC3E}">
        <p14:creationId xmlns:p14="http://schemas.microsoft.com/office/powerpoint/2010/main" val="1722703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idx="4294967295"/>
          </p:nvPr>
        </p:nvSpPr>
        <p:spPr>
          <a:xfrm>
            <a:off x="-1" y="333221"/>
            <a:ext cx="10949049" cy="631825"/>
          </a:xfrm>
          <a:prstGeom prst="rect">
            <a:avLst/>
          </a:prstGeom>
        </p:spPr>
        <p:txBody>
          <a:bodyPr anchor="b"/>
          <a:lstStyle/>
          <a:p>
            <a:pPr algn="ctr"/>
            <a:r>
              <a:rPr lang="fr-FR" sz="2800" noProof="0" dirty="0">
                <a:solidFill>
                  <a:srgbClr val="58C3EB"/>
                </a:solidFill>
                <a:latin typeface="Arial Black" panose="020B0A04020102020204" pitchFamily="34" charset="0"/>
                <a:cs typeface="Arial"/>
              </a:rPr>
              <a:t>Perspectives et opportunités régionales</a:t>
            </a:r>
            <a:r>
              <a:rPr lang="fr-FR" sz="2800" baseline="30000" noProof="0" dirty="0">
                <a:solidFill>
                  <a:srgbClr val="58C3EB"/>
                </a:solidFill>
                <a:latin typeface="Arial Black" panose="020B0A04020102020204" pitchFamily="34" charset="0"/>
                <a:cs typeface="Arial"/>
              </a:rPr>
              <a:t>  </a:t>
            </a:r>
            <a:r>
              <a:rPr lang="fr-FR" sz="2800" noProof="0" dirty="0">
                <a:solidFill>
                  <a:srgbClr val="58C3EB"/>
                </a:solidFill>
                <a:latin typeface="Arial Black" panose="020B0A04020102020204" pitchFamily="34" charset="0"/>
                <a:cs typeface="Arial"/>
              </a:rPr>
              <a:t>  </a:t>
            </a: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3180080" y="1146175"/>
            <a:ext cx="8465655" cy="5334000"/>
          </a:xfrm>
          <a:prstGeom prst="rect">
            <a:avLst/>
          </a:prstGeom>
        </p:spPr>
        <p:txBody>
          <a:bodyPr numCol="1"/>
          <a:lstStyle/>
          <a:p>
            <a:pPr lvl="0">
              <a:lnSpc>
                <a:spcPct val="90000"/>
              </a:lnSpc>
              <a:buClr>
                <a:srgbClr val="00B0F0"/>
              </a:buClr>
              <a:buSzPts val="2400"/>
            </a:pPr>
            <a:r>
              <a:rPr lang="fr-FR" sz="2200" b="1" noProof="0" dirty="0">
                <a:ea typeface="Open Sans"/>
                <a:sym typeface="Open Sans"/>
              </a:rPr>
              <a:t>Atelier régional de plaidoyer pour les droits et la santé sexuels et reproductifs des adolescent·es et des jeunes en Afrique de l’Ouest et du Centre, 16 et le 18 juillet 2025 à Ouagadougou au Burkina Faso.</a:t>
            </a:r>
          </a:p>
          <a:p>
            <a:r>
              <a:rPr lang="fr-FR" sz="2200" b="1" noProof="0" dirty="0"/>
              <a:t>Les leviers d’action ont été identifiés</a:t>
            </a:r>
            <a:r>
              <a:rPr lang="fr-FR" sz="2200" noProof="0" dirty="0"/>
              <a:t>: </a:t>
            </a:r>
          </a:p>
          <a:p>
            <a:pPr marL="742950" lvl="1" indent="-285750">
              <a:buClr>
                <a:srgbClr val="009CDE"/>
              </a:buClr>
            </a:pPr>
            <a:r>
              <a:rPr lang="fr-FR" sz="2000" noProof="0" dirty="0"/>
              <a:t>Mettre en place un cadre régional harmonisé de redevabilité pour les engagements en Afrique de l'Ouest et du Centre.</a:t>
            </a:r>
          </a:p>
          <a:p>
            <a:pPr marL="742950" lvl="1" indent="-285750">
              <a:buClr>
                <a:srgbClr val="009CDE"/>
              </a:buClr>
            </a:pPr>
            <a:r>
              <a:rPr lang="fr-FR" sz="2000" noProof="0" dirty="0"/>
              <a:t>Créer une plateforme régionale multi-acteurs, incluant la société civile et les jeunes.</a:t>
            </a:r>
          </a:p>
          <a:p>
            <a:pPr marL="742950" lvl="1" indent="-285750">
              <a:buClr>
                <a:srgbClr val="009CDE"/>
              </a:buClr>
            </a:pPr>
            <a:r>
              <a:rPr lang="fr-FR" sz="2000" noProof="0" dirty="0"/>
              <a:t>Plaider pour des lignes budgétaires nationales dédiées à l’éducation complète à la sexualité et aux droits et la santé sexuels et reproductifs des adolescent·es et des jeunes.</a:t>
            </a:r>
          </a:p>
          <a:p>
            <a:pPr marL="742950" lvl="1" indent="-285750">
              <a:buClr>
                <a:srgbClr val="009CDE"/>
              </a:buClr>
            </a:pPr>
            <a:r>
              <a:rPr lang="fr-FR" sz="2000" noProof="0" dirty="0"/>
              <a:t>Financer la recherche comportementale pour déconstruire les freins socioculturels.</a:t>
            </a:r>
          </a:p>
          <a:p>
            <a:pPr marL="457200" lvl="1" indent="0">
              <a:buClr>
                <a:srgbClr val="009CDE"/>
              </a:buClr>
              <a:buNone/>
            </a:pPr>
            <a:endParaRPr lang="fr-FR" sz="2000" noProof="0" dirty="0"/>
          </a:p>
          <a:p>
            <a:r>
              <a:rPr lang="fr-FR" sz="2000" noProof="0" dirty="0">
                <a:hlinkClick r:id="rId3"/>
              </a:rPr>
              <a:t>Source : Plaidoyer en Afrique: Mobilisation pour la santé, l’éducation et l’épanouissement des jeunes</a:t>
            </a:r>
            <a:endParaRPr lang="fr-FR" noProof="0" dirty="0"/>
          </a:p>
          <a:p>
            <a:endParaRPr lang="fr-FR" noProof="0" dirty="0"/>
          </a:p>
        </p:txBody>
      </p:sp>
      <p:pic>
        <p:nvPicPr>
          <p:cNvPr id="5" name="Google Shape;88;p1">
            <a:extLst>
              <a:ext uri="{FF2B5EF4-FFF2-40B4-BE49-F238E27FC236}">
                <a16:creationId xmlns:a16="http://schemas.microsoft.com/office/drawing/2014/main" id="{30C4F377-70E3-EDD0-99BA-9DD952191A2B}"/>
              </a:ext>
            </a:extLst>
          </p:cNvPr>
          <p:cNvPicPr preferRelativeResize="0">
            <a:picLocks noChangeAspect="1"/>
          </p:cNvPicPr>
          <p:nvPr/>
        </p:nvPicPr>
        <p:blipFill rotWithShape="1">
          <a:blip r:embed="rId4">
            <a:alphaModFix/>
          </a:blip>
          <a:srcRect/>
          <a:stretch/>
        </p:blipFill>
        <p:spPr>
          <a:xfrm>
            <a:off x="177954" y="1338055"/>
            <a:ext cx="3341369" cy="4566064"/>
          </a:xfrm>
          <a:prstGeom prst="rect">
            <a:avLst/>
          </a:prstGeom>
          <a:noFill/>
          <a:ln>
            <a:noFill/>
          </a:ln>
        </p:spPr>
      </p:pic>
    </p:spTree>
    <p:extLst>
      <p:ext uri="{BB962C8B-B14F-4D97-AF65-F5344CB8AC3E}">
        <p14:creationId xmlns:p14="http://schemas.microsoft.com/office/powerpoint/2010/main" val="3020466762"/>
      </p:ext>
    </p:extLst>
  </p:cSld>
  <p:clrMapOvr>
    <a:masterClrMapping/>
  </p:clrMapOvr>
  <mc:AlternateContent xmlns:mc="http://schemas.openxmlformats.org/markup-compatibility/2006" xmlns:p14="http://schemas.microsoft.com/office/powerpoint/2010/main">
    <mc:Choice Requires="p14">
      <p:transition spd="slow" p14:dur="2000" advTm="22512"/>
    </mc:Choice>
    <mc:Fallback xmlns="">
      <p:transition spd="slow" advTm="2251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4C69B-A110-880D-FCB0-2AD900E5D7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C6F5BE-CB61-7938-D0E6-3E96B9D8C2CA}"/>
              </a:ext>
            </a:extLst>
          </p:cNvPr>
          <p:cNvSpPr>
            <a:spLocks noGrp="1"/>
          </p:cNvSpPr>
          <p:nvPr>
            <p:ph type="title"/>
          </p:nvPr>
        </p:nvSpPr>
        <p:spPr>
          <a:xfrm>
            <a:off x="631066" y="336571"/>
            <a:ext cx="9890472" cy="556591"/>
          </a:xfrm>
        </p:spPr>
        <p:txBody>
          <a:bodyPr anchor="b"/>
          <a:lstStyle/>
          <a:p>
            <a:pPr algn="ctr"/>
            <a:r>
              <a:rPr lang="fr-FR" sz="2800" noProof="0" dirty="0">
                <a:latin typeface="Arial Black" panose="020B0A04020102020204" pitchFamily="34" charset="0"/>
                <a:cs typeface="Arial"/>
              </a:rPr>
              <a:t>Messages clés </a:t>
            </a:r>
          </a:p>
        </p:txBody>
      </p:sp>
      <p:sp>
        <p:nvSpPr>
          <p:cNvPr id="3" name="Espace réservé du texte 2">
            <a:extLst>
              <a:ext uri="{FF2B5EF4-FFF2-40B4-BE49-F238E27FC236}">
                <a16:creationId xmlns:a16="http://schemas.microsoft.com/office/drawing/2014/main" id="{8111B1A7-FEE9-CEAE-245B-DEB5D237E8DA}"/>
              </a:ext>
            </a:extLst>
          </p:cNvPr>
          <p:cNvSpPr>
            <a:spLocks noGrp="1"/>
          </p:cNvSpPr>
          <p:nvPr>
            <p:ph type="body" sz="quarter" idx="13"/>
          </p:nvPr>
        </p:nvSpPr>
        <p:spPr>
          <a:xfrm>
            <a:off x="631066" y="1038977"/>
            <a:ext cx="11184881" cy="5549357"/>
          </a:xfrm>
        </p:spPr>
        <p:txBody>
          <a:bodyPr numCol="1"/>
          <a:lstStyle/>
          <a:p>
            <a:pPr marL="342900" lvl="1" indent="-342900">
              <a:spcBef>
                <a:spcPts val="1000"/>
              </a:spcBef>
              <a:buClr>
                <a:srgbClr val="009CDE"/>
              </a:buClr>
            </a:pPr>
            <a:r>
              <a:rPr lang="fr-FR" sz="2200" noProof="0" dirty="0">
                <a:solidFill>
                  <a:srgbClr val="009CDE"/>
                </a:solidFill>
              </a:rPr>
              <a:t>La pertinence et la nécessité de l’ECS qui est un levier stratégique pour améliorer la SSR , l’égalité de genre et l’autonomisation des jeunes en Afrique francophone caractérisés par une forte proportion des jeunes, un taux élevé des grossesse et VIH parmi les jeunes  </a:t>
            </a:r>
          </a:p>
          <a:p>
            <a:pPr marL="342900" lvl="1" indent="-342900">
              <a:spcBef>
                <a:spcPts val="1000"/>
              </a:spcBef>
              <a:buClr>
                <a:srgbClr val="009CDE"/>
              </a:buClr>
            </a:pPr>
            <a:r>
              <a:rPr lang="fr-FR" sz="2200" noProof="0" dirty="0">
                <a:solidFill>
                  <a:srgbClr val="009CDE"/>
                </a:solidFill>
              </a:rPr>
              <a:t>Il est important d’aligner l’ECS sur les normes internationales tout en les adaptant aux contextes socioculturels, linguistiques et religieux spécifiques à chaque pays </a:t>
            </a:r>
          </a:p>
          <a:p>
            <a:pPr marL="342900" lvl="1" indent="-342900">
              <a:spcBef>
                <a:spcPts val="1000"/>
              </a:spcBef>
              <a:buClr>
                <a:srgbClr val="009CDE"/>
              </a:buClr>
            </a:pPr>
            <a:r>
              <a:rPr lang="fr-FR" sz="2200" noProof="0" dirty="0">
                <a:solidFill>
                  <a:srgbClr val="009CDE"/>
                </a:solidFill>
              </a:rPr>
              <a:t>Il faut renforcer le système éducatif en intégrant l’ECS non pas seulement dans les curricula officiels mais aussi dans les programmes extrascolaires et informels</a:t>
            </a:r>
          </a:p>
          <a:p>
            <a:pPr marL="342900" lvl="1" indent="-342900">
              <a:spcBef>
                <a:spcPts val="1000"/>
              </a:spcBef>
              <a:buClr>
                <a:srgbClr val="009CDE"/>
              </a:buClr>
            </a:pPr>
            <a:r>
              <a:rPr lang="fr-FR" sz="2200" noProof="0" dirty="0">
                <a:solidFill>
                  <a:srgbClr val="009CDE"/>
                </a:solidFill>
              </a:rPr>
              <a:t>Il faut promouvoir la multisectorialité et les partenariats en mobilisant les secteurs de, de la santé, de la jeunesse, etc. en collaboration avec la société civile, ONG des jeunes </a:t>
            </a:r>
          </a:p>
          <a:p>
            <a:pPr marL="342900" lvl="1" indent="-342900">
              <a:spcBef>
                <a:spcPts val="1000"/>
              </a:spcBef>
              <a:buClr>
                <a:srgbClr val="009CDE"/>
              </a:buClr>
            </a:pPr>
            <a:r>
              <a:rPr lang="fr-FR" sz="2200" noProof="0" dirty="0">
                <a:solidFill>
                  <a:srgbClr val="009CDE"/>
                </a:solidFill>
              </a:rPr>
              <a:t>Développer des indicateurs pour mesurer les acquis des élèves, l’impact sur les comportements et la réduction des grossesses précoces/IST et favoriser les échanges de bonnes pratiques entre les pays </a:t>
            </a:r>
          </a:p>
          <a:p>
            <a:pPr marL="342900" lvl="1" indent="-342900">
              <a:spcBef>
                <a:spcPts val="1000"/>
              </a:spcBef>
              <a:buClr>
                <a:srgbClr val="009CDE"/>
              </a:buClr>
            </a:pPr>
            <a:endParaRPr lang="fr-FR" sz="2200" noProof="0" dirty="0">
              <a:solidFill>
                <a:srgbClr val="009CDE"/>
              </a:solidFill>
            </a:endParaRPr>
          </a:p>
          <a:p>
            <a:pPr marL="742950" lvl="1" indent="-252000" algn="just">
              <a:spcBef>
                <a:spcPts val="1000"/>
              </a:spcBef>
              <a:spcAft>
                <a:spcPts val="1200"/>
              </a:spcAft>
              <a:buClr>
                <a:srgbClr val="009CDE"/>
              </a:buClr>
            </a:pPr>
            <a:endParaRPr lang="fr-FR" sz="2200" noProof="0" dirty="0">
              <a:solidFill>
                <a:srgbClr val="009CDE"/>
              </a:solidFill>
            </a:endParaRPr>
          </a:p>
          <a:p>
            <a:pPr indent="-252000"/>
            <a:endParaRPr lang="fr-FR" sz="2200" i="0" u="none" strike="noStrike" baseline="0" noProof="0" dirty="0">
              <a:solidFill>
                <a:srgbClr val="009CDE"/>
              </a:solidFill>
            </a:endParaRPr>
          </a:p>
        </p:txBody>
      </p:sp>
    </p:spTree>
    <p:extLst>
      <p:ext uri="{BB962C8B-B14F-4D97-AF65-F5344CB8AC3E}">
        <p14:creationId xmlns:p14="http://schemas.microsoft.com/office/powerpoint/2010/main" val="1614835121"/>
      </p:ext>
    </p:extLst>
  </p:cSld>
  <p:clrMapOvr>
    <a:masterClrMapping/>
  </p:clrMapOvr>
  <mc:AlternateContent xmlns:mc="http://schemas.openxmlformats.org/markup-compatibility/2006" xmlns:p14="http://schemas.microsoft.com/office/powerpoint/2010/main">
    <mc:Choice Requires="p14">
      <p:transition spd="slow" p14:dur="2000" advTm="54617"/>
    </mc:Choice>
    <mc:Fallback xmlns="">
      <p:transition spd="slow" advTm="5461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48FB5-DF85-516F-76B8-2A1EF30B41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066058-05EB-888F-3C7E-D6407CF80155}"/>
              </a:ext>
            </a:extLst>
          </p:cNvPr>
          <p:cNvSpPr>
            <a:spLocks noGrp="1"/>
          </p:cNvSpPr>
          <p:nvPr>
            <p:ph type="title"/>
          </p:nvPr>
        </p:nvSpPr>
        <p:spPr>
          <a:xfrm>
            <a:off x="619827" y="353617"/>
            <a:ext cx="10952347" cy="836167"/>
          </a:xfrm>
        </p:spPr>
        <p:txBody>
          <a:bodyPr anchor="b"/>
          <a:lstStyle/>
          <a:p>
            <a:pPr algn="ctr"/>
            <a:r>
              <a:rPr kumimoji="0" lang="fr-FR" sz="2800" b="1" i="0" u="none" strike="noStrike" kern="1200" cap="none" spc="0" normalizeH="0" baseline="0" noProof="0" dirty="0">
                <a:ln>
                  <a:noFill/>
                </a:ln>
                <a:solidFill>
                  <a:srgbClr val="58C3EB"/>
                </a:solidFill>
                <a:effectLst/>
                <a:uLnTx/>
                <a:uFillTx/>
                <a:latin typeface="Arial Black" panose="020B0A04020102020204" pitchFamily="34" charset="0"/>
                <a:ea typeface="+mj-ea"/>
                <a:cs typeface="Arial"/>
              </a:rPr>
              <a:t>Rôles des chefs de district de santé en lien avec l’Éducation Complète à la Sexualité (ECS) 1/2</a:t>
            </a:r>
            <a:endParaRPr lang="fr-FR" sz="2800" noProof="0" dirty="0">
              <a:latin typeface="Arial Black" panose="020B0A04020102020204" pitchFamily="34" charset="0"/>
              <a:cs typeface="Arial"/>
            </a:endParaRPr>
          </a:p>
        </p:txBody>
      </p:sp>
      <p:sp>
        <p:nvSpPr>
          <p:cNvPr id="3" name="Espace réservé du texte 2">
            <a:extLst>
              <a:ext uri="{FF2B5EF4-FFF2-40B4-BE49-F238E27FC236}">
                <a16:creationId xmlns:a16="http://schemas.microsoft.com/office/drawing/2014/main" id="{AB0FED67-F266-1FDF-ABA0-7383BC0B9EC8}"/>
              </a:ext>
            </a:extLst>
          </p:cNvPr>
          <p:cNvSpPr>
            <a:spLocks noGrp="1"/>
          </p:cNvSpPr>
          <p:nvPr>
            <p:ph type="body" sz="quarter" idx="13"/>
          </p:nvPr>
        </p:nvSpPr>
        <p:spPr>
          <a:xfrm>
            <a:off x="631066" y="1301294"/>
            <a:ext cx="11184881" cy="5645914"/>
          </a:xfrm>
        </p:spPr>
        <p:txBody>
          <a:bodyPr numCol="1"/>
          <a:lstStyle/>
          <a:p>
            <a:pPr marL="457200" lvl="1" indent="-457200">
              <a:spcBef>
                <a:spcPts val="1000"/>
              </a:spcBef>
              <a:buClr>
                <a:srgbClr val="009CDE"/>
              </a:buClr>
              <a:buFont typeface="+mj-lt"/>
              <a:buAutoNum type="arabicPeriod"/>
            </a:pPr>
            <a:r>
              <a:rPr lang="fr-FR" sz="2100" b="1" noProof="0" dirty="0"/>
              <a:t>Mobiliser les autres secteurs pertinents pour contribuer à un effort commun dans le district : </a:t>
            </a:r>
            <a:r>
              <a:rPr lang="fr-FR" sz="2100" noProof="0" dirty="0"/>
              <a:t>Contribuer à amener différents secteurs gouvernementaux et ONG à travailler ensemble sur l’ECS, même si le Département de la Santé ne dirige pas ce travail. Les rencontrer périodiquement pour maintenir l’échange d’informations et le développement de partenariats.</a:t>
            </a:r>
          </a:p>
          <a:p>
            <a:pPr marL="457200" lvl="1" indent="-457200">
              <a:spcBef>
                <a:spcPts val="1000"/>
              </a:spcBef>
              <a:buClr>
                <a:srgbClr val="009CDE"/>
              </a:buClr>
              <a:buFont typeface="+mj-lt"/>
              <a:buAutoNum type="arabicPeriod"/>
            </a:pPr>
            <a:r>
              <a:rPr lang="fr-FR" sz="2100" b="1" noProof="0" dirty="0"/>
              <a:t>Mettre en place un mécanisme de Planification, suivi et réajustement :</a:t>
            </a:r>
            <a:r>
              <a:rPr lang="fr-FR" sz="2100" noProof="0" dirty="0"/>
              <a:t> élaborer des plans conjointement avec différents secteurs, et de revoir périodiquement l’avancement des activités prévues. Sur la base des constats, élaborer et mettre en œuvre des plans pour résoudre les problèmes et/ou prévoir des actions correctives.</a:t>
            </a:r>
          </a:p>
          <a:p>
            <a:pPr marL="457200" lvl="1" indent="-457200">
              <a:spcBef>
                <a:spcPts val="1000"/>
              </a:spcBef>
              <a:buClr>
                <a:srgbClr val="009CDE"/>
              </a:buClr>
              <a:buFont typeface="+mj-lt"/>
              <a:buAutoNum type="arabicPeriod"/>
            </a:pPr>
            <a:r>
              <a:rPr lang="fr-FR" sz="2100" b="1" noProof="0" dirty="0"/>
              <a:t>Faciliter les liens entre l’ECS en milieu scolaire et communautaire et les cliniques qui fournissent des conseils, un accompagnement et des services en santé sexuelle et reproductive :</a:t>
            </a:r>
            <a:r>
              <a:rPr lang="fr-FR" sz="2100" noProof="0" dirty="0"/>
              <a:t> Mettre en place/réactiver les liens entre les écoles et les organisations communautaires qui dispensent l’ECS et les points de prestation de conseils, de soutien et de services en santé sexuelle et reproductive.</a:t>
            </a:r>
          </a:p>
          <a:p>
            <a:pPr marL="457200" lvl="1" indent="-457200">
              <a:spcBef>
                <a:spcPts val="1000"/>
              </a:spcBef>
              <a:buClr>
                <a:srgbClr val="009CDE"/>
              </a:buClr>
              <a:buFont typeface="+mj-lt"/>
              <a:buAutoNum type="arabicPeriod"/>
            </a:pPr>
            <a:endParaRPr lang="fr-FR" sz="2100" noProof="0" dirty="0"/>
          </a:p>
        </p:txBody>
      </p:sp>
    </p:spTree>
    <p:extLst>
      <p:ext uri="{BB962C8B-B14F-4D97-AF65-F5344CB8AC3E}">
        <p14:creationId xmlns:p14="http://schemas.microsoft.com/office/powerpoint/2010/main" val="2930725840"/>
      </p:ext>
    </p:extLst>
  </p:cSld>
  <p:clrMapOvr>
    <a:masterClrMapping/>
  </p:clrMapOvr>
  <mc:AlternateContent xmlns:mc="http://schemas.openxmlformats.org/markup-compatibility/2006" xmlns:p14="http://schemas.microsoft.com/office/powerpoint/2010/main">
    <mc:Choice Requires="p14">
      <p:transition spd="slow" p14:dur="2000" advTm="54617"/>
    </mc:Choice>
    <mc:Fallback xmlns="">
      <p:transition spd="slow" advTm="5461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EC646-D32D-E069-41B8-3382BC4534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47A7DB-1812-226C-E22B-76A9D6409F04}"/>
              </a:ext>
            </a:extLst>
          </p:cNvPr>
          <p:cNvSpPr>
            <a:spLocks noGrp="1"/>
          </p:cNvSpPr>
          <p:nvPr>
            <p:ph type="title"/>
          </p:nvPr>
        </p:nvSpPr>
        <p:spPr>
          <a:xfrm>
            <a:off x="606197" y="287526"/>
            <a:ext cx="10979606" cy="901194"/>
          </a:xfrm>
        </p:spPr>
        <p:txBody>
          <a:bodyPr anchor="b"/>
          <a:lstStyle/>
          <a:p>
            <a:pPr algn="ctr"/>
            <a:r>
              <a:rPr lang="fr-FR" sz="2800" noProof="0" dirty="0">
                <a:latin typeface="Arial Black" panose="020B0A04020102020204" pitchFamily="34" charset="0"/>
                <a:cs typeface="Arial"/>
              </a:rPr>
              <a:t>Rôles des chefs de district de santé en lien avec l’Éducation Complète à la Sexualité (ECS) 2/2</a:t>
            </a:r>
          </a:p>
        </p:txBody>
      </p:sp>
      <p:sp>
        <p:nvSpPr>
          <p:cNvPr id="3" name="Espace réservé du texte 2">
            <a:extLst>
              <a:ext uri="{FF2B5EF4-FFF2-40B4-BE49-F238E27FC236}">
                <a16:creationId xmlns:a16="http://schemas.microsoft.com/office/drawing/2014/main" id="{FCC0A3B5-9258-75ED-991E-102BF2AF5F84}"/>
              </a:ext>
            </a:extLst>
          </p:cNvPr>
          <p:cNvSpPr>
            <a:spLocks noGrp="1"/>
          </p:cNvSpPr>
          <p:nvPr>
            <p:ph type="body" sz="quarter" idx="13"/>
          </p:nvPr>
        </p:nvSpPr>
        <p:spPr>
          <a:xfrm>
            <a:off x="508000" y="1313509"/>
            <a:ext cx="11307947" cy="5645914"/>
          </a:xfrm>
        </p:spPr>
        <p:txBody>
          <a:bodyPr numCol="1"/>
          <a:lstStyle/>
          <a:p>
            <a:pPr marL="457200" marR="0" lvl="1" indent="-457200" defTabSz="914400" rtl="0" eaLnBrk="1" fontAlgn="auto" latinLnBrk="0" hangingPunct="1">
              <a:lnSpc>
                <a:spcPct val="90000"/>
              </a:lnSpc>
              <a:spcBef>
                <a:spcPts val="1000"/>
              </a:spcBef>
              <a:buClr>
                <a:srgbClr val="009CDE"/>
              </a:buClr>
              <a:buSzTx/>
              <a:buFont typeface="+mj-lt"/>
              <a:buAutoNum type="arabicPeriod" startAt="4"/>
              <a:tabLst/>
              <a:defRPr/>
            </a:pPr>
            <a:r>
              <a:rPr lang="fr-FR" sz="2100" b="1" noProof="0" dirty="0"/>
              <a:t>Renforcer la compréhension et le soutien à l’ECS : </a:t>
            </a:r>
            <a:r>
              <a:rPr lang="fr-FR" sz="2100" noProof="0" dirty="0"/>
              <a:t>Travailler avec d’autres secteurs gouvernementaux et des organisations/personnes influentes pour rencontrer les leaders et membres de la communauté afin de les informer sur l’ECS scolaire et communautaire, répondre à leurs questions et corriger les idées fausses.</a:t>
            </a:r>
          </a:p>
          <a:p>
            <a:pPr marL="457200" marR="0" lvl="1" indent="-457200" defTabSz="914400" rtl="0" eaLnBrk="1" fontAlgn="auto" latinLnBrk="0" hangingPunct="1">
              <a:lnSpc>
                <a:spcPct val="90000"/>
              </a:lnSpc>
              <a:spcBef>
                <a:spcPts val="1000"/>
              </a:spcBef>
              <a:buClr>
                <a:srgbClr val="009CDE"/>
              </a:buClr>
              <a:buSzTx/>
              <a:buFont typeface="+mj-lt"/>
              <a:buAutoNum type="arabicPeriod" startAt="4"/>
              <a:tabLst/>
              <a:defRPr/>
            </a:pPr>
            <a:r>
              <a:rPr lang="fr-FR" sz="2100" b="1" noProof="0" dirty="0"/>
              <a:t>Renforcer les capacités des agents de santé, enseignants et autres éducateurs :</a:t>
            </a:r>
            <a:r>
              <a:rPr lang="fr-FR" sz="2100" noProof="0" dirty="0"/>
              <a:t> Soutenir le Département de l’Éducation dans le renforcement des capacités des enseignants à l’intérieur et à l’extérieur du gouvernement : Soutenir d’autres départements gouvernementaux pertinents dans le renforcement des capacités des animateurs de jeunesse, éducateurs à la santé et autres personnes travaillant avec les jeunes en dehors du cadre scolaire. Inclure l’ECS dans les initiatives de renforcement des capacités destinées aux agents de santé.</a:t>
            </a:r>
          </a:p>
          <a:p>
            <a:pPr marL="457200" marR="0" lvl="1" indent="-457200" defTabSz="914400" rtl="0" eaLnBrk="1" fontAlgn="auto" latinLnBrk="0" hangingPunct="1">
              <a:lnSpc>
                <a:spcPct val="90000"/>
              </a:lnSpc>
              <a:spcBef>
                <a:spcPts val="1000"/>
              </a:spcBef>
              <a:buClr>
                <a:srgbClr val="009CDE"/>
              </a:buClr>
              <a:buSzTx/>
              <a:buFont typeface="+mj-lt"/>
              <a:buAutoNum type="arabicPeriod" startAt="4"/>
              <a:tabLst/>
              <a:defRPr/>
            </a:pPr>
            <a:r>
              <a:rPr lang="fr-FR" sz="2100" b="1" noProof="0" dirty="0"/>
              <a:t>Plaider en faveur d’un soutien : </a:t>
            </a:r>
            <a:r>
              <a:rPr lang="fr-FR" sz="2100" noProof="0" dirty="0"/>
              <a:t>Plaider conjointement avec les départements concernés, auprès des unités appropriées de la capitale provinciale/régionale et/ou nationale, pour obtenir des ressources – matériels d’enseignement et d’apprentissage, assistance technique et soutien financier.</a:t>
            </a:r>
          </a:p>
          <a:p>
            <a:pPr marL="742950" lvl="1" indent="-324000">
              <a:spcBef>
                <a:spcPts val="1000"/>
              </a:spcBef>
              <a:buClr>
                <a:srgbClr val="009CDE"/>
              </a:buClr>
            </a:pPr>
            <a:endParaRPr lang="fr-FR" sz="2100" noProof="0" dirty="0"/>
          </a:p>
          <a:p>
            <a:pPr indent="-324000"/>
            <a:endParaRPr lang="fr-FR" sz="2100" i="0" u="none" strike="noStrike" baseline="0" noProof="0" dirty="0"/>
          </a:p>
        </p:txBody>
      </p:sp>
    </p:spTree>
    <p:extLst>
      <p:ext uri="{BB962C8B-B14F-4D97-AF65-F5344CB8AC3E}">
        <p14:creationId xmlns:p14="http://schemas.microsoft.com/office/powerpoint/2010/main" val="3646815540"/>
      </p:ext>
    </p:extLst>
  </p:cSld>
  <p:clrMapOvr>
    <a:masterClrMapping/>
  </p:clrMapOvr>
  <mc:AlternateContent xmlns:mc="http://schemas.openxmlformats.org/markup-compatibility/2006" xmlns:p14="http://schemas.microsoft.com/office/powerpoint/2010/main">
    <mc:Choice Requires="p14">
      <p:transition spd="slow" p14:dur="2000" advTm="54617"/>
    </mc:Choice>
    <mc:Fallback xmlns="">
      <p:transition spd="slow" advTm="546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sz="2800" noProof="0" dirty="0"/>
              <a:t>Plan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a:xfrm>
            <a:off x="631825" y="1648095"/>
            <a:ext cx="10860586" cy="4237638"/>
          </a:xfrm>
        </p:spPr>
        <p:txBody>
          <a:bodyPr/>
          <a:lstStyle/>
          <a:p>
            <a:pPr>
              <a:spcBef>
                <a:spcPts val="0"/>
              </a:spcBef>
              <a:spcAft>
                <a:spcPts val="1200"/>
              </a:spcAft>
            </a:pPr>
            <a:r>
              <a:rPr lang="fr-FR" sz="2400" b="1" noProof="0" dirty="0"/>
              <a:t>PERSPECTIVE GLOBALE</a:t>
            </a:r>
          </a:p>
          <a:p>
            <a:pPr>
              <a:buClr>
                <a:srgbClr val="009CDE"/>
              </a:buClr>
              <a:buFont typeface="Wingdings" panose="05000000000000000000" pitchFamily="2" charset="2"/>
              <a:buChar char="ü"/>
            </a:pPr>
            <a:r>
              <a:rPr lang="fr-FR" sz="2200" noProof="0" dirty="0"/>
              <a:t>Définition de l’éducation complète à la sexualité</a:t>
            </a:r>
          </a:p>
          <a:p>
            <a:pPr>
              <a:buClr>
                <a:srgbClr val="009CDE"/>
              </a:buClr>
              <a:buFont typeface="Wingdings" panose="05000000000000000000" pitchFamily="2" charset="2"/>
              <a:buChar char="ü"/>
            </a:pPr>
            <a:r>
              <a:rPr lang="fr-FR" sz="2200" noProof="0" dirty="0"/>
              <a:t>Rationnel pour l’offre des programmes d’éducation complète à la sexualité</a:t>
            </a:r>
          </a:p>
          <a:p>
            <a:pPr>
              <a:buClr>
                <a:srgbClr val="009CDE"/>
              </a:buClr>
              <a:buFont typeface="Wingdings" panose="05000000000000000000" pitchFamily="2" charset="2"/>
              <a:buChar char="ü"/>
            </a:pPr>
            <a:r>
              <a:rPr lang="fr-FR" sz="2200" noProof="0" dirty="0"/>
              <a:t>Considérations d’ordre programmatique</a:t>
            </a:r>
          </a:p>
          <a:p>
            <a:pPr>
              <a:buClr>
                <a:srgbClr val="009CDE"/>
              </a:buClr>
              <a:buFont typeface="Wingdings" panose="05000000000000000000" pitchFamily="2" charset="2"/>
              <a:buChar char="ü"/>
            </a:pPr>
            <a:r>
              <a:rPr lang="fr-FR" sz="2200" noProof="0" dirty="0"/>
              <a:t>Lignes directrices de l’OMS en matière d’éducation complète à la sexualité </a:t>
            </a:r>
            <a:endParaRPr lang="fr-FR" sz="2400" b="1" noProof="0" dirty="0"/>
          </a:p>
          <a:p>
            <a:endParaRPr lang="fr-FR" sz="2400" b="1" noProof="0" dirty="0"/>
          </a:p>
          <a:p>
            <a:endParaRPr lang="fr-FR" sz="2400" b="1" noProof="0" dirty="0"/>
          </a:p>
          <a:p>
            <a:pPr>
              <a:spcBef>
                <a:spcPts val="0"/>
              </a:spcBef>
              <a:spcAft>
                <a:spcPts val="1200"/>
              </a:spcAft>
            </a:pPr>
            <a:r>
              <a:rPr lang="fr-FR" sz="2400" b="1" noProof="0" dirty="0"/>
              <a:t>PERSPECTIVES REGIONALES</a:t>
            </a:r>
          </a:p>
          <a:p>
            <a:pPr lvl="1">
              <a:spcAft>
                <a:spcPts val="600"/>
              </a:spcAft>
              <a:buClr>
                <a:srgbClr val="009CDE"/>
              </a:buClr>
              <a:buFont typeface="Wingdings" panose="05000000000000000000" pitchFamily="2" charset="2"/>
              <a:buChar char="ü"/>
            </a:pPr>
            <a:r>
              <a:rPr lang="fr-FR" sz="2200" noProof="0" dirty="0"/>
              <a:t>Contexte régional (pays francophones)</a:t>
            </a:r>
          </a:p>
          <a:p>
            <a:pPr lvl="1">
              <a:spcAft>
                <a:spcPts val="600"/>
              </a:spcAft>
              <a:buClr>
                <a:srgbClr val="009CDE"/>
              </a:buClr>
              <a:buFont typeface="Wingdings" panose="05000000000000000000" pitchFamily="2" charset="2"/>
              <a:buChar char="ü"/>
            </a:pPr>
            <a:r>
              <a:rPr lang="fr-FR" sz="2200" noProof="0" dirty="0"/>
              <a:t>Défis et initiatives régionales</a:t>
            </a:r>
          </a:p>
          <a:p>
            <a:pPr lvl="1">
              <a:spcAft>
                <a:spcPts val="600"/>
              </a:spcAft>
              <a:buClr>
                <a:srgbClr val="009CDE"/>
              </a:buClr>
              <a:buFont typeface="Wingdings" panose="05000000000000000000" pitchFamily="2" charset="2"/>
              <a:buChar char="ü"/>
            </a:pPr>
            <a:r>
              <a:rPr lang="fr-FR" sz="2200" noProof="0" dirty="0"/>
              <a:t>Secteurs clés et rôles dans la mise en œuvre de l’ECS</a:t>
            </a:r>
          </a:p>
          <a:p>
            <a:pPr lvl="1">
              <a:spcAft>
                <a:spcPts val="600"/>
              </a:spcAft>
              <a:buClr>
                <a:srgbClr val="009CDE"/>
              </a:buClr>
              <a:buFont typeface="Wingdings" panose="05000000000000000000" pitchFamily="2" charset="2"/>
              <a:buChar char="ü"/>
            </a:pPr>
            <a:r>
              <a:rPr lang="fr-FR" sz="2200" noProof="0" dirty="0"/>
              <a:t>Principaux messages sur l’éducation complète à la sexualité</a:t>
            </a:r>
          </a:p>
          <a:p>
            <a:endParaRPr lang="fr-FR" noProof="0" dirty="0"/>
          </a:p>
        </p:txBody>
      </p:sp>
    </p:spTree>
    <p:extLst>
      <p:ext uri="{BB962C8B-B14F-4D97-AF65-F5344CB8AC3E}">
        <p14:creationId xmlns:p14="http://schemas.microsoft.com/office/powerpoint/2010/main" val="3118267104"/>
      </p:ext>
    </p:extLst>
  </p:cSld>
  <p:clrMapOvr>
    <a:masterClrMapping/>
  </p:clrMapOvr>
  <mc:AlternateContent xmlns:mc="http://schemas.openxmlformats.org/markup-compatibility/2006" xmlns:p14="http://schemas.microsoft.com/office/powerpoint/2010/main">
    <mc:Choice Requires="p14">
      <p:transition spd="slow" p14:dur="2000" advTm="27446"/>
    </mc:Choice>
    <mc:Fallback xmlns="">
      <p:transition spd="slow" advTm="274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2DAD6D0-D7D9-47D0-1AC4-9B5A297AB0DC}"/>
              </a:ext>
            </a:extLst>
          </p:cNvPr>
          <p:cNvPicPr>
            <a:picLocks noChangeAspect="1"/>
          </p:cNvPicPr>
          <p:nvPr/>
        </p:nvPicPr>
        <p:blipFill>
          <a:blip r:embed="rId3"/>
          <a:stretch>
            <a:fillRect/>
          </a:stretch>
        </p:blipFill>
        <p:spPr>
          <a:xfrm>
            <a:off x="297180" y="320040"/>
            <a:ext cx="11590020" cy="5669280"/>
          </a:xfrm>
          <a:prstGeom prst="rect">
            <a:avLst/>
          </a:prstGeom>
        </p:spPr>
      </p:pic>
    </p:spTree>
    <p:extLst>
      <p:ext uri="{BB962C8B-B14F-4D97-AF65-F5344CB8AC3E}">
        <p14:creationId xmlns:p14="http://schemas.microsoft.com/office/powerpoint/2010/main" val="2210249840"/>
      </p:ext>
    </p:extLst>
  </p:cSld>
  <p:clrMapOvr>
    <a:masterClrMapping/>
  </p:clrMapOvr>
  <mc:AlternateContent xmlns:mc="http://schemas.openxmlformats.org/markup-compatibility/2006" xmlns:p14="http://schemas.microsoft.com/office/powerpoint/2010/main">
    <mc:Choice Requires="p14">
      <p:transition spd="slow" p14:dur="2000" advTm="17901"/>
    </mc:Choice>
    <mc:Fallback xmlns="">
      <p:transition spd="slow" advTm="1790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503363"/>
            <a:ext cx="9144000" cy="2387600"/>
          </a:xfrm>
        </p:spPr>
        <p:txBody>
          <a:bodyPr/>
          <a:lstStyle/>
          <a:p>
            <a:r>
              <a:rPr lang="fr-FR" noProof="0" dirty="0"/>
              <a:t>RÉFÉRENCES</a:t>
            </a:r>
          </a:p>
        </p:txBody>
      </p:sp>
    </p:spTree>
    <p:extLst>
      <p:ext uri="{BB962C8B-B14F-4D97-AF65-F5344CB8AC3E}">
        <p14:creationId xmlns:p14="http://schemas.microsoft.com/office/powerpoint/2010/main" val="912981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592256" y="447261"/>
            <a:ext cx="9337882" cy="556591"/>
          </a:xfrm>
        </p:spPr>
        <p:txBody>
          <a:bodyPr/>
          <a:lstStyle/>
          <a:p>
            <a:r>
              <a:rPr lang="fr-FR" sz="32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368135" y="1231415"/>
            <a:ext cx="11400312" cy="5545777"/>
          </a:xfrm>
        </p:spPr>
        <p:txBody>
          <a:bodyPr numCol="1"/>
          <a:lstStyle/>
          <a:p>
            <a:pPr marL="342900" lvl="0" indent="-342900" rtl="0">
              <a:lnSpc>
                <a:spcPct val="107000"/>
              </a:lnSpc>
              <a:buClr>
                <a:srgbClr val="009CDE"/>
              </a:buClr>
              <a:buFont typeface="+mj-lt"/>
              <a:buAutoNum type="arabicPeriod"/>
            </a:pPr>
            <a:r>
              <a:rPr lang="fr-FR" sz="1900" noProof="0" dirty="0">
                <a:effectLst/>
                <a:ea typeface="Calibri" panose="020F0502020204030204" pitchFamily="34" charset="0"/>
              </a:rPr>
              <a:t>UNESCO. Principes directeurs internationaux sur l'éducation à la sexualité: une approche factuelle. Paris : UNESCO ; 2018. </a:t>
            </a:r>
            <a:r>
              <a:rPr lang="fr-FR" sz="1900" u="sng" noProof="0" dirty="0">
                <a:solidFill>
                  <a:srgbClr val="0563C1"/>
                </a:solidFill>
                <a:effectLst/>
                <a:ea typeface="Calibri" panose="020F0502020204030204" pitchFamily="34" charset="0"/>
                <a:hlinkClick r:id="rId3"/>
              </a:rPr>
              <a:t>https://unesdoc.unesco.org/ark:/48223/pf0000266214</a:t>
            </a:r>
            <a:endParaRPr lang="fr-FR" sz="1900" noProof="0" dirty="0">
              <a:effectLst/>
              <a:ea typeface="Calibri" panose="020F0502020204030204" pitchFamily="34" charset="0"/>
            </a:endParaRPr>
          </a:p>
          <a:p>
            <a:pPr marL="342900" indent="-342900">
              <a:lnSpc>
                <a:spcPct val="107000"/>
              </a:lnSpc>
              <a:buClr>
                <a:srgbClr val="009CDE"/>
              </a:buClr>
              <a:buFont typeface="+mj-lt"/>
              <a:buAutoNum type="arabicPeriod"/>
            </a:pPr>
            <a:r>
              <a:rPr lang="fr-FR" sz="1900" noProof="0" dirty="0"/>
              <a:t>Plan International. Comprehensive </a:t>
            </a:r>
            <a:r>
              <a:rPr lang="fr-FR" sz="1900" noProof="0" dirty="0" err="1"/>
              <a:t>sexuality</a:t>
            </a:r>
            <a:r>
              <a:rPr lang="fr-FR" sz="1900" noProof="0" dirty="0"/>
              <a:t> </a:t>
            </a:r>
            <a:r>
              <a:rPr lang="fr-FR" sz="1900" noProof="0" dirty="0" err="1"/>
              <a:t>education</a:t>
            </a:r>
            <a:r>
              <a:rPr lang="fr-FR" sz="1900" noProof="0" dirty="0"/>
              <a:t> programme standards [Internet]. 26 </a:t>
            </a:r>
            <a:r>
              <a:rPr lang="fr-FR" sz="1900" noProof="0" dirty="0" err="1"/>
              <a:t>Nov</a:t>
            </a:r>
            <a:r>
              <a:rPr lang="fr-FR" sz="1900" noProof="0" dirty="0"/>
              <a:t> 2020. Disponible à: </a:t>
            </a:r>
            <a:r>
              <a:rPr lang="fr-FR" sz="1900" noProof="0" dirty="0">
                <a:hlinkClick r:id="rId4"/>
              </a:rPr>
              <a:t>https://plan-international.org/publications/comprehensive-sexuality-education-programme-standards/</a:t>
            </a:r>
            <a:endParaRPr lang="fr-FR" sz="1900" noProof="0" dirty="0">
              <a:effectLst/>
              <a:ea typeface="Calibri" panose="020F0502020204030204" pitchFamily="34" charset="0"/>
            </a:endParaRPr>
          </a:p>
          <a:p>
            <a:pPr marL="342900" indent="-342900">
              <a:lnSpc>
                <a:spcPct val="107000"/>
              </a:lnSpc>
              <a:buClr>
                <a:srgbClr val="009CDE"/>
              </a:buClr>
              <a:buFont typeface="+mj-lt"/>
              <a:buAutoNum type="arabicPeriod"/>
            </a:pPr>
            <a:r>
              <a:rPr lang="fr-FR" sz="1900" noProof="0" dirty="0"/>
              <a:t>UNESCO. New estimation </a:t>
            </a:r>
            <a:r>
              <a:rPr lang="fr-FR" sz="1900" noProof="0" dirty="0" err="1"/>
              <a:t>confirms</a:t>
            </a:r>
            <a:r>
              <a:rPr lang="fr-FR" sz="1900" noProof="0" dirty="0"/>
              <a:t> out-of-</a:t>
            </a:r>
            <a:r>
              <a:rPr lang="fr-FR" sz="1900" noProof="0" dirty="0" err="1"/>
              <a:t>school</a:t>
            </a:r>
            <a:r>
              <a:rPr lang="fr-FR" sz="1900" noProof="0" dirty="0"/>
              <a:t> population </a:t>
            </a:r>
            <a:r>
              <a:rPr lang="fr-FR" sz="1900" noProof="0" dirty="0" err="1"/>
              <a:t>is</a:t>
            </a:r>
            <a:r>
              <a:rPr lang="fr-FR" sz="1900" noProof="0" dirty="0"/>
              <a:t> </a:t>
            </a:r>
            <a:r>
              <a:rPr lang="fr-FR" sz="1900" noProof="0" dirty="0" err="1"/>
              <a:t>growing</a:t>
            </a:r>
            <a:r>
              <a:rPr lang="fr-FR" sz="1900" noProof="0" dirty="0"/>
              <a:t> in </a:t>
            </a:r>
            <a:r>
              <a:rPr lang="fr-FR" sz="1900" noProof="0" dirty="0" err="1"/>
              <a:t>sub-Saharan</a:t>
            </a:r>
            <a:r>
              <a:rPr lang="fr-FR" sz="1900" noProof="0" dirty="0"/>
              <a:t> </a:t>
            </a:r>
            <a:r>
              <a:rPr lang="fr-FR" sz="1900" noProof="0" dirty="0" err="1"/>
              <a:t>Africa</a:t>
            </a:r>
            <a:r>
              <a:rPr lang="fr-FR" sz="1900" noProof="0" dirty="0"/>
              <a:t>. Global Education Monitoring Report; 2023. Disponible sur: </a:t>
            </a:r>
            <a:r>
              <a:rPr lang="fr-FR" sz="1900" noProof="0" dirty="0">
                <a:hlinkClick r:id="rId5"/>
              </a:rPr>
              <a:t>https://www.unesco.org/gem-report/en/publication/out-school-numbers-are-growing-sub-saharan-africa</a:t>
            </a:r>
            <a:endParaRPr lang="fr-FR" sz="1900" noProof="0" dirty="0"/>
          </a:p>
          <a:p>
            <a:pPr marL="342900" indent="-342900">
              <a:lnSpc>
                <a:spcPct val="107000"/>
              </a:lnSpc>
              <a:buClr>
                <a:srgbClr val="009CDE"/>
              </a:buClr>
              <a:buFont typeface="+mj-lt"/>
              <a:buAutoNum type="arabicPeriod"/>
            </a:pPr>
            <a:r>
              <a:rPr lang="fr-FR" sz="1900" noProof="0" dirty="0">
                <a:ea typeface="Calibri" panose="020F0502020204030204" pitchFamily="34" charset="0"/>
              </a:rPr>
              <a:t>UNESCO. L’éducation à la sexualité en Afrique subsaharienne : Synthèse comparative par pays des résultats d’études conduites dans 13 pays. UNESCO ; 2021.</a:t>
            </a:r>
          </a:p>
          <a:p>
            <a:pPr marL="342900" indent="-342900">
              <a:lnSpc>
                <a:spcPct val="107000"/>
              </a:lnSpc>
              <a:buClr>
                <a:srgbClr val="009CDE"/>
              </a:buClr>
              <a:buFont typeface="+mj-lt"/>
              <a:buAutoNum type="arabicPeriod"/>
            </a:pPr>
            <a:r>
              <a:rPr lang="fr-FR" sz="1900" noProof="0" dirty="0"/>
              <a:t>Achen D, Fernandes D, </a:t>
            </a:r>
            <a:r>
              <a:rPr lang="fr-FR" sz="1900" noProof="0" dirty="0" err="1"/>
              <a:t>Kemigisha</a:t>
            </a:r>
            <a:r>
              <a:rPr lang="fr-FR" sz="1900" noProof="0" dirty="0"/>
              <a:t> E, </a:t>
            </a:r>
            <a:r>
              <a:rPr lang="fr-FR" sz="1900" noProof="0" dirty="0" err="1"/>
              <a:t>Rukundo</a:t>
            </a:r>
            <a:r>
              <a:rPr lang="fr-FR" sz="1900" noProof="0" dirty="0"/>
              <a:t> GZ, </a:t>
            </a:r>
            <a:r>
              <a:rPr lang="fr-FR" sz="1900" noProof="0" dirty="0" err="1"/>
              <a:t>Nyakato</a:t>
            </a:r>
            <a:r>
              <a:rPr lang="fr-FR" sz="1900" noProof="0" dirty="0"/>
              <a:t> VN, </a:t>
            </a:r>
            <a:r>
              <a:rPr lang="fr-FR" sz="1900" noProof="0" dirty="0" err="1"/>
              <a:t>Coene</a:t>
            </a:r>
            <a:r>
              <a:rPr lang="fr-FR" sz="1900" noProof="0" dirty="0"/>
              <a:t> G. Trends and Challenges in Comprehensive </a:t>
            </a:r>
            <a:r>
              <a:rPr lang="fr-FR" sz="1900" noProof="0" dirty="0" err="1"/>
              <a:t>Sex</a:t>
            </a:r>
            <a:r>
              <a:rPr lang="fr-FR" sz="1900" noProof="0" dirty="0"/>
              <a:t> Education (CSE) Research in </a:t>
            </a:r>
            <a:r>
              <a:rPr lang="fr-FR" sz="1900" noProof="0" dirty="0" err="1"/>
              <a:t>Sub-Saharan</a:t>
            </a:r>
            <a:r>
              <a:rPr lang="fr-FR" sz="1900" noProof="0" dirty="0"/>
              <a:t> </a:t>
            </a:r>
            <a:r>
              <a:rPr lang="fr-FR" sz="1900" noProof="0" dirty="0" err="1"/>
              <a:t>Africa</a:t>
            </a:r>
            <a:r>
              <a:rPr lang="fr-FR" sz="1900" noProof="0" dirty="0"/>
              <a:t>: a Narrative </a:t>
            </a:r>
            <a:r>
              <a:rPr lang="fr-FR" sz="1900" noProof="0" dirty="0" err="1"/>
              <a:t>Review</a:t>
            </a:r>
            <a:r>
              <a:rPr lang="fr-FR" sz="1900" noProof="0" dirty="0"/>
              <a:t>. </a:t>
            </a:r>
            <a:r>
              <a:rPr lang="fr-FR" sz="1900" noProof="0" dirty="0" err="1"/>
              <a:t>Curr</a:t>
            </a:r>
            <a:r>
              <a:rPr lang="fr-FR" sz="1900" noProof="0" dirty="0"/>
              <a:t> </a:t>
            </a:r>
            <a:r>
              <a:rPr lang="fr-FR" sz="1900" noProof="0" dirty="0" err="1"/>
              <a:t>Sex</a:t>
            </a:r>
            <a:r>
              <a:rPr lang="fr-FR" sz="1900" noProof="0" dirty="0"/>
              <a:t> Health Rep. 2023 May 6:1-9. http://dx.doi.org/</a:t>
            </a:r>
            <a:r>
              <a:rPr lang="fr-FR" sz="1900" noProof="0" dirty="0">
                <a:hlinkClick r:id="rId6"/>
              </a:rPr>
              <a:t>10.1007/s11930-023-00362-1</a:t>
            </a:r>
            <a:r>
              <a:rPr lang="fr-FR" sz="1900" noProof="0" dirty="0"/>
              <a:t>.</a:t>
            </a:r>
            <a:endParaRPr lang="fr-FR" sz="1900" noProof="0" dirty="0">
              <a:effectLst/>
              <a:ea typeface="Calibri" panose="020F0502020204030204" pitchFamily="34" charset="0"/>
            </a:endParaRPr>
          </a:p>
        </p:txBody>
      </p:sp>
    </p:spTree>
    <p:extLst>
      <p:ext uri="{BB962C8B-B14F-4D97-AF65-F5344CB8AC3E}">
        <p14:creationId xmlns:p14="http://schemas.microsoft.com/office/powerpoint/2010/main" val="3899429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481318" y="493733"/>
            <a:ext cx="9337882" cy="556591"/>
          </a:xfrm>
        </p:spPr>
        <p:txBody>
          <a:bodyPr/>
          <a:lstStyle/>
          <a:p>
            <a:r>
              <a:rPr lang="fr-FR" sz="32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369808" y="1228454"/>
            <a:ext cx="11305519" cy="4757352"/>
          </a:xfrm>
        </p:spPr>
        <p:txBody>
          <a:bodyPr numCol="1"/>
          <a:lstStyle/>
          <a:p>
            <a:pPr marL="457200" indent="-457200">
              <a:lnSpc>
                <a:spcPct val="107000"/>
              </a:lnSpc>
              <a:buClr>
                <a:srgbClr val="009CDE"/>
              </a:buClr>
              <a:buFont typeface="+mj-lt"/>
              <a:buAutoNum type="arabicPeriod" startAt="6"/>
            </a:pPr>
            <a:r>
              <a:rPr lang="fr-FR" sz="1900" b="1" noProof="0" dirty="0"/>
              <a:t>UNFPA WCARO.</a:t>
            </a:r>
            <a:r>
              <a:rPr lang="fr-FR" sz="1900" noProof="0" dirty="0"/>
              <a:t> L’Éducation Complète à la Sexualité : Données probantes et pratiques prometteuses en Afrique de l’Ouest et du Centre [brochure en français]. UNFPA Bureau régional pour l’Afrique de l’Ouest et du Centre; 31 octobre 2018. Disponible en ligne : </a:t>
            </a:r>
            <a:r>
              <a:rPr lang="fr-FR" sz="1900" noProof="0" dirty="0">
                <a:hlinkClick r:id="rId3"/>
              </a:rPr>
              <a:t>https://wcaro.unfpa.org/sites/default/files/pub-pdf/VF_Brochure%20CSE_FR_WCARO.pdf</a:t>
            </a:r>
            <a:r>
              <a:rPr lang="fr-FR" sz="1900" noProof="0" dirty="0"/>
              <a:t> </a:t>
            </a:r>
          </a:p>
          <a:p>
            <a:pPr marL="457200" indent="-457200">
              <a:lnSpc>
                <a:spcPct val="107000"/>
              </a:lnSpc>
              <a:buClr>
                <a:srgbClr val="009CDE"/>
              </a:buClr>
              <a:buFont typeface="+mj-lt"/>
              <a:buAutoNum type="arabicPeriod" startAt="6"/>
            </a:pPr>
            <a:r>
              <a:rPr lang="fr-FR" sz="1900" noProof="0" dirty="0">
                <a:ea typeface="Calibri" panose="020F0502020204030204" pitchFamily="34" charset="0"/>
              </a:rPr>
              <a:t>UNESCO. Engagement de l’Afrique de l’Ouest et du Centre pour des adolescents et des jeunes éduqués, en bonne santé et épanouis. UNESCO ; 2021.</a:t>
            </a:r>
            <a:r>
              <a:rPr lang="fr-FR" sz="1900" noProof="0" dirty="0"/>
              <a:t> Disponible en ligne :</a:t>
            </a:r>
            <a:r>
              <a:rPr lang="fr-FR" sz="1900" noProof="0" dirty="0">
                <a:ea typeface="Calibri" panose="020F0502020204030204" pitchFamily="34" charset="0"/>
              </a:rPr>
              <a:t> </a:t>
            </a:r>
            <a:r>
              <a:rPr lang="fr-FR" sz="1900" noProof="0" dirty="0">
                <a:ea typeface="Calibri" panose="020F0502020204030204" pitchFamily="34" charset="0"/>
                <a:hlinkClick r:id="rId4"/>
              </a:rPr>
              <a:t>https://commit4youngpeople.org/sites/default/files/2023-04/Rapport%20r%C3%A9gional%20-%20FRENCH%20-%20Dec%202022%20-%20DIGITAL.pdf</a:t>
            </a:r>
            <a:r>
              <a:rPr lang="fr-FR" sz="1900" noProof="0" dirty="0">
                <a:ea typeface="Calibri" panose="020F0502020204030204" pitchFamily="34" charset="0"/>
              </a:rPr>
              <a:t> </a:t>
            </a:r>
            <a:endParaRPr lang="fr-FR" sz="1900" noProof="0" dirty="0">
              <a:effectLst/>
              <a:highlight>
                <a:srgbClr val="FFFF00"/>
              </a:highlight>
              <a:ea typeface="Calibri" panose="020F0502020204030204" pitchFamily="34" charset="0"/>
            </a:endParaRPr>
          </a:p>
          <a:p>
            <a:pPr marL="457200" lvl="0" indent="-457200">
              <a:lnSpc>
                <a:spcPct val="107000"/>
              </a:lnSpc>
              <a:buClr>
                <a:srgbClr val="009CDE"/>
              </a:buClr>
              <a:buFont typeface="+mj-lt"/>
              <a:buAutoNum type="arabicPeriod" startAt="6"/>
            </a:pPr>
            <a:r>
              <a:rPr lang="fr-FR" sz="1900" noProof="0" dirty="0" err="1">
                <a:effectLst/>
                <a:ea typeface="Calibri" panose="020F0502020204030204" pitchFamily="34" charset="0"/>
              </a:rPr>
              <a:t>Chandra-Mouli</a:t>
            </a:r>
            <a:r>
              <a:rPr lang="fr-FR" sz="1900" noProof="0" dirty="0">
                <a:effectLst/>
                <a:ea typeface="Calibri" panose="020F0502020204030204" pitchFamily="34" charset="0"/>
              </a:rPr>
              <a:t> V, Lane C, Wong S. </a:t>
            </a:r>
            <a:r>
              <a:rPr lang="fr-FR" sz="1900" noProof="0" dirty="0" err="1">
                <a:effectLst/>
                <a:ea typeface="Calibri" panose="020F0502020204030204" pitchFamily="34" charset="0"/>
              </a:rPr>
              <a:t>What</a:t>
            </a:r>
            <a:r>
              <a:rPr lang="fr-FR" sz="1900" noProof="0" dirty="0">
                <a:effectLst/>
                <a:ea typeface="Calibri" panose="020F0502020204030204" pitchFamily="34" charset="0"/>
              </a:rPr>
              <a:t> </a:t>
            </a:r>
            <a:r>
              <a:rPr lang="fr-FR" sz="1900" noProof="0" dirty="0" err="1">
                <a:effectLst/>
                <a:ea typeface="Calibri" panose="020F0502020204030204" pitchFamily="34" charset="0"/>
              </a:rPr>
              <a:t>Does</a:t>
            </a:r>
            <a:r>
              <a:rPr lang="fr-FR" sz="1900" noProof="0" dirty="0">
                <a:effectLst/>
                <a:ea typeface="Calibri" panose="020F0502020204030204" pitchFamily="34" charset="0"/>
              </a:rPr>
              <a:t> Not Work in Adolescent </a:t>
            </a:r>
            <a:r>
              <a:rPr lang="fr-FR" sz="1900" noProof="0" dirty="0" err="1">
                <a:effectLst/>
                <a:ea typeface="Calibri" panose="020F0502020204030204" pitchFamily="34" charset="0"/>
              </a:rPr>
              <a:t>Sexual</a:t>
            </a:r>
            <a:r>
              <a:rPr lang="fr-FR" sz="1900" noProof="0" dirty="0">
                <a:effectLst/>
                <a:ea typeface="Calibri" panose="020F0502020204030204" pitchFamily="34" charset="0"/>
              </a:rPr>
              <a:t> and Reproductive Health: A </a:t>
            </a:r>
            <a:r>
              <a:rPr lang="fr-FR" sz="1900" noProof="0" dirty="0" err="1">
                <a:effectLst/>
                <a:ea typeface="Calibri" panose="020F0502020204030204" pitchFamily="34" charset="0"/>
              </a:rPr>
              <a:t>Review</a:t>
            </a:r>
            <a:r>
              <a:rPr lang="fr-FR" sz="1900" noProof="0" dirty="0">
                <a:effectLst/>
                <a:ea typeface="Calibri" panose="020F0502020204030204" pitchFamily="34" charset="0"/>
              </a:rPr>
              <a:t> of </a:t>
            </a:r>
            <a:r>
              <a:rPr lang="fr-FR" sz="1900" noProof="0" dirty="0" err="1">
                <a:effectLst/>
                <a:ea typeface="Calibri" panose="020F0502020204030204" pitchFamily="34" charset="0"/>
              </a:rPr>
              <a:t>Evidence</a:t>
            </a:r>
            <a:r>
              <a:rPr lang="fr-FR" sz="1900" noProof="0" dirty="0">
                <a:effectLst/>
                <a:ea typeface="Calibri" panose="020F0502020204030204" pitchFamily="34" charset="0"/>
              </a:rPr>
              <a:t> on Interventions </a:t>
            </a:r>
            <a:r>
              <a:rPr lang="fr-FR" sz="1900" noProof="0" dirty="0" err="1">
                <a:effectLst/>
                <a:ea typeface="Calibri" panose="020F0502020204030204" pitchFamily="34" charset="0"/>
              </a:rPr>
              <a:t>Commonly</a:t>
            </a:r>
            <a:r>
              <a:rPr lang="fr-FR" sz="1900" noProof="0" dirty="0">
                <a:effectLst/>
                <a:ea typeface="Calibri" panose="020F0502020204030204" pitchFamily="34" charset="0"/>
              </a:rPr>
              <a:t> Accepted as Best Practices. </a:t>
            </a:r>
            <a:r>
              <a:rPr lang="fr-FR" sz="1900" noProof="0" dirty="0" err="1">
                <a:effectLst/>
                <a:ea typeface="Calibri" panose="020F0502020204030204" pitchFamily="34" charset="0"/>
              </a:rPr>
              <a:t>Glob</a:t>
            </a:r>
            <a:r>
              <a:rPr lang="fr-FR" sz="1900" noProof="0" dirty="0">
                <a:effectLst/>
                <a:ea typeface="Calibri" panose="020F0502020204030204" pitchFamily="34" charset="0"/>
              </a:rPr>
              <a:t> Health Sci </a:t>
            </a:r>
            <a:r>
              <a:rPr lang="fr-FR" sz="1900" noProof="0" dirty="0" err="1">
                <a:effectLst/>
                <a:ea typeface="Calibri" panose="020F0502020204030204" pitchFamily="34" charset="0"/>
              </a:rPr>
              <a:t>Pract</a:t>
            </a:r>
            <a:r>
              <a:rPr lang="fr-FR" sz="1900" noProof="0" dirty="0">
                <a:effectLst/>
                <a:ea typeface="Calibri" panose="020F0502020204030204" pitchFamily="34" charset="0"/>
              </a:rPr>
              <a:t>. 2015 </a:t>
            </a:r>
            <a:r>
              <a:rPr lang="fr-FR" sz="1900" noProof="0" dirty="0" err="1">
                <a:effectLst/>
                <a:ea typeface="Calibri" panose="020F0502020204030204" pitchFamily="34" charset="0"/>
              </a:rPr>
              <a:t>Aug</a:t>
            </a:r>
            <a:r>
              <a:rPr lang="fr-FR" sz="1900" noProof="0" dirty="0">
                <a:effectLst/>
                <a:ea typeface="Calibri" panose="020F0502020204030204" pitchFamily="34" charset="0"/>
              </a:rPr>
              <a:t> 31;3(3):333-40. </a:t>
            </a:r>
            <a:r>
              <a:rPr lang="fr-FR" sz="1900" u="sng" noProof="0" dirty="0">
                <a:solidFill>
                  <a:srgbClr val="0563C1"/>
                </a:solidFill>
                <a:effectLst/>
                <a:ea typeface="Calibri" panose="020F0502020204030204" pitchFamily="34" charset="0"/>
                <a:hlinkClick r:id="rId5"/>
              </a:rPr>
              <a:t>http://dx.doi.org/10.9745/GHSP-D-15-00126</a:t>
            </a:r>
            <a:endParaRPr lang="fr-FR" sz="1900" noProof="0" dirty="0">
              <a:effectLst/>
              <a:ea typeface="Calibri" panose="020F0502020204030204" pitchFamily="34" charset="0"/>
            </a:endParaRPr>
          </a:p>
        </p:txBody>
      </p:sp>
    </p:spTree>
    <p:extLst>
      <p:ext uri="{BB962C8B-B14F-4D97-AF65-F5344CB8AC3E}">
        <p14:creationId xmlns:p14="http://schemas.microsoft.com/office/powerpoint/2010/main" val="279148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F7A28AA-913D-1D2F-866D-D0FA9C5D1453}"/>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219456" y="275890"/>
            <a:ext cx="11825826" cy="5741043"/>
          </a:xfrm>
          <a:prstGeom prst="rect">
            <a:avLst/>
          </a:prstGeom>
        </p:spPr>
      </p:pic>
      <p:sp>
        <p:nvSpPr>
          <p:cNvPr id="5" name="ZoneTexte 4">
            <a:extLst>
              <a:ext uri="{FF2B5EF4-FFF2-40B4-BE49-F238E27FC236}">
                <a16:creationId xmlns:a16="http://schemas.microsoft.com/office/drawing/2014/main" id="{1C5C4FD6-57DD-C14A-0E1E-E4755F41BCB6}"/>
              </a:ext>
            </a:extLst>
          </p:cNvPr>
          <p:cNvSpPr txBox="1"/>
          <p:nvPr/>
        </p:nvSpPr>
        <p:spPr>
          <a:xfrm>
            <a:off x="4622105" y="1960507"/>
            <a:ext cx="3382028"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00"/>
                </a:solidFill>
                <a:effectLst/>
                <a:uLnTx/>
                <a:uFillTx/>
                <a:latin typeface="Calibri"/>
                <a:ea typeface="+mn-ea"/>
                <a:cs typeface="+mn-cs"/>
              </a:rPr>
              <a:t>MERCI</a:t>
            </a:r>
          </a:p>
        </p:txBody>
      </p:sp>
    </p:spTree>
    <p:extLst>
      <p:ext uri="{BB962C8B-B14F-4D97-AF65-F5344CB8AC3E}">
        <p14:creationId xmlns:p14="http://schemas.microsoft.com/office/powerpoint/2010/main" val="37197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noProof="0" dirty="0"/>
              <a:t>A L’ÉCHELLE MONDIALE</a:t>
            </a:r>
          </a:p>
        </p:txBody>
      </p:sp>
    </p:spTree>
    <p:extLst>
      <p:ext uri="{BB962C8B-B14F-4D97-AF65-F5344CB8AC3E}">
        <p14:creationId xmlns:p14="http://schemas.microsoft.com/office/powerpoint/2010/main" val="4266888268"/>
      </p:ext>
    </p:extLst>
  </p:cSld>
  <p:clrMapOvr>
    <a:masterClrMapping/>
  </p:clrMapOvr>
  <mc:AlternateContent xmlns:mc="http://schemas.openxmlformats.org/markup-compatibility/2006" xmlns:p14="http://schemas.microsoft.com/office/powerpoint/2010/main">
    <mc:Choice Requires="p14">
      <p:transition spd="slow" p14:dur="2000" advTm="9054"/>
    </mc:Choice>
    <mc:Fallback xmlns="">
      <p:transition spd="slow" advTm="905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635620" y="2624451"/>
            <a:ext cx="3410930" cy="2138196"/>
          </a:xfrm>
        </p:spPr>
        <p:txBody>
          <a:bodyPr/>
          <a:lstStyle/>
          <a:p>
            <a:r>
              <a:rPr lang="fr-FR" sz="2800" noProof="0" dirty="0"/>
              <a:t>Définition </a:t>
            </a:r>
            <a:r>
              <a:rPr lang="fr-FR" sz="2800" baseline="30000" noProof="0" dirty="0"/>
              <a:t>1</a:t>
            </a:r>
            <a:endParaRPr lang="fr-FR" sz="2800" noProof="0" dirty="0"/>
          </a:p>
        </p:txBody>
      </p:sp>
      <p:sp>
        <p:nvSpPr>
          <p:cNvPr id="7" name="Content Placeholder 2">
            <a:extLst>
              <a:ext uri="{FF2B5EF4-FFF2-40B4-BE49-F238E27FC236}">
                <a16:creationId xmlns:a16="http://schemas.microsoft.com/office/drawing/2014/main" id="{40B7EDD3-C663-2C46-BA96-A17FA04B1976}"/>
              </a:ext>
            </a:extLst>
          </p:cNvPr>
          <p:cNvSpPr>
            <a:spLocks noGrp="1"/>
          </p:cNvSpPr>
          <p:nvPr>
            <p:ph idx="1"/>
          </p:nvPr>
        </p:nvSpPr>
        <p:spPr>
          <a:xfrm>
            <a:off x="3657600" y="792271"/>
            <a:ext cx="8158348" cy="5549152"/>
          </a:xfrm>
        </p:spPr>
        <p:txBody>
          <a:bodyPr>
            <a:normAutofit/>
          </a:bodyPr>
          <a:lstStyle/>
          <a:p>
            <a:pPr>
              <a:buClr>
                <a:srgbClr val="009CDE"/>
              </a:buClr>
            </a:pPr>
            <a:r>
              <a:rPr lang="fr-FR" sz="2400" b="1" noProof="0" dirty="0">
                <a:solidFill>
                  <a:srgbClr val="009CDE"/>
                </a:solidFill>
              </a:rPr>
              <a:t>L’ECS </a:t>
            </a:r>
            <a:r>
              <a:rPr lang="fr-FR" sz="2400" noProof="0" dirty="0">
                <a:solidFill>
                  <a:srgbClr val="009CDE"/>
                </a:solidFill>
              </a:rPr>
              <a:t>: </a:t>
            </a:r>
            <a:r>
              <a:rPr lang="fr-FR" sz="2400" noProof="0" dirty="0"/>
              <a:t>processus d'enseignement et d'apprentissage des aspects cognitifs, émotionnels, physiques et sociaux de la sexualité. Il peut être dispensé en contexte scolaire ou extrascolaire.</a:t>
            </a:r>
          </a:p>
          <a:p>
            <a:endParaRPr lang="fr-FR" sz="2400" noProof="0" dirty="0"/>
          </a:p>
          <a:p>
            <a:r>
              <a:rPr lang="fr-FR" sz="2400" noProof="0" dirty="0"/>
              <a:t>L’ECS vise à doter les enfants et les adolescents :</a:t>
            </a:r>
          </a:p>
          <a:p>
            <a:pPr marL="857250" lvl="1" indent="-514350">
              <a:buClr>
                <a:srgbClr val="009CDE"/>
              </a:buClr>
              <a:buFont typeface="+mj-lt"/>
              <a:buAutoNum type="romanLcPeriod"/>
            </a:pPr>
            <a:r>
              <a:rPr lang="fr-FR" sz="2000" noProof="0" dirty="0"/>
              <a:t>des connaissances, des compétences, des attitudes et des valeurs qui leur permettront de réaliser leur santé, leur bien-être et leur dignité,</a:t>
            </a:r>
          </a:p>
          <a:p>
            <a:pPr marL="857250" lvl="1" indent="-514350">
              <a:buClr>
                <a:srgbClr val="009CDE"/>
              </a:buClr>
              <a:buFont typeface="+mj-lt"/>
              <a:buAutoNum type="romanLcPeriod"/>
            </a:pPr>
            <a:r>
              <a:rPr lang="fr-FR" sz="2000" noProof="0" dirty="0"/>
              <a:t>des aptitudes à développer des relations sociales et sexuelles respectueuses, </a:t>
            </a:r>
          </a:p>
          <a:p>
            <a:pPr marL="857250" lvl="1" indent="-514350">
              <a:buClr>
                <a:srgbClr val="009CDE"/>
              </a:buClr>
              <a:buFont typeface="+mj-lt"/>
              <a:buAutoNum type="romanLcPeriod"/>
            </a:pPr>
            <a:r>
              <a:rPr lang="fr-FR" sz="2000" noProof="0" dirty="0"/>
              <a:t>de la capacité à reconnaitre comment leurs choix affectent leur propre bien-être et celui des autres,  </a:t>
            </a:r>
          </a:p>
          <a:p>
            <a:pPr marL="857250" lvl="1" indent="-514350">
              <a:buClr>
                <a:srgbClr val="009CDE"/>
              </a:buClr>
              <a:buFont typeface="+mj-lt"/>
              <a:buAutoNum type="romanLcPeriod"/>
            </a:pPr>
            <a:r>
              <a:rPr lang="fr-FR" sz="2000" noProof="0" dirty="0"/>
              <a:t>des habiletés à comprendre et assurer la protection de leurs droits tout au long de leur vie.  </a:t>
            </a:r>
          </a:p>
        </p:txBody>
      </p:sp>
    </p:spTree>
    <p:extLst>
      <p:ext uri="{BB962C8B-B14F-4D97-AF65-F5344CB8AC3E}">
        <p14:creationId xmlns:p14="http://schemas.microsoft.com/office/powerpoint/2010/main" val="975686874"/>
      </p:ext>
    </p:extLst>
  </p:cSld>
  <p:clrMapOvr>
    <a:masterClrMapping/>
  </p:clrMapOvr>
  <mc:AlternateContent xmlns:mc="http://schemas.openxmlformats.org/markup-compatibility/2006" xmlns:p14="http://schemas.microsoft.com/office/powerpoint/2010/main">
    <mc:Choice Requires="p14">
      <p:transition spd="slow" p14:dur="2000" advTm="29299"/>
    </mc:Choice>
    <mc:Fallback xmlns="">
      <p:transition spd="slow" advTm="292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24576" y="2174604"/>
            <a:ext cx="3867922" cy="1821720"/>
          </a:xfrm>
        </p:spPr>
        <p:txBody>
          <a:bodyPr/>
          <a:lstStyle/>
          <a:p>
            <a:pPr algn="ctr"/>
            <a:r>
              <a:rPr lang="fr-FR" sz="2800" noProof="0" dirty="0"/>
              <a:t>Concepts clés dans les programmes ECS </a:t>
            </a:r>
            <a:r>
              <a:rPr lang="fr-FR" sz="2800" baseline="30000" noProof="0" dirty="0"/>
              <a:t>1</a:t>
            </a:r>
            <a:endParaRPr lang="fr-FR" sz="2800" noProof="0" dirty="0"/>
          </a:p>
        </p:txBody>
      </p:sp>
      <p:sp>
        <p:nvSpPr>
          <p:cNvPr id="8" name="Content Placeholder 2">
            <a:extLst>
              <a:ext uri="{FF2B5EF4-FFF2-40B4-BE49-F238E27FC236}">
                <a16:creationId xmlns:a16="http://schemas.microsoft.com/office/drawing/2014/main" id="{BA5B2C43-4304-EA45-BFD9-BBF4B5810A50}"/>
              </a:ext>
            </a:extLst>
          </p:cNvPr>
          <p:cNvSpPr>
            <a:spLocks noGrp="1"/>
          </p:cNvSpPr>
          <p:nvPr>
            <p:ph idx="1"/>
          </p:nvPr>
        </p:nvSpPr>
        <p:spPr>
          <a:xfrm>
            <a:off x="3915632" y="463138"/>
            <a:ext cx="7944914" cy="6044539"/>
          </a:xfrm>
        </p:spPr>
        <p:txBody>
          <a:bodyPr>
            <a:normAutofit/>
          </a:bodyPr>
          <a:lstStyle/>
          <a:p>
            <a:pPr marL="0" indent="0">
              <a:buNone/>
            </a:pPr>
            <a:r>
              <a:rPr lang="fr-FR" sz="2400" b="1" noProof="0" dirty="0">
                <a:solidFill>
                  <a:srgbClr val="E62D74"/>
                </a:solidFill>
              </a:rPr>
              <a:t>Huit composantes clés de l’ECS : </a:t>
            </a:r>
          </a:p>
          <a:p>
            <a:pPr lvl="1" indent="-342900" algn="just">
              <a:buClr>
                <a:srgbClr val="E62D74"/>
              </a:buClr>
              <a:buFont typeface="+mj-lt"/>
              <a:buAutoNum type="arabicPeriod"/>
            </a:pPr>
            <a:r>
              <a:rPr lang="fr-FR" sz="2200" noProof="0" dirty="0"/>
              <a:t>Les relations interpersonnelles</a:t>
            </a:r>
          </a:p>
          <a:p>
            <a:pPr lvl="1" indent="-342900" algn="just">
              <a:buClr>
                <a:srgbClr val="E62D74"/>
              </a:buClr>
              <a:buFont typeface="+mj-lt"/>
              <a:buAutoNum type="arabicPeriod"/>
            </a:pPr>
            <a:r>
              <a:rPr lang="fr-FR" sz="2200" noProof="0" dirty="0"/>
              <a:t>Valeurs, droits, cultures et sexualité</a:t>
            </a:r>
          </a:p>
          <a:p>
            <a:pPr lvl="1" indent="-342900" algn="just">
              <a:buClr>
                <a:srgbClr val="E62D74"/>
              </a:buClr>
              <a:buFont typeface="+mj-lt"/>
              <a:buAutoNum type="arabicPeriod"/>
            </a:pPr>
            <a:r>
              <a:rPr lang="fr-FR" sz="2200" noProof="0" dirty="0"/>
              <a:t>Comprendre le genre</a:t>
            </a:r>
          </a:p>
          <a:p>
            <a:pPr lvl="1" indent="-342900" algn="just">
              <a:buClr>
                <a:srgbClr val="E62D74"/>
              </a:buClr>
              <a:buFont typeface="+mj-lt"/>
              <a:buAutoNum type="arabicPeriod"/>
            </a:pPr>
            <a:r>
              <a:rPr lang="fr-FR" sz="2200" noProof="0" dirty="0"/>
              <a:t>La violence et la sécurité</a:t>
            </a:r>
          </a:p>
          <a:p>
            <a:pPr lvl="1" indent="-342900" algn="just">
              <a:buClr>
                <a:srgbClr val="E62D74"/>
              </a:buClr>
              <a:buFont typeface="+mj-lt"/>
              <a:buAutoNum type="arabicPeriod"/>
            </a:pPr>
            <a:r>
              <a:rPr lang="fr-FR" sz="2200" noProof="0" dirty="0"/>
              <a:t>Compétences pour la santé et le bien-être</a:t>
            </a:r>
          </a:p>
          <a:p>
            <a:pPr lvl="1" indent="-342900" algn="just">
              <a:buClr>
                <a:srgbClr val="E62D74"/>
              </a:buClr>
              <a:buFont typeface="+mj-lt"/>
              <a:buAutoNum type="arabicPeriod"/>
            </a:pPr>
            <a:r>
              <a:rPr lang="fr-FR" sz="2200" noProof="0" dirty="0"/>
              <a:t>Le corps humain et le développement</a:t>
            </a:r>
          </a:p>
          <a:p>
            <a:pPr lvl="1" indent="-342900" algn="just">
              <a:buClr>
                <a:srgbClr val="E62D74"/>
              </a:buClr>
              <a:buFont typeface="+mj-lt"/>
              <a:buAutoNum type="arabicPeriod"/>
            </a:pPr>
            <a:r>
              <a:rPr lang="fr-FR" sz="2200" noProof="0" dirty="0"/>
              <a:t>Sexualité et comportement sexuel</a:t>
            </a:r>
          </a:p>
          <a:p>
            <a:pPr lvl="1" indent="-342900" algn="just">
              <a:buClr>
                <a:srgbClr val="E62D74"/>
              </a:buClr>
              <a:buFont typeface="+mj-lt"/>
              <a:buAutoNum type="arabicPeriod"/>
            </a:pPr>
            <a:r>
              <a:rPr lang="fr-FR" sz="2200" noProof="0" dirty="0"/>
              <a:t>Sujets relatifs à la santé sexuelle et reproductive</a:t>
            </a:r>
          </a:p>
          <a:p>
            <a:pPr marL="0" indent="0" algn="just">
              <a:buNone/>
            </a:pPr>
            <a:endParaRPr lang="fr-FR" sz="2400" noProof="0" dirty="0"/>
          </a:p>
          <a:p>
            <a:pPr marL="0" indent="0">
              <a:buNone/>
            </a:pPr>
            <a:r>
              <a:rPr lang="fr-FR" sz="2400" noProof="0" dirty="0"/>
              <a:t>Elles doivent être adaptées en fonction du contexte socio-culturel de chaque pays ainsi que de l’âge des apprenants.</a:t>
            </a:r>
          </a:p>
        </p:txBody>
      </p:sp>
    </p:spTree>
    <p:extLst>
      <p:ext uri="{BB962C8B-B14F-4D97-AF65-F5344CB8AC3E}">
        <p14:creationId xmlns:p14="http://schemas.microsoft.com/office/powerpoint/2010/main" val="4051511239"/>
      </p:ext>
    </p:extLst>
  </p:cSld>
  <p:clrMapOvr>
    <a:masterClrMapping/>
  </p:clrMapOvr>
  <mc:AlternateContent xmlns:mc="http://schemas.openxmlformats.org/markup-compatibility/2006" xmlns:p14="http://schemas.microsoft.com/office/powerpoint/2010/main">
    <mc:Choice Requires="p14">
      <p:transition spd="slow" p14:dur="2000" advTm="31003"/>
    </mc:Choice>
    <mc:Fallback xmlns="">
      <p:transition spd="slow" advTm="310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B89BE2-C648-4BAC-868B-4D96F4A8F207}"/>
              </a:ext>
            </a:extLst>
          </p:cNvPr>
          <p:cNvSpPr/>
          <p:nvPr/>
        </p:nvSpPr>
        <p:spPr>
          <a:xfrm>
            <a:off x="298087" y="324001"/>
            <a:ext cx="11569060" cy="1247343"/>
          </a:xfrm>
          <a:prstGeom prst="rect">
            <a:avLst/>
          </a:prstGeom>
          <a:solidFill>
            <a:srgbClr val="127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271B7"/>
              </a:solidFill>
              <a:effectLst/>
              <a:uLnTx/>
              <a:uFillTx/>
              <a:latin typeface="Calibri" panose="020F0502020204030204"/>
              <a:ea typeface="+mn-ea"/>
              <a:cs typeface="+mn-cs"/>
            </a:endParaRPr>
          </a:p>
        </p:txBody>
      </p:sp>
      <p:sp>
        <p:nvSpPr>
          <p:cNvPr id="6" name="Titre 1">
            <a:extLst>
              <a:ext uri="{FF2B5EF4-FFF2-40B4-BE49-F238E27FC236}">
                <a16:creationId xmlns:a16="http://schemas.microsoft.com/office/drawing/2014/main" id="{DF094F27-6649-4BB1-8533-F8D9A2BD12AD}"/>
              </a:ext>
            </a:extLst>
          </p:cNvPr>
          <p:cNvSpPr txBox="1">
            <a:spLocks/>
          </p:cNvSpPr>
          <p:nvPr/>
        </p:nvSpPr>
        <p:spPr>
          <a:xfrm>
            <a:off x="251834" y="230188"/>
            <a:ext cx="11447780" cy="1211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sngStrike" kern="1200" cap="none" spc="0" normalizeH="0" baseline="0" noProof="0" dirty="0">
              <a:ln>
                <a:noFill/>
              </a:ln>
              <a:solidFill>
                <a:prstClr val="white"/>
              </a:solidFill>
              <a:effectLst/>
              <a:uLnTx/>
              <a:uFillTx/>
              <a:latin typeface="Arial Black" panose="020B0A04020102020204" pitchFamily="34" charset="0"/>
              <a:ea typeface="Adobe Gothic Std B" panose="020B0800000000000000"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fr-FR" sz="2800" b="1" noProof="0" dirty="0">
                <a:solidFill>
                  <a:prstClr val="white"/>
                </a:solidFill>
                <a:latin typeface="Arial Black" panose="020B0A04020102020204" pitchFamily="34" charset="0"/>
                <a:ea typeface="Adobe Gothic Std B" panose="020B0800000000000000" pitchFamily="34" charset="-128"/>
              </a:rPr>
              <a:t>H</a:t>
            </a:r>
            <a:r>
              <a:rPr kumimoji="0" lang="fr-FR" sz="2800" b="1" i="0" u="none" kern="1200" cap="none" spc="0" normalizeH="0" baseline="0" noProof="0" dirty="0">
                <a:ln>
                  <a:noFill/>
                </a:ln>
                <a:solidFill>
                  <a:prstClr val="white"/>
                </a:solidFill>
                <a:effectLst/>
                <a:uLnTx/>
                <a:uFillTx/>
                <a:latin typeface="Arial Black" panose="020B0A04020102020204" pitchFamily="34" charset="0"/>
                <a:ea typeface="Adobe Gothic Std B" panose="020B0800000000000000" pitchFamily="34" charset="-128"/>
              </a:rPr>
              <a:t>uit caractéristiques d’une éducation à la sexualité de qualité</a:t>
            </a:r>
          </a:p>
        </p:txBody>
      </p:sp>
      <p:grpSp>
        <p:nvGrpSpPr>
          <p:cNvPr id="20" name="Groupe 8">
            <a:extLst>
              <a:ext uri="{FF2B5EF4-FFF2-40B4-BE49-F238E27FC236}">
                <a16:creationId xmlns:a16="http://schemas.microsoft.com/office/drawing/2014/main" id="{1308D1B5-0BA2-4285-8448-97B12F6DBBCF}"/>
              </a:ext>
            </a:extLst>
          </p:cNvPr>
          <p:cNvGrpSpPr/>
          <p:nvPr/>
        </p:nvGrpSpPr>
        <p:grpSpPr>
          <a:xfrm>
            <a:off x="318139" y="1787345"/>
            <a:ext cx="11470949" cy="4625277"/>
            <a:chOff x="387922" y="1880365"/>
            <a:chExt cx="12555959" cy="4329857"/>
          </a:xfrm>
        </p:grpSpPr>
        <p:graphicFrame>
          <p:nvGraphicFramePr>
            <p:cNvPr id="21" name="Tableau 2">
              <a:extLst>
                <a:ext uri="{FF2B5EF4-FFF2-40B4-BE49-F238E27FC236}">
                  <a16:creationId xmlns:a16="http://schemas.microsoft.com/office/drawing/2014/main" id="{9D8C39D3-8006-436B-9F31-313109F22872}"/>
                </a:ext>
              </a:extLst>
            </p:cNvPr>
            <p:cNvGraphicFramePr/>
            <p:nvPr>
              <p:extLst>
                <p:ext uri="{D42A27DB-BD31-4B8C-83A1-F6EECF244321}">
                  <p14:modId xmlns:p14="http://schemas.microsoft.com/office/powerpoint/2010/main" val="248931344"/>
                </p:ext>
              </p:extLst>
            </p:nvPr>
          </p:nvGraphicFramePr>
          <p:xfrm>
            <a:off x="387922" y="1880365"/>
            <a:ext cx="12555959" cy="4329857"/>
          </p:xfrm>
          <a:graphic>
            <a:graphicData uri="http://schemas.openxmlformats.org/drawingml/2006/table">
              <a:tbl>
                <a:tblPr firstRow="1" bandRow="1"/>
                <a:tblGrid>
                  <a:gridCol w="1507317">
                    <a:extLst>
                      <a:ext uri="{9D8B030D-6E8A-4147-A177-3AD203B41FA5}">
                        <a16:colId xmlns:a16="http://schemas.microsoft.com/office/drawing/2014/main" val="20000"/>
                      </a:ext>
                    </a:extLst>
                  </a:gridCol>
                  <a:gridCol w="4228158">
                    <a:extLst>
                      <a:ext uri="{9D8B030D-6E8A-4147-A177-3AD203B41FA5}">
                        <a16:colId xmlns:a16="http://schemas.microsoft.com/office/drawing/2014/main" val="20001"/>
                      </a:ext>
                    </a:extLst>
                  </a:gridCol>
                  <a:gridCol w="1347998">
                    <a:extLst>
                      <a:ext uri="{9D8B030D-6E8A-4147-A177-3AD203B41FA5}">
                        <a16:colId xmlns:a16="http://schemas.microsoft.com/office/drawing/2014/main" val="20002"/>
                      </a:ext>
                    </a:extLst>
                  </a:gridCol>
                  <a:gridCol w="4387476">
                    <a:extLst>
                      <a:ext uri="{9D8B030D-6E8A-4147-A177-3AD203B41FA5}">
                        <a16:colId xmlns:a16="http://schemas.microsoft.com/office/drawing/2014/main" val="20003"/>
                      </a:ext>
                    </a:extLst>
                  </a:gridCol>
                </a:tblGrid>
                <a:tr h="952479">
                  <a:tc>
                    <a:txBody>
                      <a:bodyPr/>
                      <a:lstStyle/>
                      <a:p>
                        <a:pPr algn="l">
                          <a:defRPr sz="2400" b="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spcBef>
                            <a:spcPts val="3600"/>
                          </a:spcBef>
                          <a:defRPr sz="1800" b="0">
                            <a:solidFill>
                              <a:srgbClr val="000000"/>
                            </a:solidFill>
                          </a:defRPr>
                        </a:pPr>
                        <a:r>
                          <a:rPr lang="fr-FR" sz="2200" b="1" noProof="0" dirty="0">
                            <a:solidFill>
                              <a:srgbClr val="C00000"/>
                            </a:solidFill>
                            <a:latin typeface="Arial" panose="020B0604020202020204" pitchFamily="34" charset="0"/>
                            <a:cs typeface="Arial" panose="020B0604020202020204" pitchFamily="34" charset="0"/>
                          </a:rPr>
                          <a:t>Scientifiquement correcte</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b="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b="0">
                            <a:solidFill>
                              <a:srgbClr val="000000"/>
                            </a:solidFill>
                          </a:defRPr>
                        </a:pPr>
                        <a:r>
                          <a:rPr lang="fr-FR" sz="2200" b="1" noProof="0" dirty="0">
                            <a:solidFill>
                              <a:srgbClr val="C00000"/>
                            </a:solidFill>
                            <a:latin typeface="Arial" panose="020B0604020202020204" pitchFamily="34" charset="0"/>
                            <a:cs typeface="Arial" panose="020B0604020202020204" pitchFamily="34" charset="0"/>
                          </a:rPr>
                          <a:t>Basée sur les droits humains</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2479">
                  <a:tc>
                    <a:txBody>
                      <a:bodyPr/>
                      <a:lstStyle/>
                      <a:p>
                        <a:pPr algn="l">
                          <a:defRPr sz="240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lang="fr-FR" sz="2200" b="1" noProof="0" dirty="0">
                            <a:solidFill>
                              <a:srgbClr val="C00000"/>
                            </a:solidFill>
                            <a:latin typeface="Arial" panose="020B0604020202020204" pitchFamily="34" charset="0"/>
                            <a:cs typeface="Arial" panose="020B0604020202020204" pitchFamily="34" charset="0"/>
                          </a:rPr>
                          <a:t>Progressive, adaptée à l’âge et au stade de développement</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lang="fr-FR" sz="2200" b="1" noProof="0" dirty="0">
                            <a:solidFill>
                              <a:srgbClr val="C00000"/>
                            </a:solidFill>
                            <a:latin typeface="Arial" panose="020B0604020202020204" pitchFamily="34" charset="0"/>
                            <a:cs typeface="Arial" panose="020B0604020202020204" pitchFamily="34" charset="0"/>
                          </a:rPr>
                          <a:t>Basée sur l’égalité de genre</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2479">
                  <a:tc>
                    <a:txBody>
                      <a:bodyPr/>
                      <a:lstStyle/>
                      <a:p>
                        <a:pPr algn="l">
                          <a:defRPr sz="240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lang="fr-FR" sz="2200" b="1" noProof="0" dirty="0">
                            <a:solidFill>
                              <a:srgbClr val="C00000"/>
                            </a:solidFill>
                            <a:latin typeface="Arial" panose="020B0604020202020204" pitchFamily="34" charset="0"/>
                            <a:cs typeface="Arial" panose="020B0604020202020204" pitchFamily="34" charset="0"/>
                          </a:rPr>
                          <a:t>Fondée sur un programme</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lang="fr-FR" sz="2200" b="1" noProof="0" dirty="0">
                            <a:solidFill>
                              <a:srgbClr val="C00000"/>
                            </a:solidFill>
                            <a:latin typeface="Arial" panose="020B0604020202020204" pitchFamily="34" charset="0"/>
                            <a:cs typeface="Arial" panose="020B0604020202020204" pitchFamily="34" charset="0"/>
                          </a:rPr>
                          <a:t>Culturellement pertinente et adaptée au contexte</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41059">
                  <a:tc>
                    <a:txBody>
                      <a:bodyPr/>
                      <a:lstStyle/>
                      <a:p>
                        <a:pPr algn="l">
                          <a:defRPr sz="240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endParaRPr lang="fr-FR" sz="2200" b="1" noProof="0" dirty="0">
                          <a:solidFill>
                            <a:srgbClr val="C00000"/>
                          </a:solidFill>
                          <a:latin typeface="Arial" panose="020B0604020202020204" pitchFamily="34" charset="0"/>
                          <a:cs typeface="Arial" panose="020B0604020202020204" pitchFamily="34" charset="0"/>
                        </a:endParaRPr>
                      </a:p>
                      <a:p>
                        <a:pPr algn="l">
                          <a:defRPr sz="1800"/>
                        </a:pPr>
                        <a:r>
                          <a:rPr lang="fr-FR" sz="2200" b="1" noProof="0" dirty="0">
                            <a:solidFill>
                              <a:srgbClr val="C00000"/>
                            </a:solidFill>
                            <a:latin typeface="Arial" panose="020B0604020202020204" pitchFamily="34" charset="0"/>
                            <a:cs typeface="Arial" panose="020B0604020202020204" pitchFamily="34" charset="0"/>
                          </a:rPr>
                          <a:t>Complete</a:t>
                        </a:r>
                      </a:p>
                      <a:p>
                        <a:pPr algn="l">
                          <a:defRPr sz="1800"/>
                        </a:pPr>
                        <a:endParaRPr lang="fr-FR" sz="2200" b="1" noProof="0" dirty="0">
                          <a:solidFill>
                            <a:srgbClr val="C00000"/>
                          </a:solidFill>
                          <a:latin typeface="Arial" panose="020B0604020202020204" pitchFamily="34" charset="0"/>
                          <a:cs typeface="Arial" panose="020B0604020202020204" pitchFamily="34" charset="0"/>
                        </a:endParaRPr>
                      </a:p>
                      <a:p>
                        <a:pPr algn="l">
                          <a:defRPr sz="1800"/>
                        </a:pPr>
                        <a:endParaRPr lang="fr-FR" sz="2200" b="1" noProof="0" dirty="0">
                          <a:solidFill>
                            <a:srgbClr val="C00000"/>
                          </a:solidFill>
                          <a:latin typeface="Arial" panose="020B0604020202020204" pitchFamily="34" charset="0"/>
                          <a:cs typeface="Arial" panose="020B0604020202020204" pitchFamily="34" charset="0"/>
                        </a:endParaRPr>
                      </a:p>
                      <a:p>
                        <a:pPr algn="l">
                          <a:defRPr sz="180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a:pPr>
                        <a:endParaRPr lang="fr-FR" sz="2200" b="1" noProof="0" dirty="0">
                          <a:solidFill>
                            <a:srgbClr val="C00000"/>
                          </a:solidFill>
                          <a:latin typeface="Arial" panose="020B0604020202020204" pitchFamily="34"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lang="fr-FR" sz="2200" b="1" noProof="0" dirty="0">
                            <a:solidFill>
                              <a:srgbClr val="C00000"/>
                            </a:solidFill>
                            <a:latin typeface="Arial" panose="020B0604020202020204" pitchFamily="34" charset="0"/>
                            <a:cs typeface="Arial" panose="020B0604020202020204" pitchFamily="34" charset="0"/>
                          </a:rPr>
                          <a:t>Capable de développer les compétences nécessaires à des choix pour une bonne santé</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2" name="Picture 42" descr="Picture 42">
              <a:extLst>
                <a:ext uri="{FF2B5EF4-FFF2-40B4-BE49-F238E27FC236}">
                  <a16:creationId xmlns:a16="http://schemas.microsoft.com/office/drawing/2014/main" id="{7E142183-8E94-4208-88FC-171819574397}"/>
                </a:ext>
              </a:extLst>
            </p:cNvPr>
            <p:cNvPicPr>
              <a:picLocks noChangeAspect="1"/>
            </p:cNvPicPr>
            <p:nvPr/>
          </p:nvPicPr>
          <p:blipFill>
            <a:blip r:embed="rId3"/>
            <a:stretch>
              <a:fillRect/>
            </a:stretch>
          </p:blipFill>
          <p:spPr>
            <a:xfrm>
              <a:off x="994473" y="2961345"/>
              <a:ext cx="648000" cy="648000"/>
            </a:xfrm>
            <a:prstGeom prst="rect">
              <a:avLst/>
            </a:prstGeom>
            <a:ln w="12700">
              <a:miter lim="400000"/>
            </a:ln>
          </p:spPr>
        </p:pic>
        <p:pic>
          <p:nvPicPr>
            <p:cNvPr id="23" name="Image 1">
              <a:extLst>
                <a:ext uri="{FF2B5EF4-FFF2-40B4-BE49-F238E27FC236}">
                  <a16:creationId xmlns:a16="http://schemas.microsoft.com/office/drawing/2014/main" id="{5F146EF1-B456-45CE-9CCC-76A6C3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910" y="2041984"/>
              <a:ext cx="648000" cy="648000"/>
            </a:xfrm>
            <a:prstGeom prst="rect">
              <a:avLst/>
            </a:prstGeom>
          </p:spPr>
        </p:pic>
        <p:pic>
          <p:nvPicPr>
            <p:cNvPr id="24" name="Image 2">
              <a:extLst>
                <a:ext uri="{FF2B5EF4-FFF2-40B4-BE49-F238E27FC236}">
                  <a16:creationId xmlns:a16="http://schemas.microsoft.com/office/drawing/2014/main" id="{74424BB0-44EA-42A6-A951-11375157F1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801" y="2056006"/>
              <a:ext cx="648000" cy="648000"/>
            </a:xfrm>
            <a:prstGeom prst="rect">
              <a:avLst/>
            </a:prstGeom>
          </p:spPr>
        </p:pic>
        <p:pic>
          <p:nvPicPr>
            <p:cNvPr id="25" name="Image 3">
              <a:extLst>
                <a:ext uri="{FF2B5EF4-FFF2-40B4-BE49-F238E27FC236}">
                  <a16:creationId xmlns:a16="http://schemas.microsoft.com/office/drawing/2014/main" id="{4C136BF8-6B0C-4E30-96E0-B92F646CDC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649" y="3855880"/>
              <a:ext cx="648000" cy="648000"/>
            </a:xfrm>
            <a:prstGeom prst="rect">
              <a:avLst/>
            </a:prstGeom>
          </p:spPr>
        </p:pic>
        <p:pic>
          <p:nvPicPr>
            <p:cNvPr id="26" name="Image 4">
              <a:extLst>
                <a:ext uri="{FF2B5EF4-FFF2-40B4-BE49-F238E27FC236}">
                  <a16:creationId xmlns:a16="http://schemas.microsoft.com/office/drawing/2014/main" id="{04AF91D0-E680-40D4-98C1-B3A586263F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4700" y="3820350"/>
              <a:ext cx="648000" cy="648000"/>
            </a:xfrm>
            <a:prstGeom prst="rect">
              <a:avLst/>
            </a:prstGeom>
          </p:spPr>
        </p:pic>
        <p:pic>
          <p:nvPicPr>
            <p:cNvPr id="27" name="Image 5">
              <a:extLst>
                <a:ext uri="{FF2B5EF4-FFF2-40B4-BE49-F238E27FC236}">
                  <a16:creationId xmlns:a16="http://schemas.microsoft.com/office/drawing/2014/main" id="{1FC62BC2-DCBD-421D-A75C-9C223A7E29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19975" y="4922953"/>
              <a:ext cx="648000" cy="648000"/>
            </a:xfrm>
            <a:prstGeom prst="rect">
              <a:avLst/>
            </a:prstGeom>
          </p:spPr>
        </p:pic>
        <p:pic>
          <p:nvPicPr>
            <p:cNvPr id="28" name="Image 6">
              <a:extLst>
                <a:ext uri="{FF2B5EF4-FFF2-40B4-BE49-F238E27FC236}">
                  <a16:creationId xmlns:a16="http://schemas.microsoft.com/office/drawing/2014/main" id="{DB02F6BC-9201-434D-9294-6E86FF7246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8649" y="4750415"/>
              <a:ext cx="648000" cy="648000"/>
            </a:xfrm>
            <a:prstGeom prst="rect">
              <a:avLst/>
            </a:prstGeom>
          </p:spPr>
        </p:pic>
        <p:pic>
          <p:nvPicPr>
            <p:cNvPr id="29" name="Image 7">
              <a:extLst>
                <a:ext uri="{FF2B5EF4-FFF2-40B4-BE49-F238E27FC236}">
                  <a16:creationId xmlns:a16="http://schemas.microsoft.com/office/drawing/2014/main" id="{099CD4F6-17C2-4B3A-863A-F2C01D6119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4322" y="3009337"/>
              <a:ext cx="648000" cy="648000"/>
            </a:xfrm>
            <a:prstGeom prst="rect">
              <a:avLst/>
            </a:prstGeom>
          </p:spPr>
        </p:pic>
      </p:grpSp>
      <p:sp>
        <p:nvSpPr>
          <p:cNvPr id="7" name="ZoneTexte 6">
            <a:extLst>
              <a:ext uri="{FF2B5EF4-FFF2-40B4-BE49-F238E27FC236}">
                <a16:creationId xmlns:a16="http://schemas.microsoft.com/office/drawing/2014/main" id="{A365AD48-5710-877D-8A57-567D248F05A7}"/>
              </a:ext>
            </a:extLst>
          </p:cNvPr>
          <p:cNvSpPr txBox="1"/>
          <p:nvPr/>
        </p:nvSpPr>
        <p:spPr>
          <a:xfrm>
            <a:off x="1630708" y="6195690"/>
            <a:ext cx="9310048" cy="369332"/>
          </a:xfrm>
          <a:prstGeom prst="rect">
            <a:avLst/>
          </a:prstGeom>
          <a:noFill/>
        </p:spPr>
        <p:txBody>
          <a:bodyPr wrap="square">
            <a:spAutoFit/>
          </a:bodyPr>
          <a:lstStyle/>
          <a:p>
            <a:pPr>
              <a:buNone/>
            </a:pPr>
            <a:r>
              <a:rPr lang="fr-FR" b="1" noProof="0" dirty="0">
                <a:latin typeface="Segoe UI" panose="020B0502040204020203" pitchFamily="34" charset="0"/>
              </a:rPr>
              <a:t>C</a:t>
            </a:r>
            <a:r>
              <a:rPr lang="fr-FR" sz="1800" b="1" noProof="0" dirty="0">
                <a:effectLst/>
                <a:latin typeface="Segoe UI" panose="020B0502040204020203" pitchFamily="34" charset="0"/>
              </a:rPr>
              <a:t>es caractéristiques de qualité doivent être respectées en milieu formel ou informel</a:t>
            </a:r>
            <a:endParaRPr lang="fr-FR" sz="2000" b="1" noProof="0" dirty="0">
              <a:effectLst/>
              <a:latin typeface="Arial" panose="020B0604020202020204" pitchFamily="34" charset="0"/>
            </a:endParaRPr>
          </a:p>
        </p:txBody>
      </p:sp>
    </p:spTree>
    <p:extLst>
      <p:ext uri="{BB962C8B-B14F-4D97-AF65-F5344CB8AC3E}">
        <p14:creationId xmlns:p14="http://schemas.microsoft.com/office/powerpoint/2010/main" val="873798562"/>
      </p:ext>
    </p:extLst>
  </p:cSld>
  <p:clrMapOvr>
    <a:masterClrMapping/>
  </p:clrMapOvr>
  <mc:AlternateContent xmlns:mc="http://schemas.openxmlformats.org/markup-compatibility/2006" xmlns:p14="http://schemas.microsoft.com/office/powerpoint/2010/main">
    <mc:Choice Requires="p14">
      <p:transition spd="slow" p14:dur="2000" advTm="11076"/>
    </mc:Choice>
    <mc:Fallback xmlns="">
      <p:transition spd="slow" advTm="110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702527" y="2613991"/>
            <a:ext cx="3609624" cy="1821720"/>
          </a:xfrm>
        </p:spPr>
        <p:txBody>
          <a:bodyPr/>
          <a:lstStyle/>
          <a:p>
            <a:r>
              <a:rPr lang="fr-FR" sz="2800" noProof="0" dirty="0"/>
              <a:t>Rationnel </a:t>
            </a:r>
            <a:r>
              <a:rPr lang="fr-FR" sz="2800" baseline="30000" noProof="0" dirty="0"/>
              <a:t>1</a:t>
            </a:r>
          </a:p>
        </p:txBody>
      </p:sp>
      <p:sp>
        <p:nvSpPr>
          <p:cNvPr id="6" name="Content Placeholder 2">
            <a:extLst>
              <a:ext uri="{FF2B5EF4-FFF2-40B4-BE49-F238E27FC236}">
                <a16:creationId xmlns:a16="http://schemas.microsoft.com/office/drawing/2014/main" id="{FEE67F0D-65B3-E646-9E05-5714ECA04698}"/>
              </a:ext>
            </a:extLst>
          </p:cNvPr>
          <p:cNvSpPr>
            <a:spLocks noGrp="1"/>
          </p:cNvSpPr>
          <p:nvPr>
            <p:ph idx="1"/>
          </p:nvPr>
        </p:nvSpPr>
        <p:spPr>
          <a:xfrm>
            <a:off x="4200639" y="435766"/>
            <a:ext cx="7639060" cy="5961412"/>
          </a:xfrm>
        </p:spPr>
        <p:txBody>
          <a:bodyPr>
            <a:normAutofit fontScale="92500" lnSpcReduction="10000"/>
          </a:bodyPr>
          <a:lstStyle/>
          <a:p>
            <a:pPr>
              <a:lnSpc>
                <a:spcPct val="110000"/>
              </a:lnSpc>
              <a:buClr>
                <a:srgbClr val="009CDE"/>
              </a:buClr>
            </a:pPr>
            <a:r>
              <a:rPr lang="fr-FR" sz="2200" noProof="0" dirty="0">
                <a:solidFill>
                  <a:srgbClr val="009CDE"/>
                </a:solidFill>
              </a:rPr>
              <a:t>Les adolescents ont besoin de l'ECS : </a:t>
            </a:r>
            <a:r>
              <a:rPr lang="fr-FR" sz="2200" noProof="0" dirty="0"/>
              <a:t>Besoin de connaissances et de compétences pour faire des choix éclairés. L’ECS permet d’accroitre notamment les connaissances relatives aux divers aspects de la sexualité, aux comportements et aux risques de grossesse ou d’infection par le VIH et d’autres IST. </a:t>
            </a:r>
          </a:p>
          <a:p>
            <a:pPr>
              <a:lnSpc>
                <a:spcPct val="110000"/>
              </a:lnSpc>
              <a:buClr>
                <a:srgbClr val="009CDE"/>
              </a:buClr>
            </a:pPr>
            <a:endParaRPr lang="fr-FR" sz="900" noProof="0" dirty="0"/>
          </a:p>
          <a:p>
            <a:pPr>
              <a:lnSpc>
                <a:spcPct val="110000"/>
              </a:lnSpc>
              <a:buClr>
                <a:srgbClr val="009CDE"/>
              </a:buClr>
            </a:pPr>
            <a:r>
              <a:rPr lang="fr-FR" sz="2200" noProof="0" dirty="0">
                <a:solidFill>
                  <a:srgbClr val="009CDE"/>
                </a:solidFill>
              </a:rPr>
              <a:t>L’ ECS s'est révélée efficace : </a:t>
            </a:r>
            <a:r>
              <a:rPr lang="fr-FR" sz="2200" noProof="0" dirty="0"/>
              <a:t>Il</a:t>
            </a:r>
            <a:r>
              <a:rPr lang="fr-FR" sz="2200" noProof="0" dirty="0">
                <a:solidFill>
                  <a:srgbClr val="009CDE"/>
                </a:solidFill>
              </a:rPr>
              <a:t> </a:t>
            </a:r>
            <a:r>
              <a:rPr lang="fr-FR" sz="2200" noProof="0" dirty="0"/>
              <a:t>existe des preuves solides de ces effets positifs. Rien ne prouve que l’ECS augmente l'activité sexuelle, les comportements sexuels à risque ou les taux de VIH ou d'autres IST. </a:t>
            </a:r>
          </a:p>
          <a:p>
            <a:pPr>
              <a:lnSpc>
                <a:spcPct val="110000"/>
              </a:lnSpc>
              <a:buClr>
                <a:srgbClr val="009CDE"/>
              </a:buClr>
            </a:pPr>
            <a:endParaRPr lang="fr-FR" sz="900" noProof="0" dirty="0"/>
          </a:p>
          <a:p>
            <a:pPr>
              <a:lnSpc>
                <a:spcPct val="110000"/>
              </a:lnSpc>
              <a:buClr>
                <a:srgbClr val="009CDE"/>
              </a:buClr>
            </a:pPr>
            <a:r>
              <a:rPr lang="fr-FR" sz="2200" noProof="0" dirty="0">
                <a:solidFill>
                  <a:srgbClr val="009CDE"/>
                </a:solidFill>
              </a:rPr>
              <a:t>L'accès à des programmes d’ECS de bonne qualité et sa mise à disposition nécessitent une attention particulière : De </a:t>
            </a:r>
            <a:r>
              <a:rPr lang="fr-FR" sz="2200" noProof="0" dirty="0"/>
              <a:t>nombreux pays qui ont mis en œuvre des programmes ECS à grande échelle ont du mal à en garantir la qualité. En outre, la possibilité d'accéder à une ECS dépend souvent de la fréquentation scolaire.  </a:t>
            </a:r>
          </a:p>
          <a:p>
            <a:pPr>
              <a:buClr>
                <a:srgbClr val="009CDE"/>
              </a:buClr>
            </a:pPr>
            <a:endParaRPr lang="fr-FR" noProof="0" dirty="0"/>
          </a:p>
        </p:txBody>
      </p:sp>
    </p:spTree>
    <p:extLst>
      <p:ext uri="{BB962C8B-B14F-4D97-AF65-F5344CB8AC3E}">
        <p14:creationId xmlns:p14="http://schemas.microsoft.com/office/powerpoint/2010/main" val="823113713"/>
      </p:ext>
    </p:extLst>
  </p:cSld>
  <p:clrMapOvr>
    <a:masterClrMapping/>
  </p:clrMapOvr>
  <mc:AlternateContent xmlns:mc="http://schemas.openxmlformats.org/markup-compatibility/2006" xmlns:p14="http://schemas.microsoft.com/office/powerpoint/2010/main">
    <mc:Choice Requires="p14">
      <p:transition spd="slow" p14:dur="2000" advTm="16243"/>
    </mc:Choice>
    <mc:Fallback xmlns="">
      <p:transition spd="slow" advTm="162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78130" y="2437197"/>
            <a:ext cx="4348025" cy="1821720"/>
          </a:xfrm>
        </p:spPr>
        <p:txBody>
          <a:bodyPr/>
          <a:lstStyle/>
          <a:p>
            <a:pPr algn="ctr"/>
            <a:r>
              <a:rPr lang="fr-FR" sz="2800" noProof="0" dirty="0"/>
              <a:t>Obligations en matière de droits humains </a:t>
            </a:r>
          </a:p>
        </p:txBody>
      </p:sp>
      <p:sp>
        <p:nvSpPr>
          <p:cNvPr id="7" name="Content Placeholder 2">
            <a:extLst>
              <a:ext uri="{FF2B5EF4-FFF2-40B4-BE49-F238E27FC236}">
                <a16:creationId xmlns:a16="http://schemas.microsoft.com/office/drawing/2014/main" id="{F4348FFA-7E7D-D643-91BF-A52AB4BE0F1C}"/>
              </a:ext>
            </a:extLst>
          </p:cNvPr>
          <p:cNvSpPr>
            <a:spLocks noGrp="1"/>
          </p:cNvSpPr>
          <p:nvPr>
            <p:ph idx="1"/>
          </p:nvPr>
        </p:nvSpPr>
        <p:spPr>
          <a:xfrm>
            <a:off x="4334494" y="602704"/>
            <a:ext cx="7552706" cy="5774784"/>
          </a:xfrm>
        </p:spPr>
        <p:txBody>
          <a:bodyPr>
            <a:normAutofit/>
          </a:bodyPr>
          <a:lstStyle/>
          <a:p>
            <a:pPr>
              <a:buClr>
                <a:srgbClr val="009CDE"/>
              </a:buClr>
            </a:pPr>
            <a:r>
              <a:rPr lang="fr-FR" noProof="0" dirty="0"/>
              <a:t>L’ECS fait partie </a:t>
            </a:r>
            <a:r>
              <a:rPr lang="fr-FR" noProof="0" dirty="0">
                <a:solidFill>
                  <a:srgbClr val="009CDE"/>
                </a:solidFill>
              </a:rPr>
              <a:t>des obligations fondamentales </a:t>
            </a:r>
            <a:r>
              <a:rPr lang="fr-FR" noProof="0" dirty="0"/>
              <a:t>des États en matière de respect du droit à la santé sexuelle et reproductive.</a:t>
            </a:r>
          </a:p>
          <a:p>
            <a:pPr>
              <a:buClr>
                <a:srgbClr val="009CDE"/>
              </a:buClr>
            </a:pPr>
            <a:endParaRPr lang="fr-FR" sz="800" noProof="0" dirty="0"/>
          </a:p>
          <a:p>
            <a:pPr>
              <a:buClr>
                <a:srgbClr val="009CDE"/>
              </a:buClr>
            </a:pPr>
            <a:r>
              <a:rPr lang="fr-FR" noProof="0" dirty="0"/>
              <a:t>L'ECS doit aborder la </a:t>
            </a:r>
            <a:r>
              <a:rPr lang="fr-FR" noProof="0" dirty="0">
                <a:solidFill>
                  <a:srgbClr val="009CDE"/>
                </a:solidFill>
              </a:rPr>
              <a:t>conscience de soi et la connaissance du corps, de la santé sexuelle et du bien-être.</a:t>
            </a:r>
          </a:p>
          <a:p>
            <a:pPr>
              <a:buClr>
                <a:srgbClr val="009CDE"/>
              </a:buClr>
            </a:pPr>
            <a:endParaRPr lang="fr-FR" sz="800" noProof="0" dirty="0">
              <a:solidFill>
                <a:schemeClr val="bg1"/>
              </a:solidFill>
            </a:endParaRPr>
          </a:p>
          <a:p>
            <a:pPr>
              <a:buClr>
                <a:srgbClr val="009CDE"/>
              </a:buClr>
            </a:pPr>
            <a:r>
              <a:rPr lang="fr-FR" noProof="0" dirty="0"/>
              <a:t>Tous les enfants et les adolescents doivent avoir accès à une ECS, qui doit </a:t>
            </a:r>
            <a:r>
              <a:rPr lang="fr-FR" noProof="0" dirty="0">
                <a:solidFill>
                  <a:srgbClr val="009CDE"/>
                </a:solidFill>
              </a:rPr>
              <a:t>être gratuite, confidentielle, adaptée au contexte socio-culturel; et non discriminatoire.</a:t>
            </a:r>
          </a:p>
          <a:p>
            <a:pPr>
              <a:buClr>
                <a:srgbClr val="009CDE"/>
              </a:buClr>
            </a:pPr>
            <a:endParaRPr lang="fr-FR" sz="800" noProof="0" dirty="0"/>
          </a:p>
          <a:p>
            <a:pPr>
              <a:buClr>
                <a:srgbClr val="009CDE"/>
              </a:buClr>
            </a:pPr>
            <a:r>
              <a:rPr lang="fr-FR" noProof="0" dirty="0"/>
              <a:t>L’ECS devrait être </a:t>
            </a:r>
            <a:r>
              <a:rPr lang="fr-FR" noProof="0" dirty="0">
                <a:solidFill>
                  <a:srgbClr val="009CDE"/>
                </a:solidFill>
              </a:rPr>
              <a:t>disponible à la fois en ligne et en présentiel. </a:t>
            </a:r>
            <a:r>
              <a:rPr lang="fr-FR" noProof="0" dirty="0"/>
              <a:t>Elle doit être adaptée à l'âge des participants et fondée sur des preuves scientifiques, être complet et inclusif.</a:t>
            </a:r>
          </a:p>
          <a:p>
            <a:pPr>
              <a:buClr>
                <a:srgbClr val="009CDE"/>
              </a:buClr>
            </a:pPr>
            <a:endParaRPr lang="fr-FR" sz="800" noProof="0" dirty="0"/>
          </a:p>
          <a:p>
            <a:pPr>
              <a:buClr>
                <a:srgbClr val="009CDE"/>
              </a:buClr>
            </a:pPr>
            <a:r>
              <a:rPr lang="fr-FR" noProof="0" dirty="0"/>
              <a:t>Les programmes d'ECS devraient être </a:t>
            </a:r>
            <a:r>
              <a:rPr lang="fr-FR" noProof="0" dirty="0">
                <a:solidFill>
                  <a:srgbClr val="009CDE"/>
                </a:solidFill>
              </a:rPr>
              <a:t>élaborés avec les adolescents et faire partie du programme scolaire obligatoire.</a:t>
            </a:r>
          </a:p>
        </p:txBody>
      </p:sp>
    </p:spTree>
    <p:extLst>
      <p:ext uri="{BB962C8B-B14F-4D97-AF65-F5344CB8AC3E}">
        <p14:creationId xmlns:p14="http://schemas.microsoft.com/office/powerpoint/2010/main" val="589367870"/>
      </p:ext>
    </p:extLst>
  </p:cSld>
  <p:clrMapOvr>
    <a:masterClrMapping/>
  </p:clrMapOvr>
  <mc:AlternateContent xmlns:mc="http://schemas.openxmlformats.org/markup-compatibility/2006" xmlns:p14="http://schemas.microsoft.com/office/powerpoint/2010/main">
    <mc:Choice Requires="p14">
      <p:transition spd="slow" p14:dur="2000" advTm="22512"/>
    </mc:Choice>
    <mc:Fallback xmlns="">
      <p:transition spd="slow" advTm="22512"/>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c4a89a3-d4a9-4ddd-a852-a8a76a77a4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A016DEA4DC2F46BB4DB57766AE902A" ma:contentTypeVersion="18" ma:contentTypeDescription="Create a new document." ma:contentTypeScope="" ma:versionID="7741d619895bc9c2dfa1870c61039d7c">
  <xsd:schema xmlns:xsd="http://www.w3.org/2001/XMLSchema" xmlns:xs="http://www.w3.org/2001/XMLSchema" xmlns:p="http://schemas.microsoft.com/office/2006/metadata/properties" xmlns:ns3="f4eade0c-f825-4542-917c-8d0f655072fa" xmlns:ns4="8c4a89a3-d4a9-4ddd-a852-a8a76a77a477" targetNamespace="http://schemas.microsoft.com/office/2006/metadata/properties" ma:root="true" ma:fieldsID="279e78245c838829f5ff06a552fc41ce" ns3:_="" ns4:_="">
    <xsd:import namespace="f4eade0c-f825-4542-917c-8d0f655072fa"/>
    <xsd:import namespace="8c4a89a3-d4a9-4ddd-a852-a8a76a77a4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_activity" minOccurs="0"/>
                <xsd:element ref="ns4:MediaServiceGenerationTime" minOccurs="0"/>
                <xsd:element ref="ns4:MediaServiceEventHashCode" minOccurs="0"/>
                <xsd:element ref="ns4:MediaServiceOCR" minOccurs="0"/>
                <xsd:element ref="ns4:MediaServiceObjectDetectorVersions"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ade0c-f825-4542-917c-8d0f655072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a89a3-d4a9-4ddd-a852-a8a76a77a4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DB9643-7F10-43BD-967F-E789EC873C90}">
  <ds:schemaRefs>
    <ds:schemaRef ds:uri="http://schemas.openxmlformats.org/package/2006/metadata/core-properties"/>
    <ds:schemaRef ds:uri="http://www.w3.org/XML/1998/namespace"/>
    <ds:schemaRef ds:uri="http://purl.org/dc/elements/1.1/"/>
    <ds:schemaRef ds:uri="http://purl.org/dc/dcmitype/"/>
    <ds:schemaRef ds:uri="f4eade0c-f825-4542-917c-8d0f655072fa"/>
    <ds:schemaRef ds:uri="http://schemas.microsoft.com/office/2006/metadata/properties"/>
    <ds:schemaRef ds:uri="http://schemas.microsoft.com/office/2006/documentManagement/types"/>
    <ds:schemaRef ds:uri="http://schemas.microsoft.com/office/infopath/2007/PartnerControls"/>
    <ds:schemaRef ds:uri="8c4a89a3-d4a9-4ddd-a852-a8a76a77a477"/>
    <ds:schemaRef ds:uri="http://purl.org/dc/terms/"/>
  </ds:schemaRefs>
</ds:datastoreItem>
</file>

<file path=customXml/itemProps2.xml><?xml version="1.0" encoding="utf-8"?>
<ds:datastoreItem xmlns:ds="http://schemas.openxmlformats.org/officeDocument/2006/customXml" ds:itemID="{06B838F9-5CBB-44FB-8EBB-38FC7B500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ade0c-f825-4542-917c-8d0f655072fa"/>
    <ds:schemaRef ds:uri="8c4a89a3-d4a9-4ddd-a852-a8a76a77a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08FC68-21DA-4A01-B4AA-30924B0F36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5393</Words>
  <Application>Microsoft Office PowerPoint</Application>
  <PresentationFormat>Widescreen</PresentationFormat>
  <Paragraphs>283</Paragraphs>
  <Slides>34</Slides>
  <Notes>34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Aptos</vt:lpstr>
      <vt:lpstr>Arial</vt:lpstr>
      <vt:lpstr>Arial Black</vt:lpstr>
      <vt:lpstr>Calibri</vt:lpstr>
      <vt:lpstr>Open Sans</vt:lpstr>
      <vt:lpstr>Segoe UI</vt:lpstr>
      <vt:lpstr>Wingdings</vt:lpstr>
      <vt:lpstr>3_Office Theme</vt:lpstr>
      <vt:lpstr>5_Office Theme</vt:lpstr>
      <vt:lpstr>4_Office Theme</vt:lpstr>
      <vt:lpstr>2_Office Theme</vt:lpstr>
      <vt:lpstr>OFFRE DE L’ÉDUCATION COMPLÈTE À LA SEXUALITÉ (ECS)</vt:lpstr>
      <vt:lpstr>Objectifs du module</vt:lpstr>
      <vt:lpstr>Plan du module</vt:lpstr>
      <vt:lpstr>A L’ÉCHELLE MONDIALE</vt:lpstr>
      <vt:lpstr>Définition 1</vt:lpstr>
      <vt:lpstr>Concepts clés dans les programmes ECS 1</vt:lpstr>
      <vt:lpstr>PowerPoint Presentation</vt:lpstr>
      <vt:lpstr>Rationnel 1</vt:lpstr>
      <vt:lpstr>Obligations en matière de droits humains </vt:lpstr>
      <vt:lpstr>Considérations d’ordre programmatique</vt:lpstr>
      <vt:lpstr>Lignes directrices de l'OMS</vt:lpstr>
      <vt:lpstr>Publications complémentaires aux guides de l’OMS  2/2</vt:lpstr>
      <vt:lpstr>PowerPoint Presentation</vt:lpstr>
      <vt:lpstr>PERSPECTIVE RÉGIONALE</vt:lpstr>
      <vt:lpstr>L’ECS EN AFRIQUE FRANCOPHONE  (CONNAISSANCES ET ATTITUDES)</vt:lpstr>
      <vt:lpstr>Accès limité à l’école et faible niveau d’apprentissage de base 3</vt:lpstr>
      <vt:lpstr>Connaissance complète du VIH chez les adolescents</vt:lpstr>
      <vt:lpstr>État des lieux des programmes d’ECS dans certains pays de l’Afrique francophone 1/2  </vt:lpstr>
      <vt:lpstr>État des lieux des programmes d’ECS dans certains pays de l’Afrique francophone 2/2 4 </vt:lpstr>
      <vt:lpstr>Défis de la mise en œuvre de l’ECS 5</vt:lpstr>
      <vt:lpstr>Bonnes pratiques et leçons apprises de la MEO de quelques programmes en Afrique francophone 6</vt:lpstr>
      <vt:lpstr>    Leviers du succès pour une mise en œuvre de ECS 7, 8 </vt:lpstr>
      <vt:lpstr>PowerPoint Presentation</vt:lpstr>
      <vt:lpstr>Initiative régionale :  UNFPA WCARO – Élargissement de l’accès à l’éducation complète à la sexualité (ECS) »  </vt:lpstr>
      <vt:lpstr>UNFPA WCARO – Élargissement de l’accès à l’éducation complète à la sexualité (ECS) »  https://wcaro.unfpa.org/sites/default/files/pub-pdf/VF_Brochure%20CSE_FR_WCARO.pdf</vt:lpstr>
      <vt:lpstr>Perspectives et opportunités régionales    </vt:lpstr>
      <vt:lpstr>Messages clés </vt:lpstr>
      <vt:lpstr>Rôles des chefs de district de santé en lien avec l’Éducation Complète à la Sexualité (ECS) 1/2</vt:lpstr>
      <vt:lpstr>Rôles des chefs de district de santé en lien avec l’Éducation Complète à la Sexualité (ECS) 2/2</vt:lpstr>
      <vt:lpstr>PowerPoint Presentation</vt:lpstr>
      <vt:lpstr>RÉFÉRENCES</vt:lpstr>
      <vt:lpstr>Références</vt:lpstr>
      <vt:lpstr>Références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Offre de l’éducation complète à la sexualité (ECS) - Venkatraman Chandra-Mouli, Ousseini Abdoulaye, Ginette Hounkanrin, Ketchen Serah Ashunya</dc:title>
  <dc:creator>Venkatraman Chandra-Mouli, Ousseini Abdoulaye, Ginette Hounkanrin, Ketchen Serah Ashunya</dc:creator>
  <cp:lastModifiedBy>Aldo Campana</cp:lastModifiedBy>
  <cp:revision>179</cp:revision>
  <dcterms:created xsi:type="dcterms:W3CDTF">2021-11-27T17:57:02Z</dcterms:created>
  <dcterms:modified xsi:type="dcterms:W3CDTF">2025-10-07T01:55:52Z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0x010100A3A016DEA4DC2F46BB4DB57766AE902A</vt:lpwstr>
  </property>
</Properties>
</file>