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6" r:id="rId2"/>
    <p:sldId id="284" r:id="rId3"/>
    <p:sldId id="303" r:id="rId4"/>
    <p:sldId id="304" r:id="rId5"/>
    <p:sldId id="276" r:id="rId6"/>
    <p:sldId id="298" r:id="rId7"/>
    <p:sldId id="293" r:id="rId8"/>
    <p:sldId id="299" r:id="rId9"/>
    <p:sldId id="277" r:id="rId10"/>
    <p:sldId id="311" r:id="rId11"/>
    <p:sldId id="278" r:id="rId12"/>
    <p:sldId id="279" r:id="rId13"/>
    <p:sldId id="280" r:id="rId14"/>
    <p:sldId id="289" r:id="rId15"/>
    <p:sldId id="300" r:id="rId16"/>
    <p:sldId id="305" r:id="rId17"/>
    <p:sldId id="281" r:id="rId18"/>
    <p:sldId id="288" r:id="rId19"/>
    <p:sldId id="257" r:id="rId20"/>
    <p:sldId id="267" r:id="rId21"/>
    <p:sldId id="306" r:id="rId22"/>
    <p:sldId id="259" r:id="rId23"/>
    <p:sldId id="307" r:id="rId24"/>
    <p:sldId id="309" r:id="rId25"/>
    <p:sldId id="312" r:id="rId26"/>
    <p:sldId id="261" r:id="rId27"/>
    <p:sldId id="271" r:id="rId28"/>
    <p:sldId id="272" r:id="rId29"/>
    <p:sldId id="268" r:id="rId30"/>
    <p:sldId id="310" r:id="rId31"/>
    <p:sldId id="302" r:id="rId32"/>
    <p:sldId id="266" r:id="rId33"/>
    <p:sldId id="292" r:id="rId34"/>
    <p:sldId id="285" r:id="rId35"/>
    <p:sldId id="290"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9" autoAdjust="0"/>
    <p:restoredTop sz="92450" autoAdjust="0"/>
  </p:normalViewPr>
  <p:slideViewPr>
    <p:cSldViewPr snapToGrid="0">
      <p:cViewPr varScale="1">
        <p:scale>
          <a:sx n="136" d="100"/>
          <a:sy n="136" d="100"/>
        </p:scale>
        <p:origin x="2568" y="304"/>
      </p:cViewPr>
      <p:guideLst/>
    </p:cSldViewPr>
  </p:slideViewPr>
  <p:outlineViewPr>
    <p:cViewPr>
      <p:scale>
        <a:sx n="33" d="100"/>
        <a:sy n="33" d="100"/>
      </p:scale>
      <p:origin x="0" y="-1524"/>
    </p:cViewPr>
  </p:outlineViewPr>
  <p:notesTextViewPr>
    <p:cViewPr>
      <p:scale>
        <a:sx n="125" d="100"/>
        <a:sy n="125" d="100"/>
      </p:scale>
      <p:origin x="0" y="0"/>
    </p:cViewPr>
  </p:notesTextViewPr>
  <p:sorterViewPr>
    <p:cViewPr>
      <p:scale>
        <a:sx n="100" d="100"/>
        <a:sy n="100" d="100"/>
      </p:scale>
      <p:origin x="0" y="-55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2DCA78-CD14-494C-A5D0-D371C5853BB3}" type="datetimeFigureOut">
              <a:rPr lang="en-GB" smtClean="0"/>
              <a:t>04/09/2025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10B4EB-036F-4354-9E17-53D0AECC6196}" type="slidenum">
              <a:rPr lang="en-GB" smtClean="0"/>
              <a:t>‹#›</a:t>
            </a:fld>
            <a:endParaRPr lang="en-GB"/>
          </a:p>
        </p:txBody>
      </p:sp>
    </p:spTree>
    <p:extLst>
      <p:ext uri="{BB962C8B-B14F-4D97-AF65-F5344CB8AC3E}">
        <p14:creationId xmlns:p14="http://schemas.microsoft.com/office/powerpoint/2010/main" val="3676417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iris.who.int/"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research4life.org/" TargetMode="External"/><Relationship Id="rId4" Type="http://schemas.openxmlformats.org/officeDocument/2006/relationships/hyperlink" Target="https://www.globalindexmedicus.net/"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globalindexmedicus.net/"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globalindexmedicus.net/wp-content/themes/globalindexmedicus/img/guiaen.pdf"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arch.bvsalud.org/gi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globalindexmedicus.net/wp-content/themes/globalindexmedicus/img/guiaen.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globalindexmedicus.net/wp-content/themes/globalindexmedicus/img/guiaen.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who.in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Welcome to Module 2: </a:t>
            </a:r>
            <a:r>
              <a:rPr lang="en-GB" b="0" i="0" dirty="0">
                <a:solidFill>
                  <a:srgbClr val="000099"/>
                </a:solidFill>
                <a:effectLst/>
                <a:latin typeface="Arial" panose="020B0604020202020204" pitchFamily="34" charset="0"/>
                <a:cs typeface="Arial" panose="020B0604020202020204" pitchFamily="34" charset="0"/>
              </a:rPr>
              <a:t>Types of research, effective literature search and citing biomedical documents and sources where you will learn about the different types of research designs, conducting a literature search and referencing. This presentation is about the WHO Library which is a very useful online resource for finding public health information. </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310B4EB-036F-4354-9E17-53D0AECC6196}" type="slidenum">
              <a:rPr lang="en-GB" smtClean="0"/>
              <a:t>1</a:t>
            </a:fld>
            <a:endParaRPr lang="en-GB"/>
          </a:p>
        </p:txBody>
      </p:sp>
    </p:spTree>
    <p:extLst>
      <p:ext uri="{BB962C8B-B14F-4D97-AF65-F5344CB8AC3E}">
        <p14:creationId xmlns:p14="http://schemas.microsoft.com/office/powerpoint/2010/main" val="351789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525F5-97BA-DF33-16E7-D0D2E6A11E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35B80B-12CF-5012-60FB-088348AC10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E42A2F-01B5-9C93-D405-9FE2B1773C7A}"/>
              </a:ext>
            </a:extLst>
          </p:cNvPr>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By clicking on the ‘Countries’ tab, you will also find the ‘WHO in countries’ menu with links to various country information including data. </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Clicking on ‘Data by country’ will take you to the ‘WHO Data’ page which is a database of health statistics on different health indicators for different countries. You can search for data by indicator or by country. </a:t>
            </a:r>
          </a:p>
        </p:txBody>
      </p:sp>
      <p:sp>
        <p:nvSpPr>
          <p:cNvPr id="4" name="Slide Number Placeholder 3">
            <a:extLst>
              <a:ext uri="{FF2B5EF4-FFF2-40B4-BE49-F238E27FC236}">
                <a16:creationId xmlns:a16="http://schemas.microsoft.com/office/drawing/2014/main" id="{E04C6076-73B0-6963-6DAA-B7712549CAA5}"/>
              </a:ext>
            </a:extLst>
          </p:cNvPr>
          <p:cNvSpPr>
            <a:spLocks noGrp="1"/>
          </p:cNvSpPr>
          <p:nvPr>
            <p:ph type="sldNum" sz="quarter" idx="5"/>
          </p:nvPr>
        </p:nvSpPr>
        <p:spPr/>
        <p:txBody>
          <a:bodyPr/>
          <a:lstStyle/>
          <a:p>
            <a:fld id="{7310B4EB-036F-4354-9E17-53D0AECC6196}" type="slidenum">
              <a:rPr lang="en-GB" smtClean="0"/>
              <a:t>10</a:t>
            </a:fld>
            <a:endParaRPr lang="en-GB"/>
          </a:p>
        </p:txBody>
      </p:sp>
    </p:spTree>
    <p:extLst>
      <p:ext uri="{BB962C8B-B14F-4D97-AF65-F5344CB8AC3E}">
        <p14:creationId xmlns:p14="http://schemas.microsoft.com/office/powerpoint/2010/main" val="1076222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Click on ‘Newsroom to find links to all news – WHO statements, events, campaigns etc. You will also see headlines on current news and events. </a:t>
            </a:r>
          </a:p>
        </p:txBody>
      </p:sp>
      <p:sp>
        <p:nvSpPr>
          <p:cNvPr id="4" name="Slide Number Placeholder 3"/>
          <p:cNvSpPr>
            <a:spLocks noGrp="1"/>
          </p:cNvSpPr>
          <p:nvPr>
            <p:ph type="sldNum" sz="quarter" idx="5"/>
          </p:nvPr>
        </p:nvSpPr>
        <p:spPr/>
        <p:txBody>
          <a:bodyPr/>
          <a:lstStyle/>
          <a:p>
            <a:fld id="{7310B4EB-036F-4354-9E17-53D0AECC6196}" type="slidenum">
              <a:rPr lang="en-GB" smtClean="0"/>
              <a:t>11</a:t>
            </a:fld>
            <a:endParaRPr lang="en-GB"/>
          </a:p>
        </p:txBody>
      </p:sp>
    </p:spTree>
    <p:extLst>
      <p:ext uri="{BB962C8B-B14F-4D97-AF65-F5344CB8AC3E}">
        <p14:creationId xmlns:p14="http://schemas.microsoft.com/office/powerpoint/2010/main" val="2113225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 ‘Emergencies’ tab will give you links to information on crisis / disaster zones across the world and WHO activities in these areas. </a:t>
            </a:r>
          </a:p>
        </p:txBody>
      </p:sp>
      <p:sp>
        <p:nvSpPr>
          <p:cNvPr id="4" name="Slide Number Placeholder 3"/>
          <p:cNvSpPr>
            <a:spLocks noGrp="1"/>
          </p:cNvSpPr>
          <p:nvPr>
            <p:ph type="sldNum" sz="quarter" idx="5"/>
          </p:nvPr>
        </p:nvSpPr>
        <p:spPr/>
        <p:txBody>
          <a:bodyPr/>
          <a:lstStyle/>
          <a:p>
            <a:fld id="{7310B4EB-036F-4354-9E17-53D0AECC6196}" type="slidenum">
              <a:rPr lang="en-GB" smtClean="0"/>
              <a:t>12</a:t>
            </a:fld>
            <a:endParaRPr lang="en-GB"/>
          </a:p>
        </p:txBody>
      </p:sp>
    </p:spTree>
    <p:extLst>
      <p:ext uri="{BB962C8B-B14F-4D97-AF65-F5344CB8AC3E}">
        <p14:creationId xmlns:p14="http://schemas.microsoft.com/office/powerpoint/2010/main" val="3878143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 ‘Data’ tab provides access to various data sources including the World Health Statistics under ‘Reports’. Clicking on this will take you to a page where you can download World Health Statistics reports in the ‘Global Health Observatory’ site (see next three slides). </a:t>
            </a:r>
          </a:p>
        </p:txBody>
      </p:sp>
      <p:sp>
        <p:nvSpPr>
          <p:cNvPr id="4" name="Slide Number Placeholder 3"/>
          <p:cNvSpPr>
            <a:spLocks noGrp="1"/>
          </p:cNvSpPr>
          <p:nvPr>
            <p:ph type="sldNum" sz="quarter" idx="5"/>
          </p:nvPr>
        </p:nvSpPr>
        <p:spPr/>
        <p:txBody>
          <a:bodyPr/>
          <a:lstStyle/>
          <a:p>
            <a:fld id="{7310B4EB-036F-4354-9E17-53D0AECC6196}" type="slidenum">
              <a:rPr lang="en-GB" smtClean="0"/>
              <a:t>13</a:t>
            </a:fld>
            <a:endParaRPr lang="en-GB"/>
          </a:p>
        </p:txBody>
      </p:sp>
    </p:spTree>
    <p:extLst>
      <p:ext uri="{BB962C8B-B14F-4D97-AF65-F5344CB8AC3E}">
        <p14:creationId xmlns:p14="http://schemas.microsoft.com/office/powerpoint/2010/main" val="4101527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 ‘Global Health Observatory’ is a very useful database for information on indicators and statistics on different health issues across the globe. You can find information by indicators or by countries. </a:t>
            </a:r>
          </a:p>
        </p:txBody>
      </p:sp>
      <p:sp>
        <p:nvSpPr>
          <p:cNvPr id="4" name="Slide Number Placeholder 3"/>
          <p:cNvSpPr>
            <a:spLocks noGrp="1"/>
          </p:cNvSpPr>
          <p:nvPr>
            <p:ph type="sldNum" sz="quarter" idx="5"/>
          </p:nvPr>
        </p:nvSpPr>
        <p:spPr/>
        <p:txBody>
          <a:bodyPr/>
          <a:lstStyle/>
          <a:p>
            <a:fld id="{7310B4EB-036F-4354-9E17-53D0AECC6196}" type="slidenum">
              <a:rPr lang="en-GB" smtClean="0"/>
              <a:t>14</a:t>
            </a:fld>
            <a:endParaRPr lang="en-GB"/>
          </a:p>
        </p:txBody>
      </p:sp>
    </p:spTree>
    <p:extLst>
      <p:ext uri="{BB962C8B-B14F-4D97-AF65-F5344CB8AC3E}">
        <p14:creationId xmlns:p14="http://schemas.microsoft.com/office/powerpoint/2010/main" val="755366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You can also search for information by themes. </a:t>
            </a:r>
          </a:p>
        </p:txBody>
      </p:sp>
      <p:sp>
        <p:nvSpPr>
          <p:cNvPr id="4" name="Slide Number Placeholder 3"/>
          <p:cNvSpPr>
            <a:spLocks noGrp="1"/>
          </p:cNvSpPr>
          <p:nvPr>
            <p:ph type="sldNum" sz="quarter" idx="5"/>
          </p:nvPr>
        </p:nvSpPr>
        <p:spPr/>
        <p:txBody>
          <a:bodyPr/>
          <a:lstStyle/>
          <a:p>
            <a:fld id="{7310B4EB-036F-4354-9E17-53D0AECC6196}" type="slidenum">
              <a:rPr lang="en-GB" smtClean="0"/>
              <a:t>15</a:t>
            </a:fld>
            <a:endParaRPr lang="en-GB"/>
          </a:p>
        </p:txBody>
      </p:sp>
    </p:spTree>
    <p:extLst>
      <p:ext uri="{BB962C8B-B14F-4D97-AF65-F5344CB8AC3E}">
        <p14:creationId xmlns:p14="http://schemas.microsoft.com/office/powerpoint/2010/main" val="1654375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In the lower half of the webpage, you have links to different portals, data sets and dashboards. </a:t>
            </a:r>
          </a:p>
        </p:txBody>
      </p:sp>
      <p:sp>
        <p:nvSpPr>
          <p:cNvPr id="4" name="Slide Number Placeholder 3"/>
          <p:cNvSpPr>
            <a:spLocks noGrp="1"/>
          </p:cNvSpPr>
          <p:nvPr>
            <p:ph type="sldNum" sz="quarter" idx="5"/>
          </p:nvPr>
        </p:nvSpPr>
        <p:spPr/>
        <p:txBody>
          <a:bodyPr/>
          <a:lstStyle/>
          <a:p>
            <a:fld id="{7310B4EB-036F-4354-9E17-53D0AECC6196}" type="slidenum">
              <a:rPr lang="en-GB" smtClean="0"/>
              <a:t>16</a:t>
            </a:fld>
            <a:endParaRPr lang="en-GB"/>
          </a:p>
        </p:txBody>
      </p:sp>
    </p:spTree>
    <p:extLst>
      <p:ext uri="{BB962C8B-B14F-4D97-AF65-F5344CB8AC3E}">
        <p14:creationId xmlns:p14="http://schemas.microsoft.com/office/powerpoint/2010/main" val="258642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 ‘About WHO’ tab provides links to information about WHO, its activities, funding and governance which includes the World Health Assembly. </a:t>
            </a:r>
          </a:p>
        </p:txBody>
      </p:sp>
      <p:sp>
        <p:nvSpPr>
          <p:cNvPr id="4" name="Slide Number Placeholder 3"/>
          <p:cNvSpPr>
            <a:spLocks noGrp="1"/>
          </p:cNvSpPr>
          <p:nvPr>
            <p:ph type="sldNum" sz="quarter" idx="5"/>
          </p:nvPr>
        </p:nvSpPr>
        <p:spPr/>
        <p:txBody>
          <a:bodyPr/>
          <a:lstStyle/>
          <a:p>
            <a:fld id="{7310B4EB-036F-4354-9E17-53D0AECC6196}" type="slidenum">
              <a:rPr lang="en-GB" smtClean="0"/>
              <a:t>17</a:t>
            </a:fld>
            <a:endParaRPr lang="en-GB"/>
          </a:p>
        </p:txBody>
      </p:sp>
    </p:spTree>
    <p:extLst>
      <p:ext uri="{BB962C8B-B14F-4D97-AF65-F5344CB8AC3E}">
        <p14:creationId xmlns:p14="http://schemas.microsoft.com/office/powerpoint/2010/main" val="1954197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At the bottom of the WHO website homepage, are links to the websites of the WHO Regional offices as well as to the WHO Library. </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Click on the Library link to access the page: https://www.who.int/library </a:t>
            </a:r>
          </a:p>
        </p:txBody>
      </p:sp>
      <p:sp>
        <p:nvSpPr>
          <p:cNvPr id="4" name="Slide Number Placeholder 3"/>
          <p:cNvSpPr>
            <a:spLocks noGrp="1"/>
          </p:cNvSpPr>
          <p:nvPr>
            <p:ph type="sldNum" sz="quarter" idx="5"/>
          </p:nvPr>
        </p:nvSpPr>
        <p:spPr/>
        <p:txBody>
          <a:bodyPr/>
          <a:lstStyle/>
          <a:p>
            <a:fld id="{7310B4EB-036F-4354-9E17-53D0AECC6196}" type="slidenum">
              <a:rPr lang="en-GB" smtClean="0"/>
              <a:t>18</a:t>
            </a:fld>
            <a:endParaRPr lang="en-GB"/>
          </a:p>
        </p:txBody>
      </p:sp>
    </p:spTree>
    <p:extLst>
      <p:ext uri="{BB962C8B-B14F-4D97-AF65-F5344CB8AC3E}">
        <p14:creationId xmlns:p14="http://schemas.microsoft.com/office/powerpoint/2010/main" val="3385180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dirty="0">
                <a:latin typeface="Arial" panose="020B0604020202020204" pitchFamily="34" charset="0"/>
                <a:cs typeface="Arial" panose="020B0604020202020204" pitchFamily="34" charset="0"/>
              </a:rPr>
              <a:t>The WHO Library is available at: https://www.who.int/library</a:t>
            </a:r>
          </a:p>
          <a:p>
            <a:pPr marL="171450" indent="-171450">
              <a:buFont typeface="Arial" panose="020B0604020202020204" pitchFamily="34" charset="0"/>
              <a:buChar char="•"/>
            </a:pPr>
            <a:r>
              <a:rPr lang="en-GB" b="0" dirty="0">
                <a:latin typeface="Arial" panose="020B0604020202020204" pitchFamily="34" charset="0"/>
                <a:cs typeface="Arial" panose="020B0604020202020204" pitchFamily="34" charset="0"/>
              </a:rPr>
              <a:t>It provides access to scientific literature from all around the world. </a:t>
            </a:r>
          </a:p>
          <a:p>
            <a:pPr marL="171450" indent="-171450">
              <a:buFont typeface="Arial" panose="020B0604020202020204" pitchFamily="34" charset="0"/>
              <a:buChar char="•"/>
            </a:pPr>
            <a:r>
              <a:rPr lang="en-GB" b="0" i="0" dirty="0">
                <a:solidFill>
                  <a:srgbClr val="3C4245"/>
                </a:solidFill>
                <a:effectLst/>
                <a:latin typeface="Arial" panose="020B0604020202020204" pitchFamily="34" charset="0"/>
                <a:cs typeface="Arial" panose="020B0604020202020204" pitchFamily="34" charset="0"/>
              </a:rPr>
              <a:t>Focuses on adequate and cost-effective information and knowledge sharing solutions.</a:t>
            </a:r>
            <a:endParaRPr lang="en-GB"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310B4EB-036F-4354-9E17-53D0AECC6196}" type="slidenum">
              <a:rPr lang="en-GB" smtClean="0"/>
              <a:t>19</a:t>
            </a:fld>
            <a:endParaRPr lang="en-GB"/>
          </a:p>
        </p:txBody>
      </p:sp>
    </p:spTree>
    <p:extLst>
      <p:ext uri="{BB962C8B-B14F-4D97-AF65-F5344CB8AC3E}">
        <p14:creationId xmlns:p14="http://schemas.microsoft.com/office/powerpoint/2010/main" val="2003271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In </a:t>
            </a:r>
            <a:r>
              <a:rPr lang="en-GB" b="0" i="0" dirty="0">
                <a:solidFill>
                  <a:srgbClr val="000099"/>
                </a:solidFill>
                <a:effectLst/>
                <a:latin typeface="Arial" panose="020B0604020202020204" pitchFamily="34" charset="0"/>
              </a:rPr>
              <a:t>the presentation, you will learn about the resources available at the WHO Library and how to search for information in the Library.</a:t>
            </a:r>
            <a:endParaRPr lang="en-GB" dirty="0"/>
          </a:p>
        </p:txBody>
      </p:sp>
      <p:sp>
        <p:nvSpPr>
          <p:cNvPr id="4" name="Slide Number Placeholder 3"/>
          <p:cNvSpPr>
            <a:spLocks noGrp="1"/>
          </p:cNvSpPr>
          <p:nvPr>
            <p:ph type="sldNum" sz="quarter" idx="5"/>
          </p:nvPr>
        </p:nvSpPr>
        <p:spPr/>
        <p:txBody>
          <a:bodyPr/>
          <a:lstStyle/>
          <a:p>
            <a:fld id="{7310B4EB-036F-4354-9E17-53D0AECC6196}" type="slidenum">
              <a:rPr lang="en-GB" smtClean="0"/>
              <a:t>2</a:t>
            </a:fld>
            <a:endParaRPr lang="en-GB"/>
          </a:p>
        </p:txBody>
      </p:sp>
    </p:spTree>
    <p:extLst>
      <p:ext uri="{BB962C8B-B14F-4D97-AF65-F5344CB8AC3E}">
        <p14:creationId xmlns:p14="http://schemas.microsoft.com/office/powerpoint/2010/main" val="1993757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WHO Library initiatives include: </a:t>
            </a:r>
          </a:p>
          <a:p>
            <a:pPr marL="628650" lvl="1" indent="-171450">
              <a:buFont typeface="Courier New" panose="02070309020205020404" pitchFamily="49" charset="0"/>
              <a:buChar char="o"/>
            </a:pPr>
            <a:r>
              <a:rPr lang="en-GB" sz="1200" dirty="0">
                <a:latin typeface="Arial" panose="020B0604020202020204" pitchFamily="34" charset="0"/>
                <a:cs typeface="Arial" panose="020B0604020202020204" pitchFamily="34" charset="0"/>
              </a:rPr>
              <a:t>Institutional Repository for Information Sharing (IRIS) </a:t>
            </a:r>
            <a:r>
              <a:rPr lang="en-GB" sz="1200" dirty="0">
                <a:latin typeface="Arial" panose="020B0604020202020204" pitchFamily="34" charset="0"/>
                <a:cs typeface="Arial" panose="020B0604020202020204" pitchFamily="34" charset="0"/>
                <a:hlinkClick r:id="rId3"/>
              </a:rPr>
              <a:t>https://iris.who.int/</a:t>
            </a:r>
            <a:endParaRPr lang="en-GB" sz="1200" dirty="0">
              <a:latin typeface="Arial" panose="020B0604020202020204" pitchFamily="34" charset="0"/>
              <a:cs typeface="Arial" panose="020B0604020202020204" pitchFamily="34" charset="0"/>
            </a:endParaRPr>
          </a:p>
          <a:p>
            <a:pPr marL="628650" lvl="1" indent="-171450">
              <a:buFont typeface="Courier New" panose="02070309020205020404" pitchFamily="49" charset="0"/>
              <a:buChar char="o"/>
            </a:pPr>
            <a:r>
              <a:rPr lang="en-GB" sz="1200" dirty="0">
                <a:latin typeface="Arial" panose="020B0604020202020204" pitchFamily="34" charset="0"/>
                <a:cs typeface="Arial" panose="020B0604020202020204" pitchFamily="34" charset="0"/>
              </a:rPr>
              <a:t>Global Index </a:t>
            </a:r>
            <a:r>
              <a:rPr lang="en-GB" sz="1200" dirty="0" err="1">
                <a:latin typeface="Arial" panose="020B0604020202020204" pitchFamily="34" charset="0"/>
                <a:cs typeface="Arial" panose="020B0604020202020204" pitchFamily="34" charset="0"/>
              </a:rPr>
              <a:t>Medicus</a:t>
            </a:r>
            <a:r>
              <a:rPr lang="en-GB" sz="1200"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hlinkClick r:id="rId4"/>
              </a:rPr>
              <a:t>https://www.globalindexmedicus.net/</a:t>
            </a:r>
            <a:endParaRPr lang="en-GB" sz="1200" dirty="0">
              <a:latin typeface="Arial" panose="020B0604020202020204" pitchFamily="34" charset="0"/>
              <a:cs typeface="Arial" panose="020B0604020202020204" pitchFamily="34" charset="0"/>
            </a:endParaRPr>
          </a:p>
          <a:p>
            <a:pPr marL="628650" lvl="1" indent="-171450">
              <a:buFont typeface="Courier New" panose="02070309020205020404" pitchFamily="49" charset="0"/>
              <a:buChar char="o"/>
            </a:pPr>
            <a:r>
              <a:rPr lang="en-GB" sz="1200" dirty="0">
                <a:latin typeface="Arial" panose="020B0604020202020204" pitchFamily="34" charset="0"/>
                <a:cs typeface="Arial" panose="020B0604020202020204" pitchFamily="34" charset="0"/>
              </a:rPr>
              <a:t>Research4Life </a:t>
            </a:r>
            <a:r>
              <a:rPr lang="en-GB" sz="1200" dirty="0">
                <a:latin typeface="Arial" panose="020B0604020202020204" pitchFamily="34" charset="0"/>
                <a:cs typeface="Arial" panose="020B0604020202020204" pitchFamily="34" charset="0"/>
                <a:hlinkClick r:id="rId5"/>
              </a:rPr>
              <a:t>https://www.research4life.org/</a:t>
            </a:r>
            <a:endParaRPr lang="en-GB" sz="12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310B4EB-036F-4354-9E17-53D0AECC6196}" type="slidenum">
              <a:rPr lang="en-GB" smtClean="0"/>
              <a:t>20</a:t>
            </a:fld>
            <a:endParaRPr lang="en-GB"/>
          </a:p>
        </p:txBody>
      </p:sp>
    </p:spTree>
    <p:extLst>
      <p:ext uri="{BB962C8B-B14F-4D97-AF65-F5344CB8AC3E}">
        <p14:creationId xmlns:p14="http://schemas.microsoft.com/office/powerpoint/2010/main" val="2414155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At the bottom part of the WHO Library webpage are useful links to: </a:t>
            </a:r>
          </a:p>
          <a:p>
            <a:pPr marL="628650" lvl="1" indent="-171450">
              <a:buFont typeface="Courier New" panose="02070309020205020404" pitchFamily="49" charset="0"/>
              <a:buChar char="o"/>
            </a:pPr>
            <a:r>
              <a:rPr lang="en-GB" sz="1200" dirty="0">
                <a:latin typeface="Arial" panose="020B0604020202020204" pitchFamily="34" charset="0"/>
                <a:cs typeface="Arial" panose="020B0604020202020204" pitchFamily="34" charset="0"/>
              </a:rPr>
              <a:t>WHO publications (https://www.who.int/publications)</a:t>
            </a:r>
          </a:p>
          <a:p>
            <a:pPr marL="628650" lvl="1" indent="-171450">
              <a:buFont typeface="Courier New" panose="02070309020205020404" pitchFamily="49" charset="0"/>
              <a:buChar char="o"/>
            </a:pPr>
            <a:r>
              <a:rPr lang="en-GB" sz="1200" dirty="0">
                <a:latin typeface="Arial" panose="020B0604020202020204" pitchFamily="34" charset="0"/>
                <a:cs typeface="Arial" panose="020B0604020202020204" pitchFamily="34" charset="0"/>
              </a:rPr>
              <a:t>WHOLIS: WHO Geneva Library print catalogue (http://kohahq.searo.who.int/)</a:t>
            </a:r>
          </a:p>
          <a:p>
            <a:pPr marL="628650" lvl="1" indent="-171450">
              <a:buFont typeface="Courier New" panose="02070309020205020404" pitchFamily="49" charset="0"/>
              <a:buChar char="o"/>
            </a:pPr>
            <a:r>
              <a:rPr lang="en-GB" sz="1200" dirty="0">
                <a:latin typeface="Arial" panose="020B0604020202020204" pitchFamily="34" charset="0"/>
                <a:cs typeface="Arial" panose="020B0604020202020204" pitchFamily="34" charset="0"/>
              </a:rPr>
              <a:t>WHO Internships</a:t>
            </a:r>
          </a:p>
          <a:p>
            <a:pPr marL="628650" lvl="1" indent="-171450">
              <a:buFont typeface="Courier New" panose="02070309020205020404" pitchFamily="49" charset="0"/>
              <a:buChar char="o"/>
            </a:pPr>
            <a:r>
              <a:rPr lang="en-GB" sz="1200" dirty="0">
                <a:latin typeface="Arial" panose="020B0604020202020204" pitchFamily="34" charset="0"/>
                <a:cs typeface="Arial" panose="020B0604020202020204" pitchFamily="34" charset="0"/>
              </a:rPr>
              <a:t>Search strategies</a:t>
            </a:r>
          </a:p>
          <a:p>
            <a:pPr marL="628650" lvl="1" indent="-171450">
              <a:buFont typeface="Courier New" panose="02070309020205020404" pitchFamily="49" charset="0"/>
              <a:buChar char="o"/>
            </a:pPr>
            <a:r>
              <a:rPr lang="en-GB" sz="1200" dirty="0">
                <a:latin typeface="Arial" panose="020B0604020202020204" pitchFamily="34" charset="0"/>
                <a:cs typeface="Arial" panose="020B0604020202020204" pitchFamily="34" charset="0"/>
              </a:rPr>
              <a:t>WHO regional office libraries</a:t>
            </a: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310B4EB-036F-4354-9E17-53D0AECC6196}" type="slidenum">
              <a:rPr lang="en-GB" smtClean="0"/>
              <a:t>21</a:t>
            </a:fld>
            <a:endParaRPr lang="en-GB"/>
          </a:p>
        </p:txBody>
      </p:sp>
    </p:spTree>
    <p:extLst>
      <p:ext uri="{BB962C8B-B14F-4D97-AF65-F5344CB8AC3E}">
        <p14:creationId xmlns:p14="http://schemas.microsoft.com/office/powerpoint/2010/main" val="2586875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Arial" panose="020B0604020202020204" pitchFamily="34" charset="0"/>
                <a:cs typeface="Arial" panose="020B0604020202020204" pitchFamily="34" charset="0"/>
              </a:rPr>
              <a:t>IRIS is the </a:t>
            </a:r>
            <a:r>
              <a:rPr lang="en-GB" sz="1200" dirty="0">
                <a:latin typeface="Arial" panose="020B0604020202020204" pitchFamily="34" charset="0"/>
                <a:cs typeface="Arial" panose="020B0604020202020204" pitchFamily="34" charset="0"/>
              </a:rPr>
              <a:t>digital library of WHO’s published material and technical information in full text produced since 1948. It is searchable in six different languages (Arabic, Chinese, English, French, Russian &amp; Spanish) and be browsed by various subjects.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Watch the video guides in the slide to learn how to search in IRIS. </a:t>
            </a: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310B4EB-036F-4354-9E17-53D0AECC6196}" type="slidenum">
              <a:rPr lang="en-GB" smtClean="0"/>
              <a:t>22</a:t>
            </a:fld>
            <a:endParaRPr lang="en-GB"/>
          </a:p>
        </p:txBody>
      </p:sp>
    </p:spTree>
    <p:extLst>
      <p:ext uri="{BB962C8B-B14F-4D97-AF65-F5344CB8AC3E}">
        <p14:creationId xmlns:p14="http://schemas.microsoft.com/office/powerpoint/2010/main" val="1469404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dirty="0">
                <a:latin typeface="Arial" panose="020B0604020202020204" pitchFamily="34" charset="0"/>
                <a:cs typeface="Arial" panose="020B0604020202020204" pitchFamily="34" charset="0"/>
              </a:rPr>
              <a:t>You can browse for information under the various headings on the left. You can also input key words in the search option. Please watch the video guides in the previous slide to learn more. </a:t>
            </a:r>
          </a:p>
        </p:txBody>
      </p:sp>
      <p:sp>
        <p:nvSpPr>
          <p:cNvPr id="4" name="Slide Number Placeholder 3"/>
          <p:cNvSpPr>
            <a:spLocks noGrp="1"/>
          </p:cNvSpPr>
          <p:nvPr>
            <p:ph type="sldNum" sz="quarter" idx="5"/>
          </p:nvPr>
        </p:nvSpPr>
        <p:spPr/>
        <p:txBody>
          <a:bodyPr/>
          <a:lstStyle/>
          <a:p>
            <a:fld id="{7310B4EB-036F-4354-9E17-53D0AECC6196}" type="slidenum">
              <a:rPr lang="en-GB" smtClean="0"/>
              <a:t>23</a:t>
            </a:fld>
            <a:endParaRPr lang="en-GB"/>
          </a:p>
        </p:txBody>
      </p:sp>
    </p:spTree>
    <p:extLst>
      <p:ext uri="{BB962C8B-B14F-4D97-AF65-F5344CB8AC3E}">
        <p14:creationId xmlns:p14="http://schemas.microsoft.com/office/powerpoint/2010/main" val="739310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latin typeface="Arial" panose="020B0604020202020204" pitchFamily="34" charset="0"/>
                <a:cs typeface="Arial" panose="020B0604020202020204" pitchFamily="34" charset="0"/>
              </a:rPr>
              <a:t>GIM is a database of </a:t>
            </a:r>
            <a:r>
              <a:rPr lang="en-GB" b="0" dirty="0">
                <a:solidFill>
                  <a:srgbClr val="002060"/>
                </a:solidFill>
                <a:latin typeface="Arial" panose="020B0604020202020204" pitchFamily="34" charset="0"/>
                <a:cs typeface="Arial" panose="020B0604020202020204" pitchFamily="34" charset="0"/>
              </a:rPr>
              <a:t>biomedical and public health literature from low- and middle-income countries to make them more visible and useable. It can be accessed from: </a:t>
            </a:r>
            <a:r>
              <a:rPr lang="en-GB" sz="1200" b="0" dirty="0">
                <a:latin typeface="Arial" panose="020B0604020202020204" pitchFamily="34" charset="0"/>
                <a:cs typeface="Arial" panose="020B0604020202020204" pitchFamily="34" charset="0"/>
                <a:hlinkClick r:id="rId3"/>
              </a:rPr>
              <a:t>https://www.globalindexmedicus.net/</a:t>
            </a:r>
            <a:r>
              <a:rPr lang="en-GB" sz="1200" b="0" dirty="0">
                <a:latin typeface="Arial" panose="020B0604020202020204" pitchFamily="34" charset="0"/>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dirty="0">
                <a:latin typeface="Arial" panose="020B0604020202020204" pitchFamily="34" charset="0"/>
                <a:cs typeface="Arial" panose="020B0604020202020204" pitchFamily="34" charset="0"/>
              </a:rPr>
              <a:t>Please read </a:t>
            </a:r>
            <a:r>
              <a:rPr lang="en-GB" dirty="0">
                <a:latin typeface="Arial" panose="020B0604020202020204" pitchFamily="34" charset="0"/>
                <a:cs typeface="Arial" panose="020B0604020202020204" pitchFamily="34" charset="0"/>
                <a:hlinkClick r:id="rId4"/>
              </a:rPr>
              <a:t>the GIM search quick guide </a:t>
            </a:r>
            <a:r>
              <a:rPr lang="en-GB" dirty="0">
                <a:latin typeface="Arial" panose="020B0604020202020204" pitchFamily="34" charset="0"/>
                <a:cs typeface="Arial" panose="020B0604020202020204" pitchFamily="34" charset="0"/>
              </a:rPr>
              <a:t>to know how to search for literature on the website: https://www.globalindexmedicus.net/wp-content/themes/globalindexmedicus/img/guiaen.pdf</a:t>
            </a:r>
          </a:p>
        </p:txBody>
      </p:sp>
      <p:sp>
        <p:nvSpPr>
          <p:cNvPr id="4" name="Slide Number Placeholder 3"/>
          <p:cNvSpPr>
            <a:spLocks noGrp="1"/>
          </p:cNvSpPr>
          <p:nvPr>
            <p:ph type="sldNum" sz="quarter" idx="5"/>
          </p:nvPr>
        </p:nvSpPr>
        <p:spPr/>
        <p:txBody>
          <a:bodyPr/>
          <a:lstStyle/>
          <a:p>
            <a:fld id="{7310B4EB-036F-4354-9E17-53D0AECC6196}" type="slidenum">
              <a:rPr lang="en-GB" smtClean="0"/>
              <a:t>24</a:t>
            </a:fld>
            <a:endParaRPr lang="en-GB"/>
          </a:p>
        </p:txBody>
      </p:sp>
    </p:spTree>
    <p:extLst>
      <p:ext uri="{BB962C8B-B14F-4D97-AF65-F5344CB8AC3E}">
        <p14:creationId xmlns:p14="http://schemas.microsoft.com/office/powerpoint/2010/main" val="244720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FA574-B216-430D-389D-ECC4C2ACF2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6130B5-998E-CD1B-1AAD-C8EF285FF0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EE5A7C-F0E3-838F-A7B1-6283B650638B}"/>
              </a:ext>
            </a:extLst>
          </p:cNvPr>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 general search interface (</a:t>
            </a:r>
            <a:r>
              <a:rPr lang="en-GB" dirty="0">
                <a:latin typeface="Arial" panose="020B0604020202020204" pitchFamily="34" charset="0"/>
                <a:cs typeface="Arial" panose="020B0604020202020204" pitchFamily="34" charset="0"/>
                <a:hlinkClick r:id="rId3"/>
              </a:rPr>
              <a:t>http://search.bvsalud.org/gim</a:t>
            </a:r>
            <a:r>
              <a:rPr lang="en-GB" dirty="0">
                <a:latin typeface="Arial" panose="020B0604020202020204" pitchFamily="34" charset="0"/>
                <a:cs typeface="Arial" panose="020B0604020202020204" pitchFamily="34" charset="0"/>
              </a:rPr>
              <a:t>) can be used to access information from all the Regions. </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Information can also be accessed by directly clicking on the link for individual Regional Index </a:t>
            </a:r>
            <a:r>
              <a:rPr lang="en-GB" dirty="0" err="1">
                <a:latin typeface="Arial" panose="020B0604020202020204" pitchFamily="34" charset="0"/>
                <a:cs typeface="Arial" panose="020B0604020202020204" pitchFamily="34" charset="0"/>
              </a:rPr>
              <a:t>Medicus</a:t>
            </a:r>
            <a:r>
              <a:rPr lang="en-GB"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498B80F1-8894-36A7-56E9-BA34AB2DD466}"/>
              </a:ext>
            </a:extLst>
          </p:cNvPr>
          <p:cNvSpPr>
            <a:spLocks noGrp="1"/>
          </p:cNvSpPr>
          <p:nvPr>
            <p:ph type="sldNum" sz="quarter" idx="5"/>
          </p:nvPr>
        </p:nvSpPr>
        <p:spPr/>
        <p:txBody>
          <a:bodyPr/>
          <a:lstStyle/>
          <a:p>
            <a:fld id="{7310B4EB-036F-4354-9E17-53D0AECC6196}" type="slidenum">
              <a:rPr lang="en-GB" smtClean="0"/>
              <a:t>25</a:t>
            </a:fld>
            <a:endParaRPr lang="en-GB"/>
          </a:p>
        </p:txBody>
      </p:sp>
    </p:spTree>
    <p:extLst>
      <p:ext uri="{BB962C8B-B14F-4D97-AF65-F5344CB8AC3E}">
        <p14:creationId xmlns:p14="http://schemas.microsoft.com/office/powerpoint/2010/main" val="2192181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 main contents of the GIM are the millions of documents from all the Regional Indexes Medici. </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There is full text access to over a million of them. </a:t>
            </a:r>
          </a:p>
        </p:txBody>
      </p:sp>
      <p:sp>
        <p:nvSpPr>
          <p:cNvPr id="4" name="Slide Number Placeholder 3"/>
          <p:cNvSpPr>
            <a:spLocks noGrp="1"/>
          </p:cNvSpPr>
          <p:nvPr>
            <p:ph type="sldNum" sz="quarter" idx="5"/>
          </p:nvPr>
        </p:nvSpPr>
        <p:spPr/>
        <p:txBody>
          <a:bodyPr/>
          <a:lstStyle/>
          <a:p>
            <a:fld id="{7310B4EB-036F-4354-9E17-53D0AECC6196}" type="slidenum">
              <a:rPr lang="en-GB" smtClean="0"/>
              <a:t>26</a:t>
            </a:fld>
            <a:endParaRPr lang="en-GB"/>
          </a:p>
        </p:txBody>
      </p:sp>
    </p:spTree>
    <p:extLst>
      <p:ext uri="{BB962C8B-B14F-4D97-AF65-F5344CB8AC3E}">
        <p14:creationId xmlns:p14="http://schemas.microsoft.com/office/powerpoint/2010/main" val="2998060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Click on ‘All indexes’ to search by title, author or subject. </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You can find out more in the </a:t>
            </a:r>
            <a:r>
              <a:rPr lang="en-GB" dirty="0" err="1">
                <a:latin typeface="Arial" panose="020B0604020202020204" pitchFamily="34" charset="0"/>
                <a:cs typeface="Arial" panose="020B0604020202020204" pitchFamily="34" charset="0"/>
                <a:hlinkClick r:id="rId3"/>
              </a:rPr>
              <a:t>the</a:t>
            </a:r>
            <a:r>
              <a:rPr lang="en-GB" dirty="0">
                <a:latin typeface="Arial" panose="020B0604020202020204" pitchFamily="34" charset="0"/>
                <a:cs typeface="Arial" panose="020B0604020202020204" pitchFamily="34" charset="0"/>
                <a:hlinkClick r:id="rId3"/>
              </a:rPr>
              <a:t> GIM search quick guide. </a:t>
            </a:r>
            <a:r>
              <a:rPr lang="en-GB" dirty="0">
                <a:latin typeface="Arial" panose="020B0604020202020204" pitchFamily="34" charset="0"/>
                <a:cs typeface="Arial" panose="020B0604020202020204" pitchFamily="34" charset="0"/>
              </a:rPr>
              <a:t>https://www.globalindexmedicus.net/wp-content/themes/globalindexmedicus/img/guiaen.pdf  </a:t>
            </a:r>
          </a:p>
        </p:txBody>
      </p:sp>
      <p:sp>
        <p:nvSpPr>
          <p:cNvPr id="4" name="Slide Number Placeholder 3"/>
          <p:cNvSpPr>
            <a:spLocks noGrp="1"/>
          </p:cNvSpPr>
          <p:nvPr>
            <p:ph type="sldNum" sz="quarter" idx="5"/>
          </p:nvPr>
        </p:nvSpPr>
        <p:spPr/>
        <p:txBody>
          <a:bodyPr/>
          <a:lstStyle/>
          <a:p>
            <a:fld id="{7310B4EB-036F-4354-9E17-53D0AECC6196}" type="slidenum">
              <a:rPr lang="en-GB" smtClean="0"/>
              <a:t>27</a:t>
            </a:fld>
            <a:endParaRPr lang="en-GB"/>
          </a:p>
        </p:txBody>
      </p:sp>
    </p:spTree>
    <p:extLst>
      <p:ext uri="{BB962C8B-B14F-4D97-AF65-F5344CB8AC3E}">
        <p14:creationId xmlns:p14="http://schemas.microsoft.com/office/powerpoint/2010/main" val="20532974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Click on ‘All Information Sources’ to search individual Regional Index </a:t>
            </a:r>
            <a:r>
              <a:rPr lang="en-GB" dirty="0" err="1">
                <a:latin typeface="Arial" panose="020B0604020202020204" pitchFamily="34" charset="0"/>
                <a:cs typeface="Arial" panose="020B0604020202020204" pitchFamily="34" charset="0"/>
              </a:rPr>
              <a:t>Medicus</a:t>
            </a:r>
            <a:r>
              <a:rPr lang="en-GB" dirty="0">
                <a:latin typeface="Arial" panose="020B0604020202020204" pitchFamily="34" charset="0"/>
                <a:cs typeface="Arial" panose="020B0604020202020204" pitchFamily="34" charset="0"/>
              </a:rPr>
              <a:t>. Find out more in the </a:t>
            </a:r>
            <a:r>
              <a:rPr lang="en-GB" dirty="0" err="1">
                <a:latin typeface="Arial" panose="020B0604020202020204" pitchFamily="34" charset="0"/>
                <a:cs typeface="Arial" panose="020B0604020202020204" pitchFamily="34" charset="0"/>
                <a:hlinkClick r:id="rId3"/>
              </a:rPr>
              <a:t>the</a:t>
            </a:r>
            <a:r>
              <a:rPr lang="en-GB" dirty="0">
                <a:latin typeface="Arial" panose="020B0604020202020204" pitchFamily="34" charset="0"/>
                <a:cs typeface="Arial" panose="020B0604020202020204" pitchFamily="34" charset="0"/>
                <a:hlinkClick r:id="rId3"/>
              </a:rPr>
              <a:t> GIM search quick guide. </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310B4EB-036F-4354-9E17-53D0AECC6196}" type="slidenum">
              <a:rPr lang="en-GB" smtClean="0"/>
              <a:t>28</a:t>
            </a:fld>
            <a:endParaRPr lang="en-GB"/>
          </a:p>
        </p:txBody>
      </p:sp>
    </p:spTree>
    <p:extLst>
      <p:ext uri="{BB962C8B-B14F-4D97-AF65-F5344CB8AC3E}">
        <p14:creationId xmlns:p14="http://schemas.microsoft.com/office/powerpoint/2010/main" val="28823211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i="0" dirty="0">
                <a:solidFill>
                  <a:srgbClr val="333333"/>
                </a:solidFill>
                <a:effectLst/>
                <a:latin typeface="Arial" panose="020B0604020202020204" pitchFamily="34" charset="0"/>
                <a:cs typeface="Arial" panose="020B0604020202020204" pitchFamily="34" charset="0"/>
              </a:rPr>
              <a:t>Research4Life provides institutions in lower income countries with online access to academic and professional peer-reviewed content. </a:t>
            </a:r>
          </a:p>
          <a:p>
            <a:pPr marL="171450" indent="-171450">
              <a:buFont typeface="Arial" panose="020B0604020202020204" pitchFamily="34" charset="0"/>
              <a:buChar char="•"/>
            </a:pPr>
            <a:r>
              <a:rPr lang="en-GB" b="0" i="0" dirty="0">
                <a:solidFill>
                  <a:srgbClr val="333333"/>
                </a:solidFill>
                <a:effectLst/>
                <a:latin typeface="Arial" panose="020B0604020202020204" pitchFamily="34" charset="0"/>
                <a:cs typeface="Arial" panose="020B0604020202020204" pitchFamily="34" charset="0"/>
              </a:rPr>
              <a:t>The aim is to improve teaching, research and policy-making in health, agriculture, the environment and other life, physical and social sciences.</a:t>
            </a:r>
          </a:p>
          <a:p>
            <a:pPr marL="171450" indent="-171450">
              <a:buFont typeface="Arial" panose="020B0604020202020204" pitchFamily="34" charset="0"/>
              <a:buChar char="•"/>
            </a:pPr>
            <a:r>
              <a:rPr lang="en-GB" b="0" i="0" dirty="0">
                <a:solidFill>
                  <a:srgbClr val="333333"/>
                </a:solidFill>
                <a:effectLst/>
                <a:latin typeface="Arial" panose="020B0604020202020204" pitchFamily="34" charset="0"/>
                <a:cs typeface="Arial" panose="020B0604020202020204" pitchFamily="34" charset="0"/>
              </a:rPr>
              <a:t>Since 2002, Research4Life has provided researchers at more than 11,500 institutions in over 125 lower- and middle-income countries with free or low-cost online access to up 203,000 leading journals and books in the fields of health, agriculture, environment, applied sciences and legal information.</a:t>
            </a:r>
          </a:p>
          <a:p>
            <a:pPr marL="171450" indent="-171450" algn="l">
              <a:buFont typeface="Arial" panose="020B0604020202020204" pitchFamily="34" charset="0"/>
              <a:buChar char="•"/>
            </a:pPr>
            <a:r>
              <a:rPr lang="en-GB" b="0" i="0" dirty="0">
                <a:solidFill>
                  <a:srgbClr val="333333"/>
                </a:solidFill>
                <a:effectLst/>
                <a:latin typeface="Arial" panose="020B0604020202020204" pitchFamily="34" charset="0"/>
                <a:cs typeface="Arial" panose="020B0604020202020204" pitchFamily="34" charset="0"/>
              </a:rPr>
              <a:t>Partnership with organizations in the fields of scholarly communications, technology and international development: WHO, FAO, UNEP, WIPO, ILO; Cornell and Yale Universities; the International Association of Scientific, Technical &amp; Medical Publishers and more than 200 international publisher partners.</a:t>
            </a:r>
          </a:p>
          <a:p>
            <a:pPr marL="171450" indent="-171450" algn="l">
              <a:buFont typeface="Arial" panose="020B0604020202020204" pitchFamily="34" charset="0"/>
              <a:buChar char="•"/>
            </a:pPr>
            <a:r>
              <a:rPr lang="en-GB" b="0" i="0" dirty="0">
                <a:solidFill>
                  <a:srgbClr val="333333"/>
                </a:solidFill>
                <a:effectLst/>
                <a:latin typeface="Arial" panose="020B0604020202020204" pitchFamily="34" charset="0"/>
                <a:cs typeface="Arial" panose="020B0604020202020204" pitchFamily="34" charset="0"/>
              </a:rPr>
              <a:t>There are five content collections: </a:t>
            </a:r>
          </a:p>
          <a:p>
            <a:pPr marL="628650" lvl="1" indent="-171450" algn="l">
              <a:buFont typeface="Courier New" panose="02070309020205020404" pitchFamily="49" charset="0"/>
              <a:buChar char="o"/>
            </a:pPr>
            <a:r>
              <a:rPr lang="en-GB" b="0" i="0" dirty="0">
                <a:solidFill>
                  <a:srgbClr val="333333"/>
                </a:solidFill>
                <a:effectLst/>
                <a:latin typeface="Arial" panose="020B0604020202020204" pitchFamily="34" charset="0"/>
                <a:cs typeface="Arial" panose="020B0604020202020204" pitchFamily="34" charset="0"/>
              </a:rPr>
              <a:t>Research for Health (</a:t>
            </a:r>
            <a:r>
              <a:rPr lang="en-GB" b="0" i="0" dirty="0" err="1">
                <a:solidFill>
                  <a:srgbClr val="333333"/>
                </a:solidFill>
                <a:effectLst/>
                <a:latin typeface="Arial" panose="020B0604020202020204" pitchFamily="34" charset="0"/>
                <a:cs typeface="Arial" panose="020B0604020202020204" pitchFamily="34" charset="0"/>
              </a:rPr>
              <a:t>Hinari</a:t>
            </a:r>
            <a:r>
              <a:rPr lang="en-GB" b="0" i="0" dirty="0">
                <a:solidFill>
                  <a:srgbClr val="333333"/>
                </a:solidFill>
                <a:effectLst/>
                <a:latin typeface="Arial" panose="020B0604020202020204" pitchFamily="34" charset="0"/>
                <a:cs typeface="Arial" panose="020B0604020202020204" pitchFamily="34" charset="0"/>
              </a:rPr>
              <a:t>) https://www.research4life.org/about/programs/hinari/ </a:t>
            </a:r>
          </a:p>
          <a:p>
            <a:pPr marL="628650" lvl="1" indent="-171450" algn="l">
              <a:buFont typeface="Courier New" panose="02070309020205020404" pitchFamily="49" charset="0"/>
              <a:buChar char="o"/>
            </a:pPr>
            <a:r>
              <a:rPr lang="en-GB" b="0" i="0" dirty="0">
                <a:solidFill>
                  <a:srgbClr val="333333"/>
                </a:solidFill>
                <a:effectLst/>
                <a:latin typeface="Arial" panose="020B0604020202020204" pitchFamily="34" charset="0"/>
                <a:cs typeface="Arial" panose="020B0604020202020204" pitchFamily="34" charset="0"/>
              </a:rPr>
              <a:t>Research in Agriculture (AGORA) </a:t>
            </a:r>
            <a:br>
              <a:rPr lang="en-GB" b="0" i="0" dirty="0">
                <a:solidFill>
                  <a:srgbClr val="333333"/>
                </a:solidFill>
                <a:effectLst/>
                <a:latin typeface="Arial" panose="020B0604020202020204" pitchFamily="34" charset="0"/>
                <a:cs typeface="Arial" panose="020B0604020202020204" pitchFamily="34" charset="0"/>
              </a:rPr>
            </a:br>
            <a:r>
              <a:rPr lang="en-GB" b="0" i="0" dirty="0">
                <a:solidFill>
                  <a:srgbClr val="333333"/>
                </a:solidFill>
                <a:effectLst/>
                <a:latin typeface="Arial" panose="020B0604020202020204" pitchFamily="34" charset="0"/>
                <a:cs typeface="Arial" panose="020B0604020202020204" pitchFamily="34" charset="0"/>
              </a:rPr>
              <a:t>https://www.fao.org/agora/ </a:t>
            </a:r>
          </a:p>
          <a:p>
            <a:pPr marL="628650" lvl="1" indent="-171450" algn="l">
              <a:buFont typeface="Courier New" panose="02070309020205020404" pitchFamily="49" charset="0"/>
              <a:buChar char="o"/>
            </a:pPr>
            <a:r>
              <a:rPr lang="en-GB" b="0" i="0" dirty="0">
                <a:solidFill>
                  <a:srgbClr val="333333"/>
                </a:solidFill>
                <a:effectLst/>
                <a:latin typeface="Arial" panose="020B0604020202020204" pitchFamily="34" charset="0"/>
                <a:cs typeface="Arial" panose="020B0604020202020204" pitchFamily="34" charset="0"/>
              </a:rPr>
              <a:t>Research in the Environment (OARE) https://www.unenvironment.org/explore-topics/environment-under-review/what-we-do/information-management/online-access-research </a:t>
            </a:r>
          </a:p>
          <a:p>
            <a:pPr marL="628650" lvl="1" indent="-171450" algn="l">
              <a:buFont typeface="Courier New" panose="02070309020205020404" pitchFamily="49" charset="0"/>
              <a:buChar char="o"/>
            </a:pPr>
            <a:r>
              <a:rPr lang="en-GB" b="0" i="0" dirty="0">
                <a:solidFill>
                  <a:srgbClr val="333333"/>
                </a:solidFill>
                <a:effectLst/>
                <a:latin typeface="Arial" panose="020B0604020202020204" pitchFamily="34" charset="0"/>
                <a:cs typeface="Arial" panose="020B0604020202020204" pitchFamily="34" charset="0"/>
              </a:rPr>
              <a:t>Research for Development and Innovation (ARDI) http://www.wipo.int/ardi/en/</a:t>
            </a:r>
          </a:p>
          <a:p>
            <a:pPr marL="628650" lvl="1" indent="-171450" algn="l">
              <a:buFont typeface="Courier New" panose="02070309020205020404" pitchFamily="49" charset="0"/>
              <a:buChar char="o"/>
            </a:pPr>
            <a:r>
              <a:rPr lang="en-GB" b="0" i="0" dirty="0">
                <a:solidFill>
                  <a:srgbClr val="333333"/>
                </a:solidFill>
                <a:effectLst/>
                <a:latin typeface="Arial" panose="020B0604020202020204" pitchFamily="34" charset="0"/>
                <a:cs typeface="Arial" panose="020B0604020202020204" pitchFamily="34" charset="0"/>
              </a:rPr>
              <a:t>Research for Global Justice (GOALI) </a:t>
            </a:r>
            <a:br>
              <a:rPr lang="en-GB" b="0" i="0" dirty="0">
                <a:solidFill>
                  <a:srgbClr val="333333"/>
                </a:solidFill>
                <a:effectLst/>
                <a:latin typeface="Arial" panose="020B0604020202020204" pitchFamily="34" charset="0"/>
                <a:cs typeface="Arial" panose="020B0604020202020204" pitchFamily="34" charset="0"/>
              </a:rPr>
            </a:br>
            <a:r>
              <a:rPr lang="en-GB" b="0" i="0" dirty="0">
                <a:solidFill>
                  <a:srgbClr val="333333"/>
                </a:solidFill>
                <a:effectLst/>
                <a:latin typeface="Arial" panose="020B0604020202020204" pitchFamily="34" charset="0"/>
                <a:cs typeface="Arial" panose="020B0604020202020204" pitchFamily="34" charset="0"/>
              </a:rPr>
              <a:t>http://www.ilo.org/goali</a:t>
            </a:r>
          </a:p>
          <a:p>
            <a:pPr marL="171450" indent="-171450">
              <a:buFont typeface="Arial" panose="020B0604020202020204" pitchFamily="34" charset="0"/>
              <a:buChar char="•"/>
            </a:pPr>
            <a:endParaRPr lang="en-GB" b="0" u="non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310B4EB-036F-4354-9E17-53D0AECC6196}" type="slidenum">
              <a:rPr lang="en-GB" smtClean="0"/>
              <a:t>29</a:t>
            </a:fld>
            <a:endParaRPr lang="en-GB"/>
          </a:p>
        </p:txBody>
      </p:sp>
    </p:spTree>
    <p:extLst>
      <p:ext uri="{BB962C8B-B14F-4D97-AF65-F5344CB8AC3E}">
        <p14:creationId xmlns:p14="http://schemas.microsoft.com/office/powerpoint/2010/main" val="3413832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Although this presentation is about the WHO Library, participants should be familiar with the WHO Website available at: </a:t>
            </a:r>
            <a:r>
              <a:rPr lang="en-GB" dirty="0">
                <a:latin typeface="Arial" panose="020B0604020202020204" pitchFamily="34" charset="0"/>
                <a:cs typeface="Arial" panose="020B0604020202020204" pitchFamily="34" charset="0"/>
                <a:hlinkClick r:id="rId3"/>
              </a:rPr>
              <a:t>https://www.who.int/</a:t>
            </a:r>
            <a:r>
              <a:rPr lang="en-GB"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 website contains a wealth of resources outside the Library resources that can be useful to health professionals for research and in their practices.</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 website can be browsed in major languages as shown in the slide. </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You can click on the ‘Global’ tab to browse global contents or ‘Regions’ tab to access the regional websites. </a:t>
            </a:r>
          </a:p>
        </p:txBody>
      </p:sp>
      <p:sp>
        <p:nvSpPr>
          <p:cNvPr id="4" name="Slide Number Placeholder 3"/>
          <p:cNvSpPr>
            <a:spLocks noGrp="1"/>
          </p:cNvSpPr>
          <p:nvPr>
            <p:ph type="sldNum" sz="quarter" idx="5"/>
          </p:nvPr>
        </p:nvSpPr>
        <p:spPr/>
        <p:txBody>
          <a:bodyPr/>
          <a:lstStyle/>
          <a:p>
            <a:fld id="{7310B4EB-036F-4354-9E17-53D0AECC6196}" type="slidenum">
              <a:rPr lang="en-GB" smtClean="0"/>
              <a:t>3</a:t>
            </a:fld>
            <a:endParaRPr lang="en-GB"/>
          </a:p>
        </p:txBody>
      </p:sp>
    </p:spTree>
    <p:extLst>
      <p:ext uri="{BB962C8B-B14F-4D97-AF65-F5344CB8AC3E}">
        <p14:creationId xmlns:p14="http://schemas.microsoft.com/office/powerpoint/2010/main" val="25702536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u="none" dirty="0">
                <a:latin typeface="Arial" panose="020B0604020202020204" pitchFamily="34" charset="0"/>
                <a:cs typeface="Arial" panose="020B0604020202020204" pitchFamily="34" charset="0"/>
              </a:rPr>
              <a:t>Local, not-for-profit institutions from two groups of eligible countries, areas and territories (https://www.research4life.org/eligibility) may register for free or low-cost access to ten of thousands of peer-reviewed international scientific journals, publications, and databases through Research4Life.</a:t>
            </a:r>
          </a:p>
          <a:p>
            <a:pPr marL="171450" indent="-171450">
              <a:buFont typeface="Arial" panose="020B0604020202020204" pitchFamily="34" charset="0"/>
              <a:buChar char="•"/>
            </a:pPr>
            <a:endParaRPr lang="en-GB" b="0" u="none"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b="0" u="none" dirty="0">
                <a:latin typeface="Arial" panose="020B0604020202020204" pitchFamily="34" charset="0"/>
                <a:cs typeface="Arial" panose="020B0604020202020204" pitchFamily="34" charset="0"/>
              </a:rPr>
              <a:t>If your institution is an academic, government or research institution in a low- and middle-income country, it may be eligible to join Research4Life.</a:t>
            </a:r>
          </a:p>
        </p:txBody>
      </p:sp>
      <p:sp>
        <p:nvSpPr>
          <p:cNvPr id="4" name="Slide Number Placeholder 3"/>
          <p:cNvSpPr>
            <a:spLocks noGrp="1"/>
          </p:cNvSpPr>
          <p:nvPr>
            <p:ph type="sldNum" sz="quarter" idx="5"/>
          </p:nvPr>
        </p:nvSpPr>
        <p:spPr/>
        <p:txBody>
          <a:bodyPr/>
          <a:lstStyle/>
          <a:p>
            <a:fld id="{7310B4EB-036F-4354-9E17-53D0AECC6196}" type="slidenum">
              <a:rPr lang="en-GB" smtClean="0"/>
              <a:t>30</a:t>
            </a:fld>
            <a:endParaRPr lang="en-GB"/>
          </a:p>
        </p:txBody>
      </p:sp>
    </p:spTree>
    <p:extLst>
      <p:ext uri="{BB962C8B-B14F-4D97-AF65-F5344CB8AC3E}">
        <p14:creationId xmlns:p14="http://schemas.microsoft.com/office/powerpoint/2010/main" val="4084369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In the WHOLIS: WHO Geneva Library print catalogue, all library collections in print are included in a unified database. </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A search can be conducted using the various search options. </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You can create an account and save your search results. </a:t>
            </a:r>
          </a:p>
        </p:txBody>
      </p:sp>
      <p:sp>
        <p:nvSpPr>
          <p:cNvPr id="4" name="Slide Number Placeholder 3"/>
          <p:cNvSpPr>
            <a:spLocks noGrp="1"/>
          </p:cNvSpPr>
          <p:nvPr>
            <p:ph type="sldNum" sz="quarter" idx="5"/>
          </p:nvPr>
        </p:nvSpPr>
        <p:spPr/>
        <p:txBody>
          <a:bodyPr/>
          <a:lstStyle/>
          <a:p>
            <a:fld id="{7310B4EB-036F-4354-9E17-53D0AECC6196}" type="slidenum">
              <a:rPr lang="en-GB" smtClean="0"/>
              <a:t>31</a:t>
            </a:fld>
            <a:endParaRPr lang="en-GB"/>
          </a:p>
        </p:txBody>
      </p:sp>
    </p:spTree>
    <p:extLst>
      <p:ext uri="{BB962C8B-B14F-4D97-AF65-F5344CB8AC3E}">
        <p14:creationId xmlns:p14="http://schemas.microsoft.com/office/powerpoint/2010/main" val="28895660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For any query or support, you can contact the Library team at the address on the slide. </a:t>
            </a:r>
          </a:p>
        </p:txBody>
      </p:sp>
      <p:sp>
        <p:nvSpPr>
          <p:cNvPr id="4" name="Slide Number Placeholder 3"/>
          <p:cNvSpPr>
            <a:spLocks noGrp="1"/>
          </p:cNvSpPr>
          <p:nvPr>
            <p:ph type="sldNum" sz="quarter" idx="5"/>
          </p:nvPr>
        </p:nvSpPr>
        <p:spPr/>
        <p:txBody>
          <a:bodyPr/>
          <a:lstStyle/>
          <a:p>
            <a:fld id="{7310B4EB-036F-4354-9E17-53D0AECC6196}" type="slidenum">
              <a:rPr lang="en-GB" smtClean="0"/>
              <a:t>34</a:t>
            </a:fld>
            <a:endParaRPr lang="en-GB"/>
          </a:p>
        </p:txBody>
      </p:sp>
    </p:spTree>
    <p:extLst>
      <p:ext uri="{BB962C8B-B14F-4D97-AF65-F5344CB8AC3E}">
        <p14:creationId xmlns:p14="http://schemas.microsoft.com/office/powerpoint/2010/main" val="3596462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From the home page of the WHO website, you can see at a glance links to current topics, news, events etc. A click on any of the links will open more information about the topic. </a:t>
            </a:r>
          </a:p>
        </p:txBody>
      </p:sp>
      <p:sp>
        <p:nvSpPr>
          <p:cNvPr id="4" name="Slide Number Placeholder 3"/>
          <p:cNvSpPr>
            <a:spLocks noGrp="1"/>
          </p:cNvSpPr>
          <p:nvPr>
            <p:ph type="sldNum" sz="quarter" idx="5"/>
          </p:nvPr>
        </p:nvSpPr>
        <p:spPr/>
        <p:txBody>
          <a:bodyPr/>
          <a:lstStyle/>
          <a:p>
            <a:fld id="{7310B4EB-036F-4354-9E17-53D0AECC6196}" type="slidenum">
              <a:rPr lang="en-GB" smtClean="0"/>
              <a:t>4</a:t>
            </a:fld>
            <a:endParaRPr lang="en-GB"/>
          </a:p>
        </p:txBody>
      </p:sp>
    </p:spTree>
    <p:extLst>
      <p:ext uri="{BB962C8B-B14F-4D97-AF65-F5344CB8AC3E}">
        <p14:creationId xmlns:p14="http://schemas.microsoft.com/office/powerpoint/2010/main" val="2924612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At the top of the page are different tabs. When you click on each tab, you will find different options. For example, clicking the Health Topics tab will give you the option to search different topics in alphabetical order, or search according to resources- fact sheets, publications etc or according to the trending topics as shown in the slide. </a:t>
            </a:r>
          </a:p>
        </p:txBody>
      </p:sp>
      <p:sp>
        <p:nvSpPr>
          <p:cNvPr id="4" name="Slide Number Placeholder 3"/>
          <p:cNvSpPr>
            <a:spLocks noGrp="1"/>
          </p:cNvSpPr>
          <p:nvPr>
            <p:ph type="sldNum" sz="quarter" idx="5"/>
          </p:nvPr>
        </p:nvSpPr>
        <p:spPr/>
        <p:txBody>
          <a:bodyPr/>
          <a:lstStyle/>
          <a:p>
            <a:fld id="{7310B4EB-036F-4354-9E17-53D0AECC6196}" type="slidenum">
              <a:rPr lang="en-GB" smtClean="0"/>
              <a:t>5</a:t>
            </a:fld>
            <a:endParaRPr lang="en-GB"/>
          </a:p>
        </p:txBody>
      </p:sp>
    </p:spTree>
    <p:extLst>
      <p:ext uri="{BB962C8B-B14F-4D97-AF65-F5344CB8AC3E}">
        <p14:creationId xmlns:p14="http://schemas.microsoft.com/office/powerpoint/2010/main" val="1510074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Arial" panose="020B0604020202020204" pitchFamily="34" charset="0"/>
                <a:cs typeface="Arial" panose="020B0604020202020204" pitchFamily="34" charset="0"/>
              </a:rPr>
              <a:t>Clicking on the Health Topics tab also brings up the ‘Resources’ tab where various WHO resources are listed. From the list, click on ‘Publications’. This will lead you to a webpage with links to various WHO publications including guidelines, journals and series, to the WHO online bookshop and to the new digital publications site. You will also find direct links to </a:t>
            </a:r>
            <a:r>
              <a:rPr lang="en-GB" sz="1200" b="0" dirty="0">
                <a:latin typeface="Arial" panose="020B0604020202020204" pitchFamily="34" charset="0"/>
                <a:cs typeface="Arial" panose="020B0604020202020204" pitchFamily="34" charset="0"/>
              </a:rPr>
              <a:t>Institutional Repository for Information Sharing</a:t>
            </a:r>
            <a:r>
              <a:rPr lang="en-GB" sz="1200" b="1" dirty="0">
                <a:latin typeface="Arial" panose="020B0604020202020204" pitchFamily="34" charset="0"/>
                <a:cs typeface="Arial" panose="020B0604020202020204" pitchFamily="34" charset="0"/>
              </a:rPr>
              <a:t> </a:t>
            </a:r>
            <a:r>
              <a:rPr lang="en-GB" sz="1200" b="0" dirty="0">
                <a:latin typeface="Arial" panose="020B0604020202020204" pitchFamily="34" charset="0"/>
                <a:cs typeface="Arial" panose="020B0604020202020204" pitchFamily="34" charset="0"/>
              </a:rPr>
              <a:t>(</a:t>
            </a:r>
            <a:r>
              <a:rPr lang="en-GB" b="0" dirty="0">
                <a:latin typeface="Arial" panose="020B0604020202020204" pitchFamily="34" charset="0"/>
                <a:cs typeface="Arial" panose="020B0604020202020204" pitchFamily="34" charset="0"/>
              </a:rPr>
              <a:t>IRIS)</a:t>
            </a:r>
            <a:r>
              <a:rPr lang="en-GB" dirty="0">
                <a:latin typeface="Arial" panose="020B0604020202020204" pitchFamily="34" charset="0"/>
                <a:cs typeface="Arial" panose="020B0604020202020204" pitchFamily="34" charset="0"/>
              </a:rPr>
              <a:t> which we will look at later, the WHO Library and publications by the WHO Regional offices. </a:t>
            </a:r>
          </a:p>
          <a:p>
            <a:endParaRPr lang="en-GB" dirty="0"/>
          </a:p>
        </p:txBody>
      </p:sp>
      <p:sp>
        <p:nvSpPr>
          <p:cNvPr id="4" name="Slide Number Placeholder 3"/>
          <p:cNvSpPr>
            <a:spLocks noGrp="1"/>
          </p:cNvSpPr>
          <p:nvPr>
            <p:ph type="sldNum" sz="quarter" idx="5"/>
          </p:nvPr>
        </p:nvSpPr>
        <p:spPr/>
        <p:txBody>
          <a:bodyPr/>
          <a:lstStyle/>
          <a:p>
            <a:fld id="{7310B4EB-036F-4354-9E17-53D0AECC6196}" type="slidenum">
              <a:rPr lang="en-GB" smtClean="0"/>
              <a:t>6</a:t>
            </a:fld>
            <a:endParaRPr lang="en-GB"/>
          </a:p>
        </p:txBody>
      </p:sp>
    </p:spTree>
    <p:extLst>
      <p:ext uri="{BB962C8B-B14F-4D97-AF65-F5344CB8AC3E}">
        <p14:creationId xmlns:p14="http://schemas.microsoft.com/office/powerpoint/2010/main" val="2170342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Arial" panose="020B0604020202020204" pitchFamily="34" charset="0"/>
                <a:cs typeface="Arial" panose="020B0604020202020204" pitchFamily="34" charset="0"/>
              </a:rPr>
              <a:t>From the ‘Publications’ page, click on ‘Journals and series’ from the options provided. Here, you can access the WHO Bulletin and other journals. </a:t>
            </a:r>
          </a:p>
          <a:p>
            <a:endParaRPr lang="en-GB" dirty="0"/>
          </a:p>
        </p:txBody>
      </p:sp>
      <p:sp>
        <p:nvSpPr>
          <p:cNvPr id="4" name="Slide Number Placeholder 3"/>
          <p:cNvSpPr>
            <a:spLocks noGrp="1"/>
          </p:cNvSpPr>
          <p:nvPr>
            <p:ph type="sldNum" sz="quarter" idx="5"/>
          </p:nvPr>
        </p:nvSpPr>
        <p:spPr/>
        <p:txBody>
          <a:bodyPr/>
          <a:lstStyle/>
          <a:p>
            <a:fld id="{7310B4EB-036F-4354-9E17-53D0AECC6196}" type="slidenum">
              <a:rPr lang="en-GB" smtClean="0"/>
              <a:t>7</a:t>
            </a:fld>
            <a:endParaRPr lang="en-GB"/>
          </a:p>
        </p:txBody>
      </p:sp>
    </p:spTree>
    <p:extLst>
      <p:ext uri="{BB962C8B-B14F-4D97-AF65-F5344CB8AC3E}">
        <p14:creationId xmlns:p14="http://schemas.microsoft.com/office/powerpoint/2010/main" val="3299305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GB" b="0" i="0" dirty="0">
                <a:solidFill>
                  <a:srgbClr val="3C4245"/>
                </a:solidFill>
                <a:effectLst/>
                <a:latin typeface="Arial" panose="020B0604020202020204" pitchFamily="34" charset="0"/>
              </a:rPr>
              <a:t>The Bulletin of the World Health Organization is a fully open-access journal of public health. </a:t>
            </a:r>
          </a:p>
          <a:p>
            <a:pPr marL="171450" indent="-171450" algn="l">
              <a:buFont typeface="Arial" panose="020B0604020202020204" pitchFamily="34" charset="0"/>
              <a:buChar char="•"/>
            </a:pPr>
            <a:r>
              <a:rPr lang="en-GB" b="0" i="0" dirty="0">
                <a:solidFill>
                  <a:srgbClr val="3C4245"/>
                </a:solidFill>
                <a:effectLst/>
                <a:latin typeface="Arial" panose="020B0604020202020204" pitchFamily="34" charset="0"/>
              </a:rPr>
              <a:t>It focuses specially on low- and middle-income countries. </a:t>
            </a:r>
          </a:p>
          <a:p>
            <a:pPr marL="171450" indent="-171450" algn="l">
              <a:buFont typeface="Arial" panose="020B0604020202020204" pitchFamily="34" charset="0"/>
              <a:buChar char="•"/>
            </a:pPr>
            <a:r>
              <a:rPr lang="en-GB" b="0" i="0" dirty="0">
                <a:solidFill>
                  <a:srgbClr val="3C4245"/>
                </a:solidFill>
                <a:effectLst/>
                <a:latin typeface="Arial" panose="020B0604020202020204" pitchFamily="34" charset="0"/>
              </a:rPr>
              <a:t>It was first published in 1948 and, since then, it has sought to make its full contents as widely available as possible. </a:t>
            </a:r>
          </a:p>
          <a:p>
            <a:pPr marL="171450" indent="-171450" algn="l">
              <a:buFont typeface="Arial" panose="020B0604020202020204" pitchFamily="34" charset="0"/>
              <a:buChar char="•"/>
            </a:pPr>
            <a:r>
              <a:rPr lang="en-GB" b="0" i="0" dirty="0">
                <a:solidFill>
                  <a:srgbClr val="3C4245"/>
                </a:solidFill>
                <a:effectLst/>
                <a:latin typeface="Arial" panose="020B0604020202020204" pitchFamily="34" charset="0"/>
              </a:rPr>
              <a:t>There are no article-processing charges associated with submitting to, or publishing in the Bulletin. This is of particular note to researchers in low- and middle- income countries. </a:t>
            </a:r>
          </a:p>
          <a:p>
            <a:pPr marL="171450" indent="-171450" algn="l">
              <a:buFont typeface="Arial" panose="020B0604020202020204" pitchFamily="34" charset="0"/>
              <a:buChar char="•"/>
            </a:pPr>
            <a:r>
              <a:rPr lang="en-GB" b="0" i="0" dirty="0">
                <a:solidFill>
                  <a:srgbClr val="3C4245"/>
                </a:solidFill>
                <a:effectLst/>
                <a:latin typeface="Arial" panose="020B0604020202020204" pitchFamily="34" charset="0"/>
              </a:rPr>
              <a:t>With a Clarivate impact factor of 8.4, the Bulletin is one of the top fifteen journals in the field of public and environmental health.</a:t>
            </a:r>
          </a:p>
          <a:p>
            <a:pPr marL="171450" indent="-171450" algn="l">
              <a:buFont typeface="Arial" panose="020B0604020202020204" pitchFamily="34" charset="0"/>
              <a:buChar char="•"/>
            </a:pPr>
            <a:r>
              <a:rPr lang="en-GB" b="0" i="0" dirty="0">
                <a:solidFill>
                  <a:srgbClr val="3C4245"/>
                </a:solidFill>
                <a:effectLst/>
                <a:latin typeface="Arial" panose="020B0604020202020204" pitchFamily="34" charset="0"/>
              </a:rPr>
              <a:t>All peer-reviewed articles and the journal archives are indexed, including in the Web of Science and MEDLINE, and are freely available under the Creative Commons Attribution 3.0 IGO license (CC BY 3.0 IG0).</a:t>
            </a:r>
          </a:p>
          <a:p>
            <a:pPr marL="171450" indent="-171450" algn="l">
              <a:buFont typeface="Arial" panose="020B0604020202020204" pitchFamily="34" charset="0"/>
              <a:buChar char="•"/>
            </a:pPr>
            <a:r>
              <a:rPr lang="en-GB" b="0" i="0" dirty="0">
                <a:solidFill>
                  <a:srgbClr val="3C4245"/>
                </a:solidFill>
                <a:effectLst/>
                <a:latin typeface="Arial" panose="020B0604020202020204" pitchFamily="34" charset="0"/>
              </a:rPr>
              <a:t>You can click on ‘Past issues’ on the right side of the page to browse and read previous editions of the bulletin.</a:t>
            </a:r>
          </a:p>
          <a:p>
            <a:pPr marL="171450" indent="-171450" algn="l">
              <a:buFont typeface="Arial" panose="020B0604020202020204" pitchFamily="34" charset="0"/>
              <a:buChar char="•"/>
            </a:pPr>
            <a:r>
              <a:rPr lang="en-GB" b="0" i="0" dirty="0">
                <a:solidFill>
                  <a:srgbClr val="3C4245"/>
                </a:solidFill>
                <a:effectLst/>
                <a:latin typeface="Arial" panose="020B0604020202020204" pitchFamily="34" charset="0"/>
              </a:rPr>
              <a:t>You will find all the information you need to submit an article for publication in the Bulletin by clicking on ‘Information for contributors’.</a:t>
            </a:r>
          </a:p>
          <a:p>
            <a:pPr marL="171450" indent="-171450" algn="l">
              <a:buFont typeface="Arial" panose="020B0604020202020204" pitchFamily="34" charset="0"/>
              <a:buChar char="•"/>
            </a:pPr>
            <a:r>
              <a:rPr lang="en-GB" b="0" i="0" dirty="0">
                <a:solidFill>
                  <a:srgbClr val="3C4245"/>
                </a:solidFill>
                <a:effectLst/>
                <a:latin typeface="Arial" panose="020B0604020202020204" pitchFamily="34" charset="0"/>
              </a:rPr>
              <a:t>You will find some general information at the bottom part of the webpage, including information on contacts for enquiries, registering for email alerts, subscribing or ordering journals, editorial members etc.</a:t>
            </a:r>
          </a:p>
        </p:txBody>
      </p:sp>
      <p:sp>
        <p:nvSpPr>
          <p:cNvPr id="4" name="Slide Number Placeholder 3"/>
          <p:cNvSpPr>
            <a:spLocks noGrp="1"/>
          </p:cNvSpPr>
          <p:nvPr>
            <p:ph type="sldNum" sz="quarter" idx="5"/>
          </p:nvPr>
        </p:nvSpPr>
        <p:spPr/>
        <p:txBody>
          <a:bodyPr/>
          <a:lstStyle/>
          <a:p>
            <a:fld id="{7310B4EB-036F-4354-9E17-53D0AECC6196}" type="slidenum">
              <a:rPr lang="en-GB" smtClean="0"/>
              <a:t>8</a:t>
            </a:fld>
            <a:endParaRPr lang="en-GB"/>
          </a:p>
        </p:txBody>
      </p:sp>
    </p:spTree>
    <p:extLst>
      <p:ext uri="{BB962C8B-B14F-4D97-AF65-F5344CB8AC3E}">
        <p14:creationId xmlns:p14="http://schemas.microsoft.com/office/powerpoint/2010/main" val="2387462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By clicking on the ‘Countries’ tab, you can search for information by country in alphabetical order or by WHO region. </a:t>
            </a:r>
          </a:p>
        </p:txBody>
      </p:sp>
      <p:sp>
        <p:nvSpPr>
          <p:cNvPr id="4" name="Slide Number Placeholder 3"/>
          <p:cNvSpPr>
            <a:spLocks noGrp="1"/>
          </p:cNvSpPr>
          <p:nvPr>
            <p:ph type="sldNum" sz="quarter" idx="5"/>
          </p:nvPr>
        </p:nvSpPr>
        <p:spPr/>
        <p:txBody>
          <a:bodyPr/>
          <a:lstStyle/>
          <a:p>
            <a:fld id="{7310B4EB-036F-4354-9E17-53D0AECC6196}" type="slidenum">
              <a:rPr lang="en-GB" smtClean="0"/>
              <a:t>9</a:t>
            </a:fld>
            <a:endParaRPr lang="en-GB"/>
          </a:p>
        </p:txBody>
      </p:sp>
    </p:spTree>
    <p:extLst>
      <p:ext uri="{BB962C8B-B14F-4D97-AF65-F5344CB8AC3E}">
        <p14:creationId xmlns:p14="http://schemas.microsoft.com/office/powerpoint/2010/main" val="980498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BA965FE-1950-4E8E-B7E7-DE8B84A5AE9C}" type="datetimeFigureOut">
              <a:rPr lang="en-GB" smtClean="0"/>
              <a:t>04/09/2025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ABB088-2DB4-4F3F-B81C-95500D1D6EA9}" type="slidenum">
              <a:rPr lang="en-GB" smtClean="0"/>
              <a:t>‹#›</a:t>
            </a:fld>
            <a:endParaRPr lang="en-GB"/>
          </a:p>
        </p:txBody>
      </p:sp>
    </p:spTree>
    <p:extLst>
      <p:ext uri="{BB962C8B-B14F-4D97-AF65-F5344CB8AC3E}">
        <p14:creationId xmlns:p14="http://schemas.microsoft.com/office/powerpoint/2010/main" val="774468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A965FE-1950-4E8E-B7E7-DE8B84A5AE9C}" type="datetimeFigureOut">
              <a:rPr lang="en-GB" smtClean="0"/>
              <a:t>04/09/2025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ABB088-2DB4-4F3F-B81C-95500D1D6EA9}" type="slidenum">
              <a:rPr lang="en-GB" smtClean="0"/>
              <a:t>‹#›</a:t>
            </a:fld>
            <a:endParaRPr lang="en-GB"/>
          </a:p>
        </p:txBody>
      </p:sp>
    </p:spTree>
    <p:extLst>
      <p:ext uri="{BB962C8B-B14F-4D97-AF65-F5344CB8AC3E}">
        <p14:creationId xmlns:p14="http://schemas.microsoft.com/office/powerpoint/2010/main" val="1091556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A965FE-1950-4E8E-B7E7-DE8B84A5AE9C}" type="datetimeFigureOut">
              <a:rPr lang="en-GB" smtClean="0"/>
              <a:t>04/09/2025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ABB088-2DB4-4F3F-B81C-95500D1D6EA9}" type="slidenum">
              <a:rPr lang="en-GB" smtClean="0"/>
              <a:t>‹#›</a:t>
            </a:fld>
            <a:endParaRPr lang="en-GB"/>
          </a:p>
        </p:txBody>
      </p:sp>
    </p:spTree>
    <p:extLst>
      <p:ext uri="{BB962C8B-B14F-4D97-AF65-F5344CB8AC3E}">
        <p14:creationId xmlns:p14="http://schemas.microsoft.com/office/powerpoint/2010/main" val="4166145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A965FE-1950-4E8E-B7E7-DE8B84A5AE9C}" type="datetimeFigureOut">
              <a:rPr lang="en-GB" smtClean="0"/>
              <a:t>04/09/2025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ABB088-2DB4-4F3F-B81C-95500D1D6EA9}" type="slidenum">
              <a:rPr lang="en-GB" smtClean="0"/>
              <a:t>‹#›</a:t>
            </a:fld>
            <a:endParaRPr lang="en-GB"/>
          </a:p>
        </p:txBody>
      </p:sp>
    </p:spTree>
    <p:extLst>
      <p:ext uri="{BB962C8B-B14F-4D97-AF65-F5344CB8AC3E}">
        <p14:creationId xmlns:p14="http://schemas.microsoft.com/office/powerpoint/2010/main" val="2061563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965FE-1950-4E8E-B7E7-DE8B84A5AE9C}" type="datetimeFigureOut">
              <a:rPr lang="en-GB" smtClean="0"/>
              <a:t>04/09/2025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ABB088-2DB4-4F3F-B81C-95500D1D6EA9}" type="slidenum">
              <a:rPr lang="en-GB" smtClean="0"/>
              <a:t>‹#›</a:t>
            </a:fld>
            <a:endParaRPr lang="en-GB"/>
          </a:p>
        </p:txBody>
      </p:sp>
    </p:spTree>
    <p:extLst>
      <p:ext uri="{BB962C8B-B14F-4D97-AF65-F5344CB8AC3E}">
        <p14:creationId xmlns:p14="http://schemas.microsoft.com/office/powerpoint/2010/main" val="2470020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A965FE-1950-4E8E-B7E7-DE8B84A5AE9C}" type="datetimeFigureOut">
              <a:rPr lang="en-GB" smtClean="0"/>
              <a:t>04/09/2025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DABB088-2DB4-4F3F-B81C-95500D1D6EA9}" type="slidenum">
              <a:rPr lang="en-GB" smtClean="0"/>
              <a:t>‹#›</a:t>
            </a:fld>
            <a:endParaRPr lang="en-GB"/>
          </a:p>
        </p:txBody>
      </p:sp>
    </p:spTree>
    <p:extLst>
      <p:ext uri="{BB962C8B-B14F-4D97-AF65-F5344CB8AC3E}">
        <p14:creationId xmlns:p14="http://schemas.microsoft.com/office/powerpoint/2010/main" val="3091374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BA965FE-1950-4E8E-B7E7-DE8B84A5AE9C}" type="datetimeFigureOut">
              <a:rPr lang="en-GB" smtClean="0"/>
              <a:t>04/09/2025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DABB088-2DB4-4F3F-B81C-95500D1D6EA9}" type="slidenum">
              <a:rPr lang="en-GB" smtClean="0"/>
              <a:t>‹#›</a:t>
            </a:fld>
            <a:endParaRPr lang="en-GB"/>
          </a:p>
        </p:txBody>
      </p:sp>
    </p:spTree>
    <p:extLst>
      <p:ext uri="{BB962C8B-B14F-4D97-AF65-F5344CB8AC3E}">
        <p14:creationId xmlns:p14="http://schemas.microsoft.com/office/powerpoint/2010/main" val="3419181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BA965FE-1950-4E8E-B7E7-DE8B84A5AE9C}" type="datetimeFigureOut">
              <a:rPr lang="en-GB" smtClean="0"/>
              <a:t>04/09/2025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DABB088-2DB4-4F3F-B81C-95500D1D6EA9}" type="slidenum">
              <a:rPr lang="en-GB" smtClean="0"/>
              <a:t>‹#›</a:t>
            </a:fld>
            <a:endParaRPr lang="en-GB"/>
          </a:p>
        </p:txBody>
      </p:sp>
    </p:spTree>
    <p:extLst>
      <p:ext uri="{BB962C8B-B14F-4D97-AF65-F5344CB8AC3E}">
        <p14:creationId xmlns:p14="http://schemas.microsoft.com/office/powerpoint/2010/main" val="1436920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965FE-1950-4E8E-B7E7-DE8B84A5AE9C}" type="datetimeFigureOut">
              <a:rPr lang="en-GB" smtClean="0"/>
              <a:t>04/09/2025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DABB088-2DB4-4F3F-B81C-95500D1D6EA9}" type="slidenum">
              <a:rPr lang="en-GB" smtClean="0"/>
              <a:t>‹#›</a:t>
            </a:fld>
            <a:endParaRPr lang="en-GB"/>
          </a:p>
        </p:txBody>
      </p:sp>
    </p:spTree>
    <p:extLst>
      <p:ext uri="{BB962C8B-B14F-4D97-AF65-F5344CB8AC3E}">
        <p14:creationId xmlns:p14="http://schemas.microsoft.com/office/powerpoint/2010/main" val="1409398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A965FE-1950-4E8E-B7E7-DE8B84A5AE9C}" type="datetimeFigureOut">
              <a:rPr lang="en-GB" smtClean="0"/>
              <a:t>04/09/2025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DABB088-2DB4-4F3F-B81C-95500D1D6EA9}" type="slidenum">
              <a:rPr lang="en-GB" smtClean="0"/>
              <a:t>‹#›</a:t>
            </a:fld>
            <a:endParaRPr lang="en-GB"/>
          </a:p>
        </p:txBody>
      </p:sp>
    </p:spTree>
    <p:extLst>
      <p:ext uri="{BB962C8B-B14F-4D97-AF65-F5344CB8AC3E}">
        <p14:creationId xmlns:p14="http://schemas.microsoft.com/office/powerpoint/2010/main" val="211365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A965FE-1950-4E8E-B7E7-DE8B84A5AE9C}" type="datetimeFigureOut">
              <a:rPr lang="en-GB" smtClean="0"/>
              <a:t>04/09/2025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DABB088-2DB4-4F3F-B81C-95500D1D6EA9}" type="slidenum">
              <a:rPr lang="en-GB" smtClean="0"/>
              <a:t>‹#›</a:t>
            </a:fld>
            <a:endParaRPr lang="en-GB"/>
          </a:p>
        </p:txBody>
      </p:sp>
    </p:spTree>
    <p:extLst>
      <p:ext uri="{BB962C8B-B14F-4D97-AF65-F5344CB8AC3E}">
        <p14:creationId xmlns:p14="http://schemas.microsoft.com/office/powerpoint/2010/main" val="2319229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965FE-1950-4E8E-B7E7-DE8B84A5AE9C}" type="datetimeFigureOut">
              <a:rPr lang="en-GB" smtClean="0"/>
              <a:t>04/09/2025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ABB088-2DB4-4F3F-B81C-95500D1D6EA9}" type="slidenum">
              <a:rPr lang="en-GB" smtClean="0"/>
              <a:t>‹#›</a:t>
            </a:fld>
            <a:endParaRPr lang="en-GB"/>
          </a:p>
        </p:txBody>
      </p:sp>
    </p:spTree>
    <p:extLst>
      <p:ext uri="{BB962C8B-B14F-4D97-AF65-F5344CB8AC3E}">
        <p14:creationId xmlns:p14="http://schemas.microsoft.com/office/powerpoint/2010/main" val="4666532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who.int/"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hyperlink" Target="https://www.who.int/"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hyperlink" Target="https://www.who.int/"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hyperlink" Target="https://www.who.int/"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hyperlink" Target="https://www.who.int/data/gho"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www.who.int/"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who.int/data/gho"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www.who.int/"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who.int/data/gho"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s://www.who.int/"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who.int/"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hyperlink" Target="https://www.who.int/"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hyperlink" Target="https://www.who.int/library"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iris.who.int/"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hyperlink" Target="https://www.research4life.org/" TargetMode="External"/><Relationship Id="rId4" Type="http://schemas.openxmlformats.org/officeDocument/2006/relationships/hyperlink" Target="https://www.globalindexmedicus.ne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s://youtu.be/yhkjpO9I67Y"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youtu.be/T2SprBGHNZU" TargetMode="External"/><Relationship Id="rId5" Type="http://schemas.openxmlformats.org/officeDocument/2006/relationships/hyperlink" Target="https://youtu.be/gAR71DCD4-U" TargetMode="External"/><Relationship Id="rId4" Type="http://schemas.openxmlformats.org/officeDocument/2006/relationships/hyperlink" Target="https://iris.who.int/"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iris.who.int/"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hyperlink" Target="https://www.globalindexmedicus.net/wp-content/themes/globalindexmedicus/img/guiaen.pdf"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hyperlink" Target="https://www.globalindexmedicus.net/"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imsear.searo.who.int/" TargetMode="External"/><Relationship Id="rId3" Type="http://schemas.openxmlformats.org/officeDocument/2006/relationships/hyperlink" Target="https://www.globalindexmedicus.net/" TargetMode="External"/><Relationship Id="rId7" Type="http://schemas.openxmlformats.org/officeDocument/2006/relationships/hyperlink" Target="http://www.emro.who.int/e-library/imemr/index.html"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lilacs.bvsalud.org/en/" TargetMode="External"/><Relationship Id="rId5" Type="http://schemas.openxmlformats.org/officeDocument/2006/relationships/hyperlink" Target="http://indexmedicus.afro.who.int/" TargetMode="External"/><Relationship Id="rId4" Type="http://schemas.openxmlformats.org/officeDocument/2006/relationships/hyperlink" Target="http://search.bvsalud.org/gim" TargetMode="External"/><Relationship Id="rId9" Type="http://schemas.openxmlformats.org/officeDocument/2006/relationships/hyperlink" Target="http://www.wprim.org/"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globalindexmedicus.net/"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hyperlink" Target="https://www.globalindexmedicus.net/"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hyperlink" Target="https://www.globalindexmedicus.net/"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hyperlink" Target="https://www.research4life.org/"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hyperlink" Target="https://www.who.in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hyperlink" Target="https://youtu.be/D86H2RTff1k" TargetMode="External"/><Relationship Id="rId3" Type="http://schemas.openxmlformats.org/officeDocument/2006/relationships/hyperlink" Target="https://www.research4life.org/access/eligibility/" TargetMode="External"/><Relationship Id="rId7" Type="http://schemas.openxmlformats.org/officeDocument/2006/relationships/hyperlink" Target="https://youtu.be/gxlFSuvRd2Q"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hyperlink" Target="https://www.research4life.org/wp-content/uploads/2021/08/scholarly-comms.png" TargetMode="External"/><Relationship Id="rId11" Type="http://schemas.openxmlformats.org/officeDocument/2006/relationships/image" Target="../media/image29.png"/><Relationship Id="rId5" Type="http://schemas.openxmlformats.org/officeDocument/2006/relationships/hyperlink" Target="https://www.research4life.org/wp-content/uploads/2021/06/20210627_M3_L3.1.EN_.Research4Life-Unified-Content-Portal-1.pptx" TargetMode="External"/><Relationship Id="rId10" Type="http://schemas.openxmlformats.org/officeDocument/2006/relationships/hyperlink" Target="https://www.research4life.org/" TargetMode="External"/><Relationship Id="rId4" Type="http://schemas.openxmlformats.org/officeDocument/2006/relationships/hyperlink" Target="https://www.research4life.org/access/criteria/" TargetMode="External"/><Relationship Id="rId9" Type="http://schemas.openxmlformats.org/officeDocument/2006/relationships/hyperlink" Target="https://youtu.be/ug1J_1w3kOA"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kohahq.searo.who.int/"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hyperlink" Target="https://iris.paho.org/" TargetMode="External"/><Relationship Id="rId7" Type="http://schemas.openxmlformats.org/officeDocument/2006/relationships/hyperlink" Target="https://www.who.int/westernpacific/our-work/resources/library" TargetMode="External"/><Relationship Id="rId2" Type="http://schemas.openxmlformats.org/officeDocument/2006/relationships/hyperlink" Target="https://afrolib.afro.who.int/" TargetMode="External"/><Relationship Id="rId1" Type="http://schemas.openxmlformats.org/officeDocument/2006/relationships/slideLayout" Target="../slideLayouts/slideLayout2.xml"/><Relationship Id="rId6" Type="http://schemas.openxmlformats.org/officeDocument/2006/relationships/hyperlink" Target="https://www.who.int/southeastasia/publications" TargetMode="External"/><Relationship Id="rId5" Type="http://schemas.openxmlformats.org/officeDocument/2006/relationships/hyperlink" Target="https://www.who.int/europe/publications" TargetMode="External"/><Relationship Id="rId4" Type="http://schemas.openxmlformats.org/officeDocument/2006/relationships/hyperlink" Target="http://www.emro.who.int/e-library/index.html"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www.scielo.org/" TargetMode="External"/><Relationship Id="rId3" Type="http://schemas.openxmlformats.org/officeDocument/2006/relationships/hyperlink" Target="https://www.epistemonikos.org/" TargetMode="External"/><Relationship Id="rId7" Type="http://schemas.openxmlformats.org/officeDocument/2006/relationships/hyperlink" Target="http://sites.bvsalud.org/redetsa/en/brisa/" TargetMode="External"/><Relationship Id="rId2" Type="http://schemas.openxmlformats.org/officeDocument/2006/relationships/hyperlink" Target="http://sites.bvsalud.org/bigg/en/biblio/" TargetMode="External"/><Relationship Id="rId1" Type="http://schemas.openxmlformats.org/officeDocument/2006/relationships/slideLayout" Target="../slideLayouts/slideLayout2.xml"/><Relationship Id="rId6" Type="http://schemas.openxmlformats.org/officeDocument/2006/relationships/hyperlink" Target="https://www.ncbi.nlm.nih.gov/pubmed/" TargetMode="External"/><Relationship Id="rId5" Type="http://schemas.openxmlformats.org/officeDocument/2006/relationships/hyperlink" Target="http://iris.paho.org/" TargetMode="External"/><Relationship Id="rId10" Type="http://schemas.openxmlformats.org/officeDocument/2006/relationships/hyperlink" Target="https://www.youtube.com/c/who/playlists" TargetMode="External"/><Relationship Id="rId4" Type="http://schemas.openxmlformats.org/officeDocument/2006/relationships/hyperlink" Target="https://www.research4life.org/about/programs/hinari/" TargetMode="External"/><Relationship Id="rId9" Type="http://schemas.openxmlformats.org/officeDocument/2006/relationships/hyperlink" Target="http://www.bvsalud.org/"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extranet.who.int/dataformv3/index.php/282679?lang=en"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who.int/"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who.in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who.int/publications/journals/bulletin/" TargetMode="External"/><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creativecommons.org/licenses/by/3.0/igo/" TargetMode="External"/><Relationship Id="rId5" Type="http://schemas.openxmlformats.org/officeDocument/2006/relationships/hyperlink" Target="https://www.ncbi.nlm.nih.gov/pmc/journals/522/" TargetMode="External"/><Relationship Id="rId4" Type="http://schemas.openxmlformats.org/officeDocument/2006/relationships/hyperlink" Target="https://apps.webofknowledge.com/"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who.int/"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127702-2258-45F4-8B07-CDF1B3CA73AD}"/>
              </a:ext>
            </a:extLst>
          </p:cNvPr>
          <p:cNvSpPr>
            <a:spLocks noGrp="1"/>
          </p:cNvSpPr>
          <p:nvPr>
            <p:ph type="ctrTitle"/>
          </p:nvPr>
        </p:nvSpPr>
        <p:spPr>
          <a:xfrm>
            <a:off x="445770" y="975219"/>
            <a:ext cx="3776908" cy="2902882"/>
          </a:xfrm>
        </p:spPr>
        <p:txBody>
          <a:bodyPr vert="horz" lIns="91440" tIns="45720" rIns="91440" bIns="45720" rtlCol="0" anchor="b">
            <a:normAutofit/>
          </a:bodyPr>
          <a:lstStyle/>
          <a:p>
            <a:pPr algn="l"/>
            <a:r>
              <a:rPr lang="en-US" sz="4700" b="1" kern="1200" dirty="0">
                <a:solidFill>
                  <a:schemeClr val="tx1"/>
                </a:solidFill>
                <a:latin typeface="Arial" panose="020B0604020202020204" pitchFamily="34" charset="0"/>
                <a:cs typeface="Arial" panose="020B0604020202020204" pitchFamily="34" charset="0"/>
              </a:rPr>
              <a:t>Introduction to the WHO Library</a:t>
            </a:r>
          </a:p>
        </p:txBody>
      </p:sp>
      <p:sp>
        <p:nvSpPr>
          <p:cNvPr id="3" name="Subtitle 2">
            <a:extLst>
              <a:ext uri="{FF2B5EF4-FFF2-40B4-BE49-F238E27FC236}">
                <a16:creationId xmlns:a16="http://schemas.microsoft.com/office/drawing/2014/main" id="{CEEC73E0-09EF-404D-B037-20ED7D5FD7F1}"/>
              </a:ext>
            </a:extLst>
          </p:cNvPr>
          <p:cNvSpPr>
            <a:spLocks noGrp="1"/>
          </p:cNvSpPr>
          <p:nvPr>
            <p:ph type="subTitle" idx="1"/>
          </p:nvPr>
        </p:nvSpPr>
        <p:spPr>
          <a:xfrm>
            <a:off x="445763" y="5127982"/>
            <a:ext cx="3884499" cy="1373182"/>
          </a:xfrm>
        </p:spPr>
        <p:txBody>
          <a:bodyPr vert="horz" lIns="91440" tIns="45720" rIns="91440" bIns="45720" rtlCol="0" anchor="t">
            <a:normAutofit fontScale="92500" lnSpcReduction="10000"/>
          </a:bodyPr>
          <a:lstStyle/>
          <a:p>
            <a:pPr algn="l"/>
            <a:r>
              <a:rPr lang="en-GB" sz="1800" b="1" kern="1200" dirty="0">
                <a:solidFill>
                  <a:schemeClr val="tx1"/>
                </a:solidFill>
                <a:latin typeface="Arial" panose="020B0604020202020204" pitchFamily="34" charset="0"/>
                <a:cs typeface="Arial" panose="020B0604020202020204" pitchFamily="34" charset="0"/>
              </a:rPr>
              <a:t>Training course in research methodology, research protocol development and scientific writing 	</a:t>
            </a:r>
          </a:p>
          <a:p>
            <a:pPr algn="l"/>
            <a:br>
              <a:rPr lang="en-GB" sz="1800" b="1" kern="1200" dirty="0">
                <a:solidFill>
                  <a:schemeClr val="tx1"/>
                </a:solidFill>
                <a:latin typeface="Arial" panose="020B0604020202020204" pitchFamily="34" charset="0"/>
                <a:cs typeface="Arial" panose="020B0604020202020204" pitchFamily="34" charset="0"/>
              </a:rPr>
            </a:br>
            <a:r>
              <a:rPr lang="en-US" sz="1800" b="1" kern="1200" dirty="0">
                <a:solidFill>
                  <a:schemeClr val="tx1"/>
                </a:solidFill>
                <a:latin typeface="Arial" panose="020B0604020202020204" pitchFamily="34" charset="0"/>
                <a:cs typeface="Arial" panose="020B0604020202020204" pitchFamily="34" charset="0"/>
              </a:rPr>
              <a:t>Geneva, 2025</a:t>
            </a:r>
          </a:p>
        </p:txBody>
      </p:sp>
      <p:grpSp>
        <p:nvGrpSpPr>
          <p:cNvPr id="38" name="Group 37">
            <a:extLst>
              <a:ext uri="{FF2B5EF4-FFF2-40B4-BE49-F238E27FC236}">
                <a16:creationId xmlns:a16="http://schemas.microsoft.com/office/drawing/2014/main" id="{9444CB66-FADD-423E-88A5-5CAED25890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5763" y="73152"/>
            <a:ext cx="884223" cy="232963"/>
            <a:chOff x="7763256" y="73152"/>
            <a:chExt cx="1178966" cy="232963"/>
          </a:xfrm>
        </p:grpSpPr>
        <p:sp>
          <p:nvSpPr>
            <p:cNvPr id="39" name="Rectangle 64">
              <a:extLst>
                <a:ext uri="{FF2B5EF4-FFF2-40B4-BE49-F238E27FC236}">
                  <a16:creationId xmlns:a16="http://schemas.microsoft.com/office/drawing/2014/main" id="{DEA1138C-E542-4349-86BF-FBA5F5AFB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78536FC1-51F2-4D51-942F-BA263C0940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4">
              <a:extLst>
                <a:ext uri="{FF2B5EF4-FFF2-40B4-BE49-F238E27FC236}">
                  <a16:creationId xmlns:a16="http://schemas.microsoft.com/office/drawing/2014/main" id="{A56D215C-00F1-4262-BA54-65231E8E0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6">
              <a:extLst>
                <a:ext uri="{FF2B5EF4-FFF2-40B4-BE49-F238E27FC236}">
                  <a16:creationId xmlns:a16="http://schemas.microsoft.com/office/drawing/2014/main" id="{778307C1-12B6-4581-8C52-072EEC35C6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4">
              <a:extLst>
                <a:ext uri="{FF2B5EF4-FFF2-40B4-BE49-F238E27FC236}">
                  <a16:creationId xmlns:a16="http://schemas.microsoft.com/office/drawing/2014/main" id="{396F7CFC-1616-41D6-AC0C-FFE2C77B8C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6">
              <a:extLst>
                <a:ext uri="{FF2B5EF4-FFF2-40B4-BE49-F238E27FC236}">
                  <a16:creationId xmlns:a16="http://schemas.microsoft.com/office/drawing/2014/main" id="{C2CBD821-A8E3-4CF4-B35C-F98D1A9E57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4">
              <a:extLst>
                <a:ext uri="{FF2B5EF4-FFF2-40B4-BE49-F238E27FC236}">
                  <a16:creationId xmlns:a16="http://schemas.microsoft.com/office/drawing/2014/main" id="{01D9AF18-CD7E-42A0-B63F-B41E4CCE2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6">
              <a:extLst>
                <a:ext uri="{FF2B5EF4-FFF2-40B4-BE49-F238E27FC236}">
                  <a16:creationId xmlns:a16="http://schemas.microsoft.com/office/drawing/2014/main" id="{BC7FCC25-D103-4F19-B473-23D41B891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4">
              <a:extLst>
                <a:ext uri="{FF2B5EF4-FFF2-40B4-BE49-F238E27FC236}">
                  <a16:creationId xmlns:a16="http://schemas.microsoft.com/office/drawing/2014/main" id="{66BF65DE-86E6-49F0-A7FF-A3258FDBCA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6">
              <a:extLst>
                <a:ext uri="{FF2B5EF4-FFF2-40B4-BE49-F238E27FC236}">
                  <a16:creationId xmlns:a16="http://schemas.microsoft.com/office/drawing/2014/main" id="{CB5281B4-D863-498E-ACD0-5F74446B1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4">
              <a:extLst>
                <a:ext uri="{FF2B5EF4-FFF2-40B4-BE49-F238E27FC236}">
                  <a16:creationId xmlns:a16="http://schemas.microsoft.com/office/drawing/2014/main" id="{88E9DF59-D932-48B4-A8D9-3A6D6402EA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6">
              <a:extLst>
                <a:ext uri="{FF2B5EF4-FFF2-40B4-BE49-F238E27FC236}">
                  <a16:creationId xmlns:a16="http://schemas.microsoft.com/office/drawing/2014/main" id="{A36AD636-CCBD-4153-85F7-7775CF3BAE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4">
              <a:extLst>
                <a:ext uri="{FF2B5EF4-FFF2-40B4-BE49-F238E27FC236}">
                  <a16:creationId xmlns:a16="http://schemas.microsoft.com/office/drawing/2014/main" id="{0BC26C7C-F1D0-4C2B-A2D3-EB5A827B2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6">
              <a:extLst>
                <a:ext uri="{FF2B5EF4-FFF2-40B4-BE49-F238E27FC236}">
                  <a16:creationId xmlns:a16="http://schemas.microsoft.com/office/drawing/2014/main" id="{70C99D80-3241-46FF-9ABE-FBC9E33C6E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4">
              <a:extLst>
                <a:ext uri="{FF2B5EF4-FFF2-40B4-BE49-F238E27FC236}">
                  <a16:creationId xmlns:a16="http://schemas.microsoft.com/office/drawing/2014/main" id="{6EC5FFFB-396E-401A-96F4-14B5D87DFE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6">
              <a:extLst>
                <a:ext uri="{FF2B5EF4-FFF2-40B4-BE49-F238E27FC236}">
                  <a16:creationId xmlns:a16="http://schemas.microsoft.com/office/drawing/2014/main" id="{A4C016DF-ECF1-4829-953B-6CDC037800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4">
              <a:extLst>
                <a:ext uri="{FF2B5EF4-FFF2-40B4-BE49-F238E27FC236}">
                  <a16:creationId xmlns:a16="http://schemas.microsoft.com/office/drawing/2014/main" id="{0DC331A4-2298-4908-887E-F0047E305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6">
              <a:extLst>
                <a:ext uri="{FF2B5EF4-FFF2-40B4-BE49-F238E27FC236}">
                  <a16:creationId xmlns:a16="http://schemas.microsoft.com/office/drawing/2014/main" id="{C954AA32-7EC8-4146-85CB-C31BF4C619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4">
              <a:extLst>
                <a:ext uri="{FF2B5EF4-FFF2-40B4-BE49-F238E27FC236}">
                  <a16:creationId xmlns:a16="http://schemas.microsoft.com/office/drawing/2014/main" id="{541653C6-6340-48B0-964D-FE011BAC5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6">
              <a:extLst>
                <a:ext uri="{FF2B5EF4-FFF2-40B4-BE49-F238E27FC236}">
                  <a16:creationId xmlns:a16="http://schemas.microsoft.com/office/drawing/2014/main" id="{282250C8-3109-432F-AF49-F08FCC64E9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Rectangle 59">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9144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descr="Close-up of open book against blurred bookshelf background">
            <a:extLst>
              <a:ext uri="{FF2B5EF4-FFF2-40B4-BE49-F238E27FC236}">
                <a16:creationId xmlns:a16="http://schemas.microsoft.com/office/drawing/2014/main" id="{AC620FC5-104C-29D0-82DB-4CCFBF9AB633}"/>
              </a:ext>
            </a:extLst>
          </p:cNvPr>
          <p:cNvPicPr>
            <a:picLocks noChangeAspect="1"/>
          </p:cNvPicPr>
          <p:nvPr/>
        </p:nvPicPr>
        <p:blipFill rotWithShape="1">
          <a:blip r:embed="rId3"/>
          <a:srcRect t="6046" r="-4" b="-4"/>
          <a:stretch/>
        </p:blipFill>
        <p:spPr>
          <a:xfrm>
            <a:off x="4638782" y="4178466"/>
            <a:ext cx="4272590" cy="2679539"/>
          </a:xfrm>
          <a:prstGeom prst="rect">
            <a:avLst/>
          </a:prstGeom>
        </p:spPr>
      </p:pic>
      <p:sp>
        <p:nvSpPr>
          <p:cNvPr id="10" name="TextBox 9">
            <a:extLst>
              <a:ext uri="{FF2B5EF4-FFF2-40B4-BE49-F238E27FC236}">
                <a16:creationId xmlns:a16="http://schemas.microsoft.com/office/drawing/2014/main" id="{CFE2BFD3-DF7B-4038-879E-3F6C05A5DBAD}"/>
              </a:ext>
            </a:extLst>
          </p:cNvPr>
          <p:cNvSpPr txBox="1"/>
          <p:nvPr/>
        </p:nvSpPr>
        <p:spPr>
          <a:xfrm>
            <a:off x="466151" y="4089326"/>
            <a:ext cx="4036781" cy="369332"/>
          </a:xfrm>
          <a:prstGeom prst="rect">
            <a:avLst/>
          </a:prstGeom>
          <a:noFill/>
        </p:spPr>
        <p:txBody>
          <a:bodyPr wrap="square">
            <a:spAutoFit/>
          </a:bodyPr>
          <a:lstStyle/>
          <a:p>
            <a:pPr>
              <a:spcAft>
                <a:spcPts val="600"/>
              </a:spcAft>
            </a:pPr>
            <a:r>
              <a:rPr lang="en-GB" b="1" dirty="0">
                <a:latin typeface="Arial" panose="020B0604020202020204" pitchFamily="34" charset="0"/>
                <a:cs typeface="Arial" panose="020B0604020202020204" pitchFamily="34" charset="0"/>
              </a:rPr>
              <a:t>Dr Raqibat Idris (MBBS, DO, MPH)</a:t>
            </a:r>
            <a:endParaRPr lang="en-GB" dirty="0"/>
          </a:p>
        </p:txBody>
      </p:sp>
      <p:pic>
        <p:nvPicPr>
          <p:cNvPr id="7" name="Picture 6">
            <a:extLst>
              <a:ext uri="{FF2B5EF4-FFF2-40B4-BE49-F238E27FC236}">
                <a16:creationId xmlns:a16="http://schemas.microsoft.com/office/drawing/2014/main" id="{0A49E6C6-7C46-363F-D415-D00A7F5FB40E}"/>
              </a:ext>
            </a:extLst>
          </p:cNvPr>
          <p:cNvPicPr>
            <a:picLocks noChangeAspect="1"/>
          </p:cNvPicPr>
          <p:nvPr/>
        </p:nvPicPr>
        <p:blipFill>
          <a:blip r:embed="rId4"/>
          <a:stretch>
            <a:fillRect/>
          </a:stretch>
        </p:blipFill>
        <p:spPr>
          <a:xfrm>
            <a:off x="4645003" y="0"/>
            <a:ext cx="4262400" cy="4262400"/>
          </a:xfrm>
          <a:prstGeom prst="rect">
            <a:avLst/>
          </a:prstGeom>
        </p:spPr>
      </p:pic>
    </p:spTree>
    <p:extLst>
      <p:ext uri="{BB962C8B-B14F-4D97-AF65-F5344CB8AC3E}">
        <p14:creationId xmlns:p14="http://schemas.microsoft.com/office/powerpoint/2010/main" val="192641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C613D-4AF6-0B22-D90D-BDF58E6EFCA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508E3B02-6EF8-25F7-677B-ED19905C211C}"/>
              </a:ext>
            </a:extLst>
          </p:cNvPr>
          <p:cNvSpPr>
            <a:spLocks noGrp="1"/>
          </p:cNvSpPr>
          <p:nvPr>
            <p:ph type="title"/>
          </p:nvPr>
        </p:nvSpPr>
        <p:spPr>
          <a:xfrm>
            <a:off x="0" y="12700"/>
            <a:ext cx="9144000" cy="1314000"/>
          </a:xfrm>
          <a:solidFill>
            <a:schemeClr val="accent5">
              <a:lumMod val="60000"/>
              <a:lumOff val="40000"/>
              <a:alpha val="36863"/>
            </a:schemeClr>
          </a:solidFill>
        </p:spPr>
        <p:txBody>
          <a:bodyPr>
            <a:noAutofit/>
          </a:body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9657B73-DD91-56A4-003F-E4752D75E09F}"/>
              </a:ext>
            </a:extLst>
          </p:cNvPr>
          <p:cNvSpPr txBox="1"/>
          <p:nvPr/>
        </p:nvSpPr>
        <p:spPr>
          <a:xfrm>
            <a:off x="304800" y="6374522"/>
            <a:ext cx="4572000" cy="369332"/>
          </a:xfrm>
          <a:prstGeom prst="rect">
            <a:avLst/>
          </a:prstGeom>
          <a:noFill/>
        </p:spPr>
        <p:txBody>
          <a:bodyPr wrap="square">
            <a:spAutoFit/>
          </a:bodyPr>
          <a:lstStyle/>
          <a:p>
            <a:r>
              <a:rPr lang="en-GB" b="1">
                <a:latin typeface="Arial" panose="020B0604020202020204" pitchFamily="34" charset="0"/>
                <a:cs typeface="Arial" panose="020B0604020202020204" pitchFamily="34" charset="0"/>
                <a:hlinkClick r:id="rId3"/>
              </a:rPr>
              <a:t>https://www.who.int/</a:t>
            </a:r>
            <a:r>
              <a:rPr lang="en-GB" b="1">
                <a:latin typeface="Arial" panose="020B0604020202020204" pitchFamily="34" charset="0"/>
                <a:cs typeface="Arial" panose="020B0604020202020204" pitchFamily="34" charset="0"/>
              </a:rPr>
              <a:t> </a:t>
            </a:r>
            <a:endParaRPr lang="en-GB" dirty="0"/>
          </a:p>
        </p:txBody>
      </p:sp>
      <p:pic>
        <p:nvPicPr>
          <p:cNvPr id="7" name="Picture 6">
            <a:extLst>
              <a:ext uri="{FF2B5EF4-FFF2-40B4-BE49-F238E27FC236}">
                <a16:creationId xmlns:a16="http://schemas.microsoft.com/office/drawing/2014/main" id="{0547F7F4-47F8-AED8-ADDB-7F6EDA52CCF0}"/>
              </a:ext>
            </a:extLst>
          </p:cNvPr>
          <p:cNvPicPr>
            <a:picLocks noChangeAspect="1"/>
          </p:cNvPicPr>
          <p:nvPr/>
        </p:nvPicPr>
        <p:blipFill>
          <a:blip r:embed="rId4"/>
          <a:srcRect r="1250" b="4460"/>
          <a:stretch/>
        </p:blipFill>
        <p:spPr>
          <a:xfrm>
            <a:off x="0" y="1358370"/>
            <a:ext cx="9029700" cy="3956580"/>
          </a:xfrm>
          <a:prstGeom prst="rect">
            <a:avLst/>
          </a:prstGeom>
        </p:spPr>
      </p:pic>
    </p:spTree>
    <p:extLst>
      <p:ext uri="{BB962C8B-B14F-4D97-AF65-F5344CB8AC3E}">
        <p14:creationId xmlns:p14="http://schemas.microsoft.com/office/powerpoint/2010/main" val="26953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B0BA473-CB41-4C87-88AA-F65F24DA5BCA}"/>
              </a:ext>
            </a:extLst>
          </p:cNvPr>
          <p:cNvSpPr>
            <a:spLocks noGrp="1"/>
          </p:cNvSpPr>
          <p:nvPr>
            <p:ph type="title"/>
          </p:nvPr>
        </p:nvSpPr>
        <p:spPr>
          <a:xfrm>
            <a:off x="0" y="9526"/>
            <a:ext cx="9144000" cy="1314000"/>
          </a:xfrm>
          <a:solidFill>
            <a:schemeClr val="accent5">
              <a:lumMod val="60000"/>
              <a:lumOff val="40000"/>
              <a:alpha val="36863"/>
            </a:schemeClr>
          </a:solidFill>
        </p:spPr>
        <p:txBody>
          <a:bodyPr>
            <a:noAutofit/>
          </a:body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9A9CBA9-8684-450C-A247-867A53F3FA09}"/>
              </a:ext>
            </a:extLst>
          </p:cNvPr>
          <p:cNvSpPr txBox="1"/>
          <p:nvPr/>
        </p:nvSpPr>
        <p:spPr>
          <a:xfrm>
            <a:off x="709448" y="6499179"/>
            <a:ext cx="4572000"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hlinkClick r:id="rId3"/>
              </a:rPr>
              <a:t>https://www.who.int/</a:t>
            </a:r>
            <a:r>
              <a:rPr lang="en-GB" b="1" dirty="0">
                <a:latin typeface="Arial" panose="020B0604020202020204" pitchFamily="34" charset="0"/>
                <a:cs typeface="Arial" panose="020B0604020202020204" pitchFamily="34" charset="0"/>
              </a:rPr>
              <a:t> </a:t>
            </a:r>
            <a:endParaRPr lang="en-GB" dirty="0"/>
          </a:p>
        </p:txBody>
      </p:sp>
      <p:pic>
        <p:nvPicPr>
          <p:cNvPr id="4" name="Picture 3">
            <a:extLst>
              <a:ext uri="{FF2B5EF4-FFF2-40B4-BE49-F238E27FC236}">
                <a16:creationId xmlns:a16="http://schemas.microsoft.com/office/drawing/2014/main" id="{CFB68B31-40BA-6E10-6D7E-2BB788E6DD3A}"/>
              </a:ext>
            </a:extLst>
          </p:cNvPr>
          <p:cNvPicPr>
            <a:picLocks noChangeAspect="1"/>
          </p:cNvPicPr>
          <p:nvPr/>
        </p:nvPicPr>
        <p:blipFill>
          <a:blip r:embed="rId4"/>
          <a:stretch>
            <a:fillRect/>
          </a:stretch>
        </p:blipFill>
        <p:spPr>
          <a:xfrm>
            <a:off x="0" y="1345676"/>
            <a:ext cx="9144000" cy="4166647"/>
          </a:xfrm>
          <a:prstGeom prst="rect">
            <a:avLst/>
          </a:prstGeom>
        </p:spPr>
      </p:pic>
    </p:spTree>
    <p:extLst>
      <p:ext uri="{BB962C8B-B14F-4D97-AF65-F5344CB8AC3E}">
        <p14:creationId xmlns:p14="http://schemas.microsoft.com/office/powerpoint/2010/main" val="1840867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AB138E9-ED7A-4EDE-B9C5-5814DA09CF36}"/>
              </a:ext>
            </a:extLst>
          </p:cNvPr>
          <p:cNvSpPr>
            <a:spLocks noGrp="1"/>
          </p:cNvSpPr>
          <p:nvPr>
            <p:ph type="title"/>
          </p:nvPr>
        </p:nvSpPr>
        <p:spPr>
          <a:xfrm>
            <a:off x="0" y="9526"/>
            <a:ext cx="9144000" cy="1314000"/>
          </a:xfrm>
          <a:solidFill>
            <a:schemeClr val="accent5">
              <a:lumMod val="60000"/>
              <a:lumOff val="40000"/>
              <a:alpha val="36863"/>
            </a:schemeClr>
          </a:solidFill>
        </p:spPr>
        <p:txBody>
          <a:bodyPr>
            <a:noAutofit/>
          </a:body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1E16E29-1EBB-4ADD-B271-5970CE9FDDC4}"/>
              </a:ext>
            </a:extLst>
          </p:cNvPr>
          <p:cNvSpPr txBox="1"/>
          <p:nvPr/>
        </p:nvSpPr>
        <p:spPr>
          <a:xfrm>
            <a:off x="709448" y="6479142"/>
            <a:ext cx="4561052"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hlinkClick r:id="rId3"/>
              </a:rPr>
              <a:t>https://www.who.int/</a:t>
            </a:r>
            <a:r>
              <a:rPr lang="en-GB" b="1" dirty="0">
                <a:latin typeface="Arial" panose="020B0604020202020204" pitchFamily="34" charset="0"/>
                <a:cs typeface="Arial" panose="020B0604020202020204" pitchFamily="34" charset="0"/>
              </a:rPr>
              <a:t> </a:t>
            </a:r>
            <a:endParaRPr lang="en-GB" dirty="0"/>
          </a:p>
        </p:txBody>
      </p:sp>
      <p:pic>
        <p:nvPicPr>
          <p:cNvPr id="2" name="Picture 1">
            <a:extLst>
              <a:ext uri="{FF2B5EF4-FFF2-40B4-BE49-F238E27FC236}">
                <a16:creationId xmlns:a16="http://schemas.microsoft.com/office/drawing/2014/main" id="{DFE67113-2185-48FC-399F-330E990A528D}"/>
              </a:ext>
            </a:extLst>
          </p:cNvPr>
          <p:cNvPicPr>
            <a:picLocks noChangeAspect="1"/>
          </p:cNvPicPr>
          <p:nvPr/>
        </p:nvPicPr>
        <p:blipFill>
          <a:blip r:embed="rId4"/>
          <a:stretch>
            <a:fillRect/>
          </a:stretch>
        </p:blipFill>
        <p:spPr>
          <a:xfrm>
            <a:off x="0" y="1354521"/>
            <a:ext cx="9144000" cy="4148957"/>
          </a:xfrm>
          <a:prstGeom prst="rect">
            <a:avLst/>
          </a:prstGeom>
        </p:spPr>
      </p:pic>
    </p:spTree>
    <p:extLst>
      <p:ext uri="{BB962C8B-B14F-4D97-AF65-F5344CB8AC3E}">
        <p14:creationId xmlns:p14="http://schemas.microsoft.com/office/powerpoint/2010/main" val="1348016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944C900-0A4A-4A8C-B8C4-B05E1070C685}"/>
              </a:ext>
            </a:extLst>
          </p:cNvPr>
          <p:cNvSpPr>
            <a:spLocks noGrp="1"/>
          </p:cNvSpPr>
          <p:nvPr>
            <p:ph type="title"/>
          </p:nvPr>
        </p:nvSpPr>
        <p:spPr>
          <a:xfrm>
            <a:off x="0" y="-3174"/>
            <a:ext cx="9144000" cy="1314000"/>
          </a:xfrm>
          <a:solidFill>
            <a:schemeClr val="accent5">
              <a:lumMod val="60000"/>
              <a:lumOff val="40000"/>
              <a:alpha val="36863"/>
            </a:schemeClr>
          </a:solidFill>
        </p:spPr>
        <p:txBody>
          <a:bodyPr>
            <a:noAutofit/>
          </a:body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6A67E53-4E00-4A34-9C24-4A109604D430}"/>
              </a:ext>
            </a:extLst>
          </p:cNvPr>
          <p:cNvSpPr txBox="1"/>
          <p:nvPr/>
        </p:nvSpPr>
        <p:spPr>
          <a:xfrm>
            <a:off x="709448" y="6488822"/>
            <a:ext cx="4572000"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hlinkClick r:id="rId3"/>
              </a:rPr>
              <a:t>https://www.who.int/</a:t>
            </a:r>
            <a:r>
              <a:rPr lang="en-GB" b="1" dirty="0">
                <a:latin typeface="Arial" panose="020B0604020202020204" pitchFamily="34" charset="0"/>
                <a:cs typeface="Arial" panose="020B0604020202020204" pitchFamily="34" charset="0"/>
              </a:rPr>
              <a:t> </a:t>
            </a:r>
            <a:endParaRPr lang="en-GB" dirty="0"/>
          </a:p>
        </p:txBody>
      </p:sp>
      <p:pic>
        <p:nvPicPr>
          <p:cNvPr id="10" name="Picture 9">
            <a:extLst>
              <a:ext uri="{FF2B5EF4-FFF2-40B4-BE49-F238E27FC236}">
                <a16:creationId xmlns:a16="http://schemas.microsoft.com/office/drawing/2014/main" id="{105B6AF5-8EA4-6E55-751B-960ADE9B7F62}"/>
              </a:ext>
            </a:extLst>
          </p:cNvPr>
          <p:cNvPicPr>
            <a:picLocks noChangeAspect="1"/>
          </p:cNvPicPr>
          <p:nvPr/>
        </p:nvPicPr>
        <p:blipFill>
          <a:blip r:embed="rId4"/>
          <a:srcRect t="-1" r="1084" b="343"/>
          <a:stretch/>
        </p:blipFill>
        <p:spPr>
          <a:xfrm>
            <a:off x="0" y="1334660"/>
            <a:ext cx="9044848" cy="4328011"/>
          </a:xfrm>
          <a:prstGeom prst="rect">
            <a:avLst/>
          </a:prstGeom>
        </p:spPr>
      </p:pic>
    </p:spTree>
    <p:extLst>
      <p:ext uri="{BB962C8B-B14F-4D97-AF65-F5344CB8AC3E}">
        <p14:creationId xmlns:p14="http://schemas.microsoft.com/office/powerpoint/2010/main" val="3185490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49AE588-6C0A-4EC9-A84A-6F78823B35EF}"/>
              </a:ext>
            </a:extLst>
          </p:cNvPr>
          <p:cNvSpPr>
            <a:spLocks noGrp="1"/>
          </p:cNvSpPr>
          <p:nvPr>
            <p:ph type="title"/>
          </p:nvPr>
        </p:nvSpPr>
        <p:spPr>
          <a:xfrm>
            <a:off x="0" y="0"/>
            <a:ext cx="9144000" cy="1314000"/>
          </a:xfrm>
          <a:solidFill>
            <a:schemeClr val="accent5">
              <a:lumMod val="60000"/>
              <a:lumOff val="40000"/>
              <a:alpha val="36863"/>
            </a:schemeClr>
          </a:solidFill>
        </p:spPr>
        <p:txBody>
          <a:bodyPr>
            <a:noAutofit/>
          </a:body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1F683E7-43AD-4FFF-B040-E35B41E949BE}"/>
              </a:ext>
            </a:extLst>
          </p:cNvPr>
          <p:cNvSpPr txBox="1"/>
          <p:nvPr/>
        </p:nvSpPr>
        <p:spPr>
          <a:xfrm>
            <a:off x="0" y="913369"/>
            <a:ext cx="4711700" cy="369332"/>
          </a:xfrm>
          <a:prstGeom prst="rect">
            <a:avLst/>
          </a:prstGeom>
          <a:noFill/>
        </p:spPr>
        <p:txBody>
          <a:bodyPr wrap="square">
            <a:spAutoFit/>
          </a:bodyPr>
          <a:lstStyle/>
          <a:p>
            <a:r>
              <a:rPr lang="en-GB" b="1"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The Global Health Observatory</a:t>
            </a:r>
            <a:r>
              <a:rPr lang="en-GB" b="1" dirty="0">
                <a:solidFill>
                  <a:srgbClr val="C00000"/>
                </a:solidFill>
                <a:latin typeface="Arial" panose="020B0604020202020204" pitchFamily="34" charset="0"/>
                <a:cs typeface="Arial" panose="020B0604020202020204" pitchFamily="34" charset="0"/>
              </a:rPr>
              <a:t> </a:t>
            </a:r>
            <a:endParaRPr lang="en-GB" b="1" dirty="0">
              <a:solidFill>
                <a:srgbClr val="C00000"/>
              </a:solidFill>
            </a:endParaRPr>
          </a:p>
        </p:txBody>
      </p:sp>
      <p:sp>
        <p:nvSpPr>
          <p:cNvPr id="6" name="TextBox 5">
            <a:extLst>
              <a:ext uri="{FF2B5EF4-FFF2-40B4-BE49-F238E27FC236}">
                <a16:creationId xmlns:a16="http://schemas.microsoft.com/office/drawing/2014/main" id="{BE07B760-C74A-4F4D-8DA8-F103098388B0}"/>
              </a:ext>
            </a:extLst>
          </p:cNvPr>
          <p:cNvSpPr txBox="1"/>
          <p:nvPr/>
        </p:nvSpPr>
        <p:spPr>
          <a:xfrm>
            <a:off x="1395248" y="6488668"/>
            <a:ext cx="4572000"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hlinkClick r:id="rId4"/>
              </a:rPr>
              <a:t>https://www.who.int/</a:t>
            </a:r>
            <a:r>
              <a:rPr lang="en-GB" b="1" dirty="0">
                <a:latin typeface="Arial" panose="020B0604020202020204" pitchFamily="34" charset="0"/>
                <a:cs typeface="Arial" panose="020B0604020202020204" pitchFamily="34" charset="0"/>
              </a:rPr>
              <a:t> </a:t>
            </a:r>
            <a:endParaRPr lang="en-GB" dirty="0"/>
          </a:p>
        </p:txBody>
      </p:sp>
      <p:pic>
        <p:nvPicPr>
          <p:cNvPr id="4" name="Picture 3">
            <a:extLst>
              <a:ext uri="{FF2B5EF4-FFF2-40B4-BE49-F238E27FC236}">
                <a16:creationId xmlns:a16="http://schemas.microsoft.com/office/drawing/2014/main" id="{B3DCC557-1DF8-E332-A5C1-5FD11BC4BAFC}"/>
              </a:ext>
            </a:extLst>
          </p:cNvPr>
          <p:cNvPicPr>
            <a:picLocks noChangeAspect="1"/>
          </p:cNvPicPr>
          <p:nvPr/>
        </p:nvPicPr>
        <p:blipFill>
          <a:blip r:embed="rId5"/>
          <a:stretch>
            <a:fillRect/>
          </a:stretch>
        </p:blipFill>
        <p:spPr>
          <a:xfrm>
            <a:off x="684000" y="1345286"/>
            <a:ext cx="7776000" cy="5156265"/>
          </a:xfrm>
          <a:prstGeom prst="rect">
            <a:avLst/>
          </a:prstGeom>
        </p:spPr>
      </p:pic>
    </p:spTree>
    <p:extLst>
      <p:ext uri="{BB962C8B-B14F-4D97-AF65-F5344CB8AC3E}">
        <p14:creationId xmlns:p14="http://schemas.microsoft.com/office/powerpoint/2010/main" val="2809410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49AE588-6C0A-4EC9-A84A-6F78823B35EF}"/>
              </a:ext>
            </a:extLst>
          </p:cNvPr>
          <p:cNvSpPr>
            <a:spLocks noGrp="1"/>
          </p:cNvSpPr>
          <p:nvPr>
            <p:ph type="title"/>
          </p:nvPr>
        </p:nvSpPr>
        <p:spPr>
          <a:xfrm>
            <a:off x="0" y="0"/>
            <a:ext cx="9144000" cy="1314000"/>
          </a:xfrm>
          <a:solidFill>
            <a:schemeClr val="accent5">
              <a:lumMod val="60000"/>
              <a:lumOff val="40000"/>
              <a:alpha val="36863"/>
            </a:schemeClr>
          </a:solidFill>
        </p:spPr>
        <p:txBody>
          <a:bodyPr>
            <a:noAutofit/>
          </a:body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1F683E7-43AD-4FFF-B040-E35B41E949BE}"/>
              </a:ext>
            </a:extLst>
          </p:cNvPr>
          <p:cNvSpPr txBox="1"/>
          <p:nvPr/>
        </p:nvSpPr>
        <p:spPr>
          <a:xfrm>
            <a:off x="0" y="913369"/>
            <a:ext cx="4711700" cy="369332"/>
          </a:xfrm>
          <a:prstGeom prst="rect">
            <a:avLst/>
          </a:prstGeom>
          <a:noFill/>
        </p:spPr>
        <p:txBody>
          <a:bodyPr wrap="square">
            <a:spAutoFit/>
          </a:bodyPr>
          <a:lstStyle/>
          <a:p>
            <a:r>
              <a:rPr lang="en-GB" b="1"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The Global Health Observatory</a:t>
            </a:r>
            <a:r>
              <a:rPr lang="en-GB" b="1" dirty="0">
                <a:solidFill>
                  <a:srgbClr val="C00000"/>
                </a:solidFill>
                <a:latin typeface="Arial" panose="020B0604020202020204" pitchFamily="34" charset="0"/>
                <a:cs typeface="Arial" panose="020B0604020202020204" pitchFamily="34" charset="0"/>
              </a:rPr>
              <a:t> </a:t>
            </a:r>
            <a:endParaRPr lang="en-GB" b="1" dirty="0">
              <a:solidFill>
                <a:srgbClr val="C00000"/>
              </a:solidFill>
            </a:endParaRPr>
          </a:p>
        </p:txBody>
      </p:sp>
      <p:sp>
        <p:nvSpPr>
          <p:cNvPr id="6" name="TextBox 5">
            <a:extLst>
              <a:ext uri="{FF2B5EF4-FFF2-40B4-BE49-F238E27FC236}">
                <a16:creationId xmlns:a16="http://schemas.microsoft.com/office/drawing/2014/main" id="{BE07B760-C74A-4F4D-8DA8-F103098388B0}"/>
              </a:ext>
            </a:extLst>
          </p:cNvPr>
          <p:cNvSpPr txBox="1"/>
          <p:nvPr/>
        </p:nvSpPr>
        <p:spPr>
          <a:xfrm>
            <a:off x="3359150" y="6521719"/>
            <a:ext cx="2425700"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hlinkClick r:id="rId4"/>
              </a:rPr>
              <a:t>https://www.who.int/</a:t>
            </a:r>
            <a:r>
              <a:rPr lang="en-GB" b="1" dirty="0">
                <a:latin typeface="Arial" panose="020B0604020202020204" pitchFamily="34" charset="0"/>
                <a:cs typeface="Arial" panose="020B0604020202020204" pitchFamily="34" charset="0"/>
              </a:rPr>
              <a:t> </a:t>
            </a:r>
            <a:endParaRPr lang="en-GB" dirty="0"/>
          </a:p>
        </p:txBody>
      </p:sp>
      <p:pic>
        <p:nvPicPr>
          <p:cNvPr id="4" name="Picture 3">
            <a:extLst>
              <a:ext uri="{FF2B5EF4-FFF2-40B4-BE49-F238E27FC236}">
                <a16:creationId xmlns:a16="http://schemas.microsoft.com/office/drawing/2014/main" id="{541C472D-B531-A5AE-76BF-A9678C347673}"/>
              </a:ext>
            </a:extLst>
          </p:cNvPr>
          <p:cNvPicPr>
            <a:picLocks noChangeAspect="1"/>
          </p:cNvPicPr>
          <p:nvPr/>
        </p:nvPicPr>
        <p:blipFill>
          <a:blip r:embed="rId5"/>
          <a:srcRect r="2437" b="16022"/>
          <a:stretch/>
        </p:blipFill>
        <p:spPr>
          <a:xfrm>
            <a:off x="1134000" y="1344486"/>
            <a:ext cx="6876000" cy="5223042"/>
          </a:xfrm>
          <a:prstGeom prst="rect">
            <a:avLst/>
          </a:prstGeom>
        </p:spPr>
      </p:pic>
    </p:spTree>
    <p:extLst>
      <p:ext uri="{BB962C8B-B14F-4D97-AF65-F5344CB8AC3E}">
        <p14:creationId xmlns:p14="http://schemas.microsoft.com/office/powerpoint/2010/main" val="1368263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49AE588-6C0A-4EC9-A84A-6F78823B35EF}"/>
              </a:ext>
            </a:extLst>
          </p:cNvPr>
          <p:cNvSpPr>
            <a:spLocks noGrp="1"/>
          </p:cNvSpPr>
          <p:nvPr>
            <p:ph type="title"/>
          </p:nvPr>
        </p:nvSpPr>
        <p:spPr>
          <a:xfrm>
            <a:off x="0" y="0"/>
            <a:ext cx="9144000" cy="1314000"/>
          </a:xfrm>
          <a:solidFill>
            <a:schemeClr val="accent5">
              <a:lumMod val="60000"/>
              <a:lumOff val="40000"/>
              <a:alpha val="36863"/>
            </a:schemeClr>
          </a:solidFill>
        </p:spPr>
        <p:txBody>
          <a:bodyPr>
            <a:noAutofit/>
          </a:body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1F683E7-43AD-4FFF-B040-E35B41E949BE}"/>
              </a:ext>
            </a:extLst>
          </p:cNvPr>
          <p:cNvSpPr txBox="1"/>
          <p:nvPr/>
        </p:nvSpPr>
        <p:spPr>
          <a:xfrm>
            <a:off x="0" y="913369"/>
            <a:ext cx="4711700" cy="369332"/>
          </a:xfrm>
          <a:prstGeom prst="rect">
            <a:avLst/>
          </a:prstGeom>
          <a:noFill/>
        </p:spPr>
        <p:txBody>
          <a:bodyPr wrap="square">
            <a:spAutoFit/>
          </a:bodyPr>
          <a:lstStyle/>
          <a:p>
            <a:r>
              <a:rPr lang="en-GB" b="1"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The Global Health Observatory</a:t>
            </a:r>
            <a:r>
              <a:rPr lang="en-GB" b="1" dirty="0">
                <a:solidFill>
                  <a:srgbClr val="C00000"/>
                </a:solidFill>
                <a:latin typeface="Arial" panose="020B0604020202020204" pitchFamily="34" charset="0"/>
                <a:cs typeface="Arial" panose="020B0604020202020204" pitchFamily="34" charset="0"/>
              </a:rPr>
              <a:t> </a:t>
            </a:r>
            <a:endParaRPr lang="en-GB" b="1" dirty="0">
              <a:solidFill>
                <a:srgbClr val="C00000"/>
              </a:solidFill>
            </a:endParaRPr>
          </a:p>
        </p:txBody>
      </p:sp>
      <p:sp>
        <p:nvSpPr>
          <p:cNvPr id="6" name="TextBox 5">
            <a:extLst>
              <a:ext uri="{FF2B5EF4-FFF2-40B4-BE49-F238E27FC236}">
                <a16:creationId xmlns:a16="http://schemas.microsoft.com/office/drawing/2014/main" id="{BE07B760-C74A-4F4D-8DA8-F103098388B0}"/>
              </a:ext>
            </a:extLst>
          </p:cNvPr>
          <p:cNvSpPr txBox="1"/>
          <p:nvPr/>
        </p:nvSpPr>
        <p:spPr>
          <a:xfrm>
            <a:off x="0" y="6461818"/>
            <a:ext cx="2433145" cy="338554"/>
          </a:xfrm>
          <a:prstGeom prst="rect">
            <a:avLst/>
          </a:prstGeom>
          <a:noFill/>
        </p:spPr>
        <p:txBody>
          <a:bodyPr wrap="square">
            <a:spAutoFit/>
          </a:bodyPr>
          <a:lstStyle/>
          <a:p>
            <a:r>
              <a:rPr lang="en-GB" sz="1600" b="1" dirty="0">
                <a:latin typeface="Arial" panose="020B0604020202020204" pitchFamily="34" charset="0"/>
                <a:cs typeface="Arial" panose="020B0604020202020204" pitchFamily="34" charset="0"/>
                <a:hlinkClick r:id="rId4"/>
              </a:rPr>
              <a:t>https://www.who.int/</a:t>
            </a:r>
            <a:r>
              <a:rPr lang="en-GB" sz="1600" b="1" dirty="0">
                <a:latin typeface="Arial" panose="020B0604020202020204" pitchFamily="34" charset="0"/>
                <a:cs typeface="Arial" panose="020B0604020202020204" pitchFamily="34" charset="0"/>
              </a:rPr>
              <a:t> </a:t>
            </a:r>
            <a:endParaRPr lang="en-GB" sz="1600" dirty="0"/>
          </a:p>
        </p:txBody>
      </p:sp>
      <p:pic>
        <p:nvPicPr>
          <p:cNvPr id="3" name="Picture 2">
            <a:extLst>
              <a:ext uri="{FF2B5EF4-FFF2-40B4-BE49-F238E27FC236}">
                <a16:creationId xmlns:a16="http://schemas.microsoft.com/office/drawing/2014/main" id="{03A84823-66B8-10FD-4A6C-7D2A474FDF4F}"/>
              </a:ext>
            </a:extLst>
          </p:cNvPr>
          <p:cNvPicPr>
            <a:picLocks noChangeAspect="1"/>
          </p:cNvPicPr>
          <p:nvPr/>
        </p:nvPicPr>
        <p:blipFill>
          <a:blip r:embed="rId5"/>
          <a:stretch>
            <a:fillRect/>
          </a:stretch>
        </p:blipFill>
        <p:spPr>
          <a:xfrm>
            <a:off x="2268000" y="1311006"/>
            <a:ext cx="4608000" cy="5520144"/>
          </a:xfrm>
          <a:prstGeom prst="rect">
            <a:avLst/>
          </a:prstGeom>
        </p:spPr>
      </p:pic>
    </p:spTree>
    <p:extLst>
      <p:ext uri="{BB962C8B-B14F-4D97-AF65-F5344CB8AC3E}">
        <p14:creationId xmlns:p14="http://schemas.microsoft.com/office/powerpoint/2010/main" val="68084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CA4DF8E-E240-4578-A453-AA65002394E3}"/>
              </a:ext>
            </a:extLst>
          </p:cNvPr>
          <p:cNvSpPr>
            <a:spLocks noGrp="1"/>
          </p:cNvSpPr>
          <p:nvPr>
            <p:ph type="title"/>
          </p:nvPr>
        </p:nvSpPr>
        <p:spPr>
          <a:xfrm>
            <a:off x="-438" y="9526"/>
            <a:ext cx="9144000" cy="1314000"/>
          </a:xfrm>
          <a:solidFill>
            <a:schemeClr val="accent5">
              <a:lumMod val="60000"/>
              <a:lumOff val="40000"/>
              <a:alpha val="36863"/>
            </a:schemeClr>
          </a:solidFill>
        </p:spPr>
        <p:txBody>
          <a:bodyPr>
            <a:noAutofit/>
          </a:body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4D6F498-D275-4F88-BBA3-7067A13CE57B}"/>
              </a:ext>
            </a:extLst>
          </p:cNvPr>
          <p:cNvSpPr txBox="1"/>
          <p:nvPr/>
        </p:nvSpPr>
        <p:spPr>
          <a:xfrm>
            <a:off x="709448" y="6488668"/>
            <a:ext cx="4572000"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hlinkClick r:id="rId3"/>
              </a:rPr>
              <a:t>https://www.who.int/</a:t>
            </a:r>
            <a:r>
              <a:rPr lang="en-GB" b="1" dirty="0">
                <a:latin typeface="Arial" panose="020B0604020202020204" pitchFamily="34" charset="0"/>
                <a:cs typeface="Arial" panose="020B0604020202020204" pitchFamily="34" charset="0"/>
              </a:rPr>
              <a:t> </a:t>
            </a:r>
            <a:endParaRPr lang="en-GB" dirty="0"/>
          </a:p>
        </p:txBody>
      </p:sp>
      <p:pic>
        <p:nvPicPr>
          <p:cNvPr id="5" name="Picture 4">
            <a:extLst>
              <a:ext uri="{FF2B5EF4-FFF2-40B4-BE49-F238E27FC236}">
                <a16:creationId xmlns:a16="http://schemas.microsoft.com/office/drawing/2014/main" id="{7163553D-45E5-04B6-4DCF-4BEDCCC090F7}"/>
              </a:ext>
            </a:extLst>
          </p:cNvPr>
          <p:cNvPicPr>
            <a:picLocks noChangeAspect="1"/>
          </p:cNvPicPr>
          <p:nvPr/>
        </p:nvPicPr>
        <p:blipFill>
          <a:blip r:embed="rId4"/>
          <a:stretch>
            <a:fillRect/>
          </a:stretch>
        </p:blipFill>
        <p:spPr>
          <a:xfrm>
            <a:off x="0" y="1361475"/>
            <a:ext cx="9144000" cy="4135049"/>
          </a:xfrm>
          <a:prstGeom prst="rect">
            <a:avLst/>
          </a:prstGeom>
        </p:spPr>
      </p:pic>
    </p:spTree>
    <p:extLst>
      <p:ext uri="{BB962C8B-B14F-4D97-AF65-F5344CB8AC3E}">
        <p14:creationId xmlns:p14="http://schemas.microsoft.com/office/powerpoint/2010/main" val="1898459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E5A11EB-E05E-4D11-AD4D-5AA8B3544904}"/>
              </a:ext>
            </a:extLst>
          </p:cNvPr>
          <p:cNvSpPr>
            <a:spLocks noGrp="1"/>
          </p:cNvSpPr>
          <p:nvPr>
            <p:ph type="title"/>
          </p:nvPr>
        </p:nvSpPr>
        <p:spPr>
          <a:xfrm>
            <a:off x="0" y="-3174"/>
            <a:ext cx="9131300" cy="1314000"/>
          </a:xfrm>
          <a:solidFill>
            <a:schemeClr val="accent5">
              <a:lumMod val="60000"/>
              <a:lumOff val="40000"/>
              <a:alpha val="36863"/>
            </a:schemeClr>
          </a:solidFill>
        </p:spPr>
        <p:txBody>
          <a:bodyPr>
            <a:noAutofit/>
          </a:body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3E28906-7870-45D1-A2B5-D4AB3AFD2019}"/>
              </a:ext>
            </a:extLst>
          </p:cNvPr>
          <p:cNvSpPr txBox="1"/>
          <p:nvPr/>
        </p:nvSpPr>
        <p:spPr>
          <a:xfrm>
            <a:off x="0" y="6485053"/>
            <a:ext cx="4572000"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hlinkClick r:id="rId3"/>
              </a:rPr>
              <a:t>https://www.who.int/</a:t>
            </a:r>
            <a:r>
              <a:rPr lang="en-GB" b="1" dirty="0">
                <a:latin typeface="Arial" panose="020B0604020202020204" pitchFamily="34" charset="0"/>
                <a:cs typeface="Arial" panose="020B0604020202020204" pitchFamily="34" charset="0"/>
              </a:rPr>
              <a:t> </a:t>
            </a:r>
            <a:endParaRPr lang="en-GB" dirty="0"/>
          </a:p>
        </p:txBody>
      </p:sp>
      <p:pic>
        <p:nvPicPr>
          <p:cNvPr id="3" name="Picture 2">
            <a:extLst>
              <a:ext uri="{FF2B5EF4-FFF2-40B4-BE49-F238E27FC236}">
                <a16:creationId xmlns:a16="http://schemas.microsoft.com/office/drawing/2014/main" id="{40A080EF-4DF5-1CFE-226A-E0692366D7FC}"/>
              </a:ext>
            </a:extLst>
          </p:cNvPr>
          <p:cNvPicPr>
            <a:picLocks noChangeAspect="1"/>
          </p:cNvPicPr>
          <p:nvPr/>
        </p:nvPicPr>
        <p:blipFill>
          <a:blip r:embed="rId4"/>
          <a:stretch>
            <a:fillRect/>
          </a:stretch>
        </p:blipFill>
        <p:spPr>
          <a:xfrm>
            <a:off x="144000" y="1362447"/>
            <a:ext cx="8856000" cy="5155545"/>
          </a:xfrm>
          <a:prstGeom prst="rect">
            <a:avLst/>
          </a:prstGeom>
        </p:spPr>
      </p:pic>
    </p:spTree>
    <p:extLst>
      <p:ext uri="{BB962C8B-B14F-4D97-AF65-F5344CB8AC3E}">
        <p14:creationId xmlns:p14="http://schemas.microsoft.com/office/powerpoint/2010/main" val="616675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00241-A6DE-41FD-B3A9-C4CD3B8C38C0}"/>
              </a:ext>
            </a:extLst>
          </p:cNvPr>
          <p:cNvSpPr>
            <a:spLocks noGrp="1"/>
          </p:cNvSpPr>
          <p:nvPr>
            <p:ph type="title"/>
          </p:nvPr>
        </p:nvSpPr>
        <p:spPr>
          <a:xfrm>
            <a:off x="0" y="11151"/>
            <a:ext cx="9144000" cy="1314000"/>
          </a:xfrm>
          <a:solidFill>
            <a:schemeClr val="accent5">
              <a:lumMod val="60000"/>
              <a:lumOff val="40000"/>
              <a:alpha val="30196"/>
            </a:schemeClr>
          </a:solidFill>
        </p:spPr>
        <p:txBody>
          <a:bodyPr>
            <a:noAutofit/>
          </a:bodyPr>
          <a:lstStyle/>
          <a:p>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WHO Library </a:t>
            </a:r>
            <a:br>
              <a:rPr lang="en-GB" b="1" dirty="0">
                <a:latin typeface="Arial" panose="020B0604020202020204" pitchFamily="34" charset="0"/>
                <a:cs typeface="Arial" panose="020B0604020202020204" pitchFamily="34" charset="0"/>
              </a:rPr>
            </a:br>
            <a:endParaRPr lang="en-GB"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737C0CB-9401-4DE5-BDA3-37C9C9CB6001}"/>
              </a:ext>
            </a:extLst>
          </p:cNvPr>
          <p:cNvSpPr>
            <a:spLocks noGrp="1"/>
          </p:cNvSpPr>
          <p:nvPr>
            <p:ph idx="4294967295"/>
          </p:nvPr>
        </p:nvSpPr>
        <p:spPr>
          <a:xfrm>
            <a:off x="282346" y="4538663"/>
            <a:ext cx="8579308" cy="2319337"/>
          </a:xfrm>
        </p:spPr>
        <p:txBody>
          <a:bodyPr>
            <a:normAutofit/>
          </a:bodyPr>
          <a:lstStyle/>
          <a:p>
            <a:r>
              <a:rPr lang="en-GB" sz="2200" dirty="0">
                <a:latin typeface="Arial" panose="020B0604020202020204" pitchFamily="34" charset="0"/>
                <a:cs typeface="Arial" panose="020B0604020202020204" pitchFamily="34" charset="0"/>
              </a:rPr>
              <a:t>The world’s leading library on public health. </a:t>
            </a:r>
          </a:p>
          <a:p>
            <a:r>
              <a:rPr lang="en-GB" sz="2200" dirty="0">
                <a:latin typeface="Arial" panose="020B0604020202020204" pitchFamily="34" charset="0"/>
                <a:cs typeface="Arial" panose="020B0604020202020204" pitchFamily="34" charset="0"/>
              </a:rPr>
              <a:t>It provides access to knowledge from WHO as well as to other sources of scientific literature produced around the world. </a:t>
            </a:r>
          </a:p>
          <a:p>
            <a:r>
              <a:rPr lang="en-GB" sz="2200" dirty="0">
                <a:latin typeface="Arial" panose="020B0604020202020204" pitchFamily="34" charset="0"/>
                <a:cs typeface="Arial" panose="020B0604020202020204" pitchFamily="34" charset="0"/>
              </a:rPr>
              <a:t>WHO library resources and expertise provide scientific evidence and knowledge to low- and middle- income countries through a set of low-cost/high-use initiatives. </a:t>
            </a:r>
          </a:p>
        </p:txBody>
      </p:sp>
      <p:sp>
        <p:nvSpPr>
          <p:cNvPr id="6" name="TextBox 5">
            <a:extLst>
              <a:ext uri="{FF2B5EF4-FFF2-40B4-BE49-F238E27FC236}">
                <a16:creationId xmlns:a16="http://schemas.microsoft.com/office/drawing/2014/main" id="{37CBD038-4861-4D42-A74E-6610E98D1086}"/>
              </a:ext>
            </a:extLst>
          </p:cNvPr>
          <p:cNvSpPr txBox="1"/>
          <p:nvPr/>
        </p:nvSpPr>
        <p:spPr>
          <a:xfrm>
            <a:off x="151942" y="945075"/>
            <a:ext cx="4699000"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hlinkClick r:id="rId3"/>
              </a:rPr>
              <a:t>https://www.who.int/library</a:t>
            </a:r>
            <a:r>
              <a:rPr lang="en-GB" b="1" dirty="0">
                <a:latin typeface="Arial" panose="020B0604020202020204" pitchFamily="34" charset="0"/>
                <a:cs typeface="Arial" panose="020B0604020202020204" pitchFamily="34" charset="0"/>
              </a:rPr>
              <a:t> </a:t>
            </a:r>
            <a:endParaRPr lang="en-GB" dirty="0"/>
          </a:p>
        </p:txBody>
      </p:sp>
      <p:pic>
        <p:nvPicPr>
          <p:cNvPr id="5" name="Picture 4">
            <a:extLst>
              <a:ext uri="{FF2B5EF4-FFF2-40B4-BE49-F238E27FC236}">
                <a16:creationId xmlns:a16="http://schemas.microsoft.com/office/drawing/2014/main" id="{5F1BE711-8DD2-E6C3-BD44-0124AE0BB6AC}"/>
              </a:ext>
            </a:extLst>
          </p:cNvPr>
          <p:cNvPicPr>
            <a:picLocks noChangeAspect="1"/>
          </p:cNvPicPr>
          <p:nvPr/>
        </p:nvPicPr>
        <p:blipFill>
          <a:blip r:embed="rId4"/>
          <a:stretch>
            <a:fillRect/>
          </a:stretch>
        </p:blipFill>
        <p:spPr>
          <a:xfrm>
            <a:off x="0" y="1343789"/>
            <a:ext cx="9144000" cy="3055309"/>
          </a:xfrm>
          <a:prstGeom prst="rect">
            <a:avLst/>
          </a:prstGeom>
        </p:spPr>
      </p:pic>
    </p:spTree>
    <p:extLst>
      <p:ext uri="{BB962C8B-B14F-4D97-AF65-F5344CB8AC3E}">
        <p14:creationId xmlns:p14="http://schemas.microsoft.com/office/powerpoint/2010/main" val="2427434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13584-C1FB-43F1-8A4F-07227A220CDC}"/>
              </a:ext>
            </a:extLst>
          </p:cNvPr>
          <p:cNvSpPr>
            <a:spLocks noGrp="1"/>
          </p:cNvSpPr>
          <p:nvPr>
            <p:ph type="title"/>
          </p:nvPr>
        </p:nvSpPr>
        <p:spPr>
          <a:xfrm>
            <a:off x="10510" y="7777"/>
            <a:ext cx="9144000" cy="1314000"/>
          </a:xfrm>
          <a:solidFill>
            <a:schemeClr val="accent5">
              <a:lumMod val="20000"/>
              <a:lumOff val="80000"/>
            </a:schemeClr>
          </a:solidFill>
        </p:spPr>
        <p:txBody>
          <a:bodyPr/>
          <a:lstStyle/>
          <a:p>
            <a:r>
              <a:rPr lang="en-GB" b="1" dirty="0">
                <a:latin typeface="Arial" panose="020B0604020202020204" pitchFamily="34" charset="0"/>
                <a:cs typeface="Arial" panose="020B0604020202020204" pitchFamily="34" charset="0"/>
              </a:rPr>
              <a:t>Objective</a:t>
            </a:r>
          </a:p>
        </p:txBody>
      </p:sp>
      <p:sp>
        <p:nvSpPr>
          <p:cNvPr id="3" name="Content Placeholder 2">
            <a:extLst>
              <a:ext uri="{FF2B5EF4-FFF2-40B4-BE49-F238E27FC236}">
                <a16:creationId xmlns:a16="http://schemas.microsoft.com/office/drawing/2014/main" id="{CC701349-17A8-4F1C-9D0C-C464562AB012}"/>
              </a:ext>
            </a:extLst>
          </p:cNvPr>
          <p:cNvSpPr>
            <a:spLocks noGrp="1"/>
          </p:cNvSpPr>
          <p:nvPr>
            <p:ph idx="1"/>
          </p:nvPr>
        </p:nvSpPr>
        <p:spPr>
          <a:xfrm>
            <a:off x="628650" y="1615421"/>
            <a:ext cx="7886700" cy="4351338"/>
          </a:xfrm>
        </p:spPr>
        <p:txBody>
          <a:bodyPr>
            <a:normAutofit/>
          </a:bodyPr>
          <a:lstStyle/>
          <a:p>
            <a:endParaRPr lang="en-GB" sz="3600" dirty="0">
              <a:latin typeface="Arial" panose="020B0604020202020204" pitchFamily="34" charset="0"/>
              <a:cs typeface="Arial" panose="020B0604020202020204" pitchFamily="34" charset="0"/>
            </a:endParaRPr>
          </a:p>
          <a:p>
            <a:endParaRPr lang="en-GB" sz="3600" dirty="0">
              <a:latin typeface="Arial" panose="020B0604020202020204" pitchFamily="34" charset="0"/>
              <a:cs typeface="Arial" panose="020B0604020202020204" pitchFamily="34" charset="0"/>
            </a:endParaRPr>
          </a:p>
          <a:p>
            <a:r>
              <a:rPr lang="en-GB" sz="3600" dirty="0">
                <a:latin typeface="Arial" panose="020B0604020202020204" pitchFamily="34" charset="0"/>
                <a:cs typeface="Arial" panose="020B0604020202020204" pitchFamily="34" charset="0"/>
              </a:rPr>
              <a:t>To introduce readers to the WHO Library resources and how to search for information in the Library </a:t>
            </a:r>
          </a:p>
        </p:txBody>
      </p:sp>
    </p:spTree>
    <p:extLst>
      <p:ext uri="{BB962C8B-B14F-4D97-AF65-F5344CB8AC3E}">
        <p14:creationId xmlns:p14="http://schemas.microsoft.com/office/powerpoint/2010/main" val="478361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E3BA1-D7B1-4869-A4ED-99F0A4D2DBD5}"/>
              </a:ext>
            </a:extLst>
          </p:cNvPr>
          <p:cNvSpPr>
            <a:spLocks noGrp="1"/>
          </p:cNvSpPr>
          <p:nvPr>
            <p:ph type="title"/>
          </p:nvPr>
        </p:nvSpPr>
        <p:spPr>
          <a:xfrm>
            <a:off x="0" y="0"/>
            <a:ext cx="9144000" cy="1314000"/>
          </a:xfrm>
          <a:solidFill>
            <a:schemeClr val="accent5">
              <a:lumMod val="60000"/>
              <a:lumOff val="40000"/>
              <a:alpha val="30196"/>
            </a:schemeClr>
          </a:solidFill>
        </p:spPr>
        <p:txBody>
          <a:bodyPr>
            <a:normAutofit fontScale="90000"/>
          </a:bodyPr>
          <a:lstStyle/>
          <a:p>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WHO Library initiatives</a:t>
            </a:r>
            <a:br>
              <a:rPr lang="en-GB" b="1" dirty="0">
                <a:latin typeface="Arial" panose="020B0604020202020204" pitchFamily="34" charset="0"/>
                <a:cs typeface="Arial" panose="020B0604020202020204" pitchFamily="34" charset="0"/>
              </a:rPr>
            </a:br>
            <a:endParaRPr lang="en-GB" b="1" dirty="0">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AAF42E62-BB5B-4353-B2B6-D6BE304A499F}"/>
              </a:ext>
            </a:extLst>
          </p:cNvPr>
          <p:cNvSpPr txBox="1">
            <a:spLocks/>
          </p:cNvSpPr>
          <p:nvPr/>
        </p:nvSpPr>
        <p:spPr>
          <a:xfrm>
            <a:off x="19878" y="4857305"/>
            <a:ext cx="9074426" cy="1986876"/>
          </a:xfrm>
          <a:prstGeom prst="rect">
            <a:avLst/>
          </a:prstGeom>
          <a:ln>
            <a:solidFill>
              <a:schemeClr val="bg1">
                <a:lumMod val="7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latin typeface="Arial" panose="020B0604020202020204" pitchFamily="34" charset="0"/>
                <a:cs typeface="Arial" panose="020B0604020202020204" pitchFamily="34" charset="0"/>
              </a:rPr>
              <a:t>Institutional Repository for Information Sharing (IRIS) </a:t>
            </a:r>
            <a:r>
              <a:rPr lang="en-GB" sz="2200" dirty="0">
                <a:latin typeface="Arial" panose="020B0604020202020204" pitchFamily="34" charset="0"/>
                <a:cs typeface="Arial" panose="020B0604020202020204" pitchFamily="34" charset="0"/>
                <a:hlinkClick r:id="rId3"/>
              </a:rPr>
              <a:t>https://iris.who.int/</a:t>
            </a:r>
            <a:endParaRPr lang="en-GB" sz="2200" dirty="0">
              <a:latin typeface="Arial" panose="020B0604020202020204" pitchFamily="34" charset="0"/>
              <a:cs typeface="Arial" panose="020B0604020202020204" pitchFamily="34" charset="0"/>
            </a:endParaRPr>
          </a:p>
          <a:p>
            <a:r>
              <a:rPr lang="en-GB" sz="2200" b="1" dirty="0">
                <a:latin typeface="Arial" panose="020B0604020202020204" pitchFamily="34" charset="0"/>
                <a:cs typeface="Arial" panose="020B0604020202020204" pitchFamily="34" charset="0"/>
              </a:rPr>
              <a:t>Global Index </a:t>
            </a:r>
            <a:r>
              <a:rPr lang="en-GB" sz="2200" b="1" dirty="0" err="1">
                <a:latin typeface="Arial" panose="020B0604020202020204" pitchFamily="34" charset="0"/>
                <a:cs typeface="Arial" panose="020B0604020202020204" pitchFamily="34" charset="0"/>
              </a:rPr>
              <a:t>Medicus</a:t>
            </a:r>
            <a:r>
              <a:rPr lang="en-GB" sz="2200" b="1" dirty="0">
                <a:latin typeface="Arial" panose="020B0604020202020204" pitchFamily="34" charset="0"/>
                <a:cs typeface="Arial" panose="020B0604020202020204" pitchFamily="34" charset="0"/>
              </a:rPr>
              <a:t> </a:t>
            </a:r>
            <a:r>
              <a:rPr lang="en-GB" sz="2200" dirty="0">
                <a:latin typeface="Arial" panose="020B0604020202020204" pitchFamily="34" charset="0"/>
                <a:cs typeface="Arial" panose="020B0604020202020204" pitchFamily="34" charset="0"/>
                <a:hlinkClick r:id="rId4"/>
              </a:rPr>
              <a:t>https://www.globalindexmedicus.net/</a:t>
            </a:r>
            <a:endParaRPr lang="en-GB" sz="2200" dirty="0">
              <a:latin typeface="Arial" panose="020B0604020202020204" pitchFamily="34" charset="0"/>
              <a:cs typeface="Arial" panose="020B0604020202020204" pitchFamily="34" charset="0"/>
            </a:endParaRPr>
          </a:p>
          <a:p>
            <a:r>
              <a:rPr lang="en-GB" sz="2200" b="1" dirty="0">
                <a:latin typeface="Arial" panose="020B0604020202020204" pitchFamily="34" charset="0"/>
                <a:cs typeface="Arial" panose="020B0604020202020204" pitchFamily="34" charset="0"/>
              </a:rPr>
              <a:t>Research4Life </a:t>
            </a:r>
            <a:r>
              <a:rPr lang="en-GB" sz="2200" dirty="0">
                <a:latin typeface="Arial" panose="020B0604020202020204" pitchFamily="34" charset="0"/>
                <a:cs typeface="Arial" panose="020B0604020202020204" pitchFamily="34" charset="0"/>
                <a:hlinkClick r:id="rId5"/>
              </a:rPr>
              <a:t>https://www.research4life.org/</a:t>
            </a:r>
            <a:endParaRPr lang="en-GB" sz="2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60A1523-2D06-7785-9D5B-CEDE7CD3C595}"/>
              </a:ext>
            </a:extLst>
          </p:cNvPr>
          <p:cNvPicPr>
            <a:picLocks noChangeAspect="1"/>
          </p:cNvPicPr>
          <p:nvPr/>
        </p:nvPicPr>
        <p:blipFill>
          <a:blip r:embed="rId6"/>
          <a:stretch>
            <a:fillRect/>
          </a:stretch>
        </p:blipFill>
        <p:spPr>
          <a:xfrm>
            <a:off x="0" y="1335939"/>
            <a:ext cx="9144000" cy="3539352"/>
          </a:xfrm>
          <a:prstGeom prst="rect">
            <a:avLst/>
          </a:prstGeom>
        </p:spPr>
      </p:pic>
    </p:spTree>
    <p:extLst>
      <p:ext uri="{BB962C8B-B14F-4D97-AF65-F5344CB8AC3E}">
        <p14:creationId xmlns:p14="http://schemas.microsoft.com/office/powerpoint/2010/main" val="2596980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E3BA1-D7B1-4869-A4ED-99F0A4D2DBD5}"/>
              </a:ext>
            </a:extLst>
          </p:cNvPr>
          <p:cNvSpPr>
            <a:spLocks noGrp="1"/>
          </p:cNvSpPr>
          <p:nvPr>
            <p:ph type="title"/>
          </p:nvPr>
        </p:nvSpPr>
        <p:spPr>
          <a:xfrm>
            <a:off x="0" y="0"/>
            <a:ext cx="9144000" cy="1314000"/>
          </a:xfrm>
          <a:solidFill>
            <a:schemeClr val="accent5">
              <a:lumMod val="60000"/>
              <a:lumOff val="40000"/>
              <a:alpha val="30196"/>
            </a:schemeClr>
          </a:solidFill>
        </p:spPr>
        <p:txBody>
          <a:bodyPr>
            <a:normAutofit fontScale="90000"/>
          </a:bodyPr>
          <a:lstStyle/>
          <a:p>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WHO Library: Useful links</a:t>
            </a:r>
            <a:br>
              <a:rPr lang="en-GB" b="1" dirty="0">
                <a:latin typeface="Arial" panose="020B0604020202020204" pitchFamily="34" charset="0"/>
                <a:cs typeface="Arial" panose="020B0604020202020204" pitchFamily="34" charset="0"/>
              </a:rPr>
            </a:br>
            <a:endParaRPr lang="en-GB" b="1" dirty="0">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AAF42E62-BB5B-4353-B2B6-D6BE304A499F}"/>
              </a:ext>
            </a:extLst>
          </p:cNvPr>
          <p:cNvSpPr txBox="1">
            <a:spLocks/>
          </p:cNvSpPr>
          <p:nvPr/>
        </p:nvSpPr>
        <p:spPr>
          <a:xfrm>
            <a:off x="200471" y="4830354"/>
            <a:ext cx="8743058" cy="15929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5120F22-3513-3769-0D1C-600453863A30}"/>
              </a:ext>
            </a:extLst>
          </p:cNvPr>
          <p:cNvPicPr>
            <a:picLocks noChangeAspect="1"/>
          </p:cNvPicPr>
          <p:nvPr/>
        </p:nvPicPr>
        <p:blipFill>
          <a:blip r:embed="rId3"/>
          <a:stretch>
            <a:fillRect/>
          </a:stretch>
        </p:blipFill>
        <p:spPr>
          <a:xfrm>
            <a:off x="0" y="1380813"/>
            <a:ext cx="9144000" cy="5345306"/>
          </a:xfrm>
          <a:prstGeom prst="rect">
            <a:avLst/>
          </a:prstGeom>
        </p:spPr>
      </p:pic>
    </p:spTree>
    <p:extLst>
      <p:ext uri="{BB962C8B-B14F-4D97-AF65-F5344CB8AC3E}">
        <p14:creationId xmlns:p14="http://schemas.microsoft.com/office/powerpoint/2010/main" val="2661157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AB95D8-DC9E-3642-0ADC-176734740841}"/>
              </a:ext>
            </a:extLst>
          </p:cNvPr>
          <p:cNvPicPr>
            <a:picLocks noChangeAspect="1"/>
          </p:cNvPicPr>
          <p:nvPr/>
        </p:nvPicPr>
        <p:blipFill rotWithShape="1">
          <a:blip r:embed="rId3"/>
          <a:srcRect b="25621"/>
          <a:stretch/>
        </p:blipFill>
        <p:spPr>
          <a:xfrm>
            <a:off x="0" y="1265398"/>
            <a:ext cx="9144000" cy="1067896"/>
          </a:xfrm>
          <a:prstGeom prst="rect">
            <a:avLst/>
          </a:prstGeom>
        </p:spPr>
      </p:pic>
      <p:sp>
        <p:nvSpPr>
          <p:cNvPr id="2" name="Title 1">
            <a:extLst>
              <a:ext uri="{FF2B5EF4-FFF2-40B4-BE49-F238E27FC236}">
                <a16:creationId xmlns:a16="http://schemas.microsoft.com/office/drawing/2014/main" id="{11342E10-7A08-49D2-90BE-CECF52CF80DB}"/>
              </a:ext>
            </a:extLst>
          </p:cNvPr>
          <p:cNvSpPr>
            <a:spLocks noGrp="1"/>
          </p:cNvSpPr>
          <p:nvPr>
            <p:ph type="title"/>
          </p:nvPr>
        </p:nvSpPr>
        <p:spPr>
          <a:xfrm>
            <a:off x="0" y="9526"/>
            <a:ext cx="9144000" cy="1314000"/>
          </a:xfrm>
          <a:solidFill>
            <a:schemeClr val="accent5">
              <a:lumMod val="20000"/>
              <a:lumOff val="80000"/>
            </a:schemeClr>
          </a:solidFill>
        </p:spPr>
        <p:txBody>
          <a:bodyPr>
            <a:noAutofit/>
          </a:bodyPr>
          <a:lstStyle/>
          <a:p>
            <a:br>
              <a:rPr lang="en-GB" sz="3600" b="1" dirty="0">
                <a:latin typeface="Arial" panose="020B0604020202020204" pitchFamily="34" charset="0"/>
                <a:cs typeface="Arial" panose="020B0604020202020204" pitchFamily="34" charset="0"/>
              </a:rPr>
            </a:br>
            <a:br>
              <a:rPr lang="en-GB" sz="3600" b="1" dirty="0">
                <a:latin typeface="Arial" panose="020B0604020202020204" pitchFamily="34" charset="0"/>
                <a:cs typeface="Arial" panose="020B0604020202020204" pitchFamily="34" charset="0"/>
              </a:rPr>
            </a:br>
            <a:r>
              <a:rPr lang="en-GB" sz="3600" b="1" dirty="0">
                <a:latin typeface="Arial" panose="020B0604020202020204" pitchFamily="34" charset="0"/>
                <a:cs typeface="Arial" panose="020B0604020202020204" pitchFamily="34" charset="0"/>
              </a:rPr>
              <a:t>Institutional Repository for Information Sharing (IRIS)</a:t>
            </a:r>
            <a:br>
              <a:rPr lang="en-GB" sz="3600" b="1" dirty="0">
                <a:latin typeface="Arial" panose="020B0604020202020204" pitchFamily="34" charset="0"/>
                <a:cs typeface="Arial" panose="020B0604020202020204" pitchFamily="34" charset="0"/>
              </a:rPr>
            </a:br>
            <a:br>
              <a:rPr lang="en-GB" sz="3600" b="1" dirty="0">
                <a:latin typeface="Arial" panose="020B0604020202020204" pitchFamily="34" charset="0"/>
                <a:cs typeface="Arial" panose="020B0604020202020204" pitchFamily="34" charset="0"/>
              </a:rPr>
            </a:br>
            <a:endParaRPr lang="en-GB"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CE10BC1-2BAC-40FA-B024-9206E67F98DC}"/>
              </a:ext>
            </a:extLst>
          </p:cNvPr>
          <p:cNvSpPr>
            <a:spLocks noGrp="1"/>
          </p:cNvSpPr>
          <p:nvPr>
            <p:ph idx="1"/>
          </p:nvPr>
        </p:nvSpPr>
        <p:spPr>
          <a:xfrm>
            <a:off x="566024" y="2366747"/>
            <a:ext cx="8189529" cy="2751663"/>
          </a:xfrm>
        </p:spPr>
        <p:txBody>
          <a:bodyPr>
            <a:noAutofit/>
          </a:bodyPr>
          <a:lstStyle/>
          <a:p>
            <a:r>
              <a:rPr lang="en-GB" sz="2000" dirty="0">
                <a:latin typeface="Arial" panose="020B0604020202020204" pitchFamily="34" charset="0"/>
                <a:cs typeface="Arial" panose="020B0604020202020204" pitchFamily="34" charset="0"/>
              </a:rPr>
              <a:t>Accessible from: </a:t>
            </a:r>
            <a:r>
              <a:rPr lang="en-GB" sz="2000" dirty="0">
                <a:latin typeface="Arial" panose="020B0604020202020204" pitchFamily="34" charset="0"/>
                <a:cs typeface="Arial" panose="020B0604020202020204" pitchFamily="34" charset="0"/>
                <a:hlinkClick r:id="rId4"/>
              </a:rPr>
              <a:t>https://iris.who.int/</a:t>
            </a:r>
            <a:r>
              <a:rPr lang="en-GB" sz="2000" dirty="0">
                <a:latin typeface="Arial" panose="020B0604020202020204" pitchFamily="34" charset="0"/>
                <a:cs typeface="Arial" panose="020B0604020202020204" pitchFamily="34" charset="0"/>
              </a:rPr>
              <a:t> </a:t>
            </a:r>
          </a:p>
          <a:p>
            <a:r>
              <a:rPr lang="en-GB" sz="2000" dirty="0">
                <a:latin typeface="Arial" panose="020B0604020202020204" pitchFamily="34" charset="0"/>
                <a:cs typeface="Arial" panose="020B0604020202020204" pitchFamily="34" charset="0"/>
              </a:rPr>
              <a:t>Digital library of WHO’s published material and technical information in full text produced since 1948</a:t>
            </a:r>
          </a:p>
          <a:p>
            <a:r>
              <a:rPr lang="en-GB" sz="2000" dirty="0">
                <a:latin typeface="Arial" panose="020B0604020202020204" pitchFamily="34" charset="0"/>
                <a:cs typeface="Arial" panose="020B0604020202020204" pitchFamily="34" charset="0"/>
              </a:rPr>
              <a:t>Freely accessible and searchable content in the six official languages (Arabic, Chinese, English, French, Russian &amp; Spanish)</a:t>
            </a:r>
          </a:p>
          <a:p>
            <a:r>
              <a:rPr lang="en-GB" sz="2000" dirty="0">
                <a:latin typeface="Arial" panose="020B0604020202020204" pitchFamily="34" charset="0"/>
                <a:cs typeface="Arial" panose="020B0604020202020204" pitchFamily="34" charset="0"/>
              </a:rPr>
              <a:t>Information can be browsed by communities &amp; collections, issue date, authors, titles, subjects, countries or the most popular subject</a:t>
            </a:r>
          </a:p>
        </p:txBody>
      </p:sp>
      <p:sp>
        <p:nvSpPr>
          <p:cNvPr id="10" name="Content Placeholder 2">
            <a:extLst>
              <a:ext uri="{FF2B5EF4-FFF2-40B4-BE49-F238E27FC236}">
                <a16:creationId xmlns:a16="http://schemas.microsoft.com/office/drawing/2014/main" id="{F0CD3335-7595-4725-9F10-E40DB09840D6}"/>
              </a:ext>
            </a:extLst>
          </p:cNvPr>
          <p:cNvSpPr txBox="1">
            <a:spLocks/>
          </p:cNvSpPr>
          <p:nvPr/>
        </p:nvSpPr>
        <p:spPr>
          <a:xfrm>
            <a:off x="1441174" y="4971824"/>
            <a:ext cx="6261652" cy="123940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solidFill>
                  <a:srgbClr val="FF0000"/>
                </a:solidFill>
                <a:latin typeface="Arial" panose="020B0604020202020204" pitchFamily="34" charset="0"/>
                <a:cs typeface="Arial" panose="020B0604020202020204" pitchFamily="34" charset="0"/>
              </a:rPr>
              <a:t>Watch the following video guides: </a:t>
            </a:r>
          </a:p>
          <a:p>
            <a:pPr marL="514350" indent="-514350">
              <a:buFont typeface="Arial" panose="020B0604020202020204" pitchFamily="34" charset="0"/>
              <a:buAutoNum type="arabicPeriod"/>
            </a:pPr>
            <a:r>
              <a:rPr lang="en-GB" sz="2000" dirty="0">
                <a:latin typeface="Arial" panose="020B0604020202020204" pitchFamily="34" charset="0"/>
                <a:cs typeface="Arial" panose="020B0604020202020204" pitchFamily="34" charset="0"/>
                <a:hlinkClick r:id="rId5"/>
              </a:rPr>
              <a:t>New IRIS interface – quick tour</a:t>
            </a:r>
            <a:r>
              <a:rPr lang="en-GB" sz="2000" dirty="0">
                <a:latin typeface="Arial" panose="020B0604020202020204" pitchFamily="34" charset="0"/>
                <a:cs typeface="Arial" panose="020B0604020202020204" pitchFamily="34" charset="0"/>
              </a:rPr>
              <a:t> (1:13 mins)</a:t>
            </a:r>
          </a:p>
          <a:p>
            <a:pPr marL="514350" indent="-514350">
              <a:buFont typeface="Arial" panose="020B0604020202020204" pitchFamily="34" charset="0"/>
              <a:buAutoNum type="arabicPeriod"/>
            </a:pPr>
            <a:r>
              <a:rPr lang="en-GB" sz="2000" dirty="0">
                <a:latin typeface="Arial" panose="020B0604020202020204" pitchFamily="34" charset="0"/>
                <a:cs typeface="Arial" panose="020B0604020202020204" pitchFamily="34" charset="0"/>
                <a:hlinkClick r:id="rId6"/>
              </a:rPr>
              <a:t>How to search in IRIS - quick tour</a:t>
            </a:r>
            <a:r>
              <a:rPr lang="en-GB" sz="2000" dirty="0">
                <a:latin typeface="Arial" panose="020B0604020202020204" pitchFamily="34" charset="0"/>
                <a:cs typeface="Arial" panose="020B0604020202020204" pitchFamily="34" charset="0"/>
              </a:rPr>
              <a:t> (2.28 mins)</a:t>
            </a:r>
          </a:p>
          <a:p>
            <a:pPr marL="514350" indent="-514350">
              <a:buFont typeface="Arial" panose="020B0604020202020204" pitchFamily="34" charset="0"/>
              <a:buAutoNum type="arabicPeriod"/>
            </a:pPr>
            <a:r>
              <a:rPr lang="en-GB" sz="2000" dirty="0">
                <a:latin typeface="Arial" panose="020B0604020202020204" pitchFamily="34" charset="0"/>
                <a:cs typeface="Arial" panose="020B0604020202020204" pitchFamily="34" charset="0"/>
                <a:hlinkClick r:id="rId7"/>
              </a:rPr>
              <a:t>IRIS statistics - quick tour</a:t>
            </a:r>
            <a:r>
              <a:rPr lang="en-GB" sz="2000" dirty="0">
                <a:latin typeface="Arial" panose="020B0604020202020204" pitchFamily="34" charset="0"/>
                <a:cs typeface="Arial" panose="020B0604020202020204" pitchFamily="34" charset="0"/>
              </a:rPr>
              <a:t> (2.19 mins)</a:t>
            </a:r>
          </a:p>
        </p:txBody>
      </p:sp>
    </p:spTree>
    <p:extLst>
      <p:ext uri="{BB962C8B-B14F-4D97-AF65-F5344CB8AC3E}">
        <p14:creationId xmlns:p14="http://schemas.microsoft.com/office/powerpoint/2010/main" val="1072973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7C4A648-B59D-4C1C-A4BF-46781C52FE9B}"/>
              </a:ext>
            </a:extLst>
          </p:cNvPr>
          <p:cNvSpPr>
            <a:spLocks noGrp="1"/>
          </p:cNvSpPr>
          <p:nvPr>
            <p:ph type="title"/>
          </p:nvPr>
        </p:nvSpPr>
        <p:spPr>
          <a:xfrm>
            <a:off x="0" y="16723"/>
            <a:ext cx="9144000" cy="1314000"/>
          </a:xfrm>
          <a:solidFill>
            <a:schemeClr val="accent5">
              <a:lumMod val="20000"/>
              <a:lumOff val="80000"/>
            </a:schemeClr>
          </a:solidFill>
        </p:spPr>
        <p:txBody>
          <a:bodyPr>
            <a:noAutofit/>
          </a:bodyPr>
          <a:lstStyle/>
          <a:p>
            <a:r>
              <a:rPr lang="en-GB" sz="3600" b="1" dirty="0">
                <a:latin typeface="Arial" panose="020B0604020202020204" pitchFamily="34" charset="0"/>
                <a:cs typeface="Arial" panose="020B0604020202020204" pitchFamily="34" charset="0"/>
              </a:rPr>
              <a:t>Institutional Repository for Information Sharing (IRIS)</a:t>
            </a:r>
          </a:p>
        </p:txBody>
      </p:sp>
      <p:sp>
        <p:nvSpPr>
          <p:cNvPr id="7" name="Title 1">
            <a:extLst>
              <a:ext uri="{FF2B5EF4-FFF2-40B4-BE49-F238E27FC236}">
                <a16:creationId xmlns:a16="http://schemas.microsoft.com/office/drawing/2014/main" id="{BD02EF35-2A95-4BCB-A018-91CB36C6D46A}"/>
              </a:ext>
            </a:extLst>
          </p:cNvPr>
          <p:cNvSpPr txBox="1">
            <a:spLocks/>
          </p:cNvSpPr>
          <p:nvPr/>
        </p:nvSpPr>
        <p:spPr>
          <a:xfrm>
            <a:off x="0" y="1233955"/>
            <a:ext cx="2950544" cy="4302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dirty="0">
                <a:latin typeface="Arial" panose="020B0604020202020204" pitchFamily="34" charset="0"/>
                <a:cs typeface="Arial" panose="020B0604020202020204" pitchFamily="34" charset="0"/>
                <a:hlinkClick r:id="rId3"/>
              </a:rPr>
              <a:t>https://iris.who.int/</a:t>
            </a:r>
            <a:r>
              <a:rPr lang="en-GB" sz="1600" b="1" dirty="0">
                <a:latin typeface="Arial" panose="020B060402020202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id="{488B21DD-C82A-1F94-6B73-D887BE556551}"/>
              </a:ext>
            </a:extLst>
          </p:cNvPr>
          <p:cNvPicPr>
            <a:picLocks noChangeAspect="1"/>
          </p:cNvPicPr>
          <p:nvPr/>
        </p:nvPicPr>
        <p:blipFill>
          <a:blip r:embed="rId4"/>
          <a:stretch>
            <a:fillRect/>
          </a:stretch>
        </p:blipFill>
        <p:spPr>
          <a:xfrm>
            <a:off x="702000" y="1552889"/>
            <a:ext cx="7740000" cy="5309318"/>
          </a:xfrm>
          <a:prstGeom prst="rect">
            <a:avLst/>
          </a:prstGeom>
        </p:spPr>
      </p:pic>
    </p:spTree>
    <p:extLst>
      <p:ext uri="{BB962C8B-B14F-4D97-AF65-F5344CB8AC3E}">
        <p14:creationId xmlns:p14="http://schemas.microsoft.com/office/powerpoint/2010/main" val="864131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906365-D093-7819-2EEC-D12AB22DB765}"/>
              </a:ext>
            </a:extLst>
          </p:cNvPr>
          <p:cNvSpPr txBox="1"/>
          <p:nvPr/>
        </p:nvSpPr>
        <p:spPr>
          <a:xfrm>
            <a:off x="93279" y="5054281"/>
            <a:ext cx="8959281" cy="1754326"/>
          </a:xfrm>
          <a:prstGeom prst="rect">
            <a:avLst/>
          </a:prstGeom>
          <a:noFill/>
          <a:ln>
            <a:solidFill>
              <a:schemeClr val="bg1">
                <a:lumMod val="75000"/>
              </a:schemeClr>
            </a:solidFill>
          </a:ln>
        </p:spPr>
        <p:txBody>
          <a:bodyPr wrap="square">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Provides universal access to biomedical and public health literature produced by and within low- and middle-income countries.</a:t>
            </a:r>
          </a:p>
          <a:p>
            <a:pPr marL="285750" indent="-285750">
              <a:buFont typeface="Arial" panose="020B0604020202020204" pitchFamily="34" charset="0"/>
              <a:buChar char="•"/>
            </a:pPr>
            <a:r>
              <a:rPr lang="en-GB" dirty="0">
                <a:solidFill>
                  <a:srgbClr val="C00000"/>
                </a:solidFill>
                <a:latin typeface="Arial" panose="020B0604020202020204" pitchFamily="34" charset="0"/>
                <a:cs typeface="Arial" panose="020B0604020202020204" pitchFamily="34" charset="0"/>
              </a:rPr>
              <a:t>Main objective is to increase the visibility and usability of these resources. </a:t>
            </a:r>
          </a:p>
          <a:p>
            <a:pPr marL="285750" indent="-285750">
              <a:buFont typeface="Arial" panose="020B0604020202020204" pitchFamily="34" charset="0"/>
              <a:buChar char="•"/>
            </a:pPr>
            <a:r>
              <a:rPr lang="en-GB" dirty="0">
                <a:solidFill>
                  <a:srgbClr val="00B050"/>
                </a:solidFill>
                <a:latin typeface="Arial" panose="020B0604020202020204" pitchFamily="34" charset="0"/>
                <a:cs typeface="Arial" panose="020B0604020202020204" pitchFamily="34" charset="0"/>
              </a:rPr>
              <a:t>Material is collated and aggregated by WHO Regional Office Libraries on a central search platform allowing retrieval of bibliographical and full text information.</a:t>
            </a:r>
          </a:p>
          <a:p>
            <a:pPr marL="285750" indent="-285750">
              <a:buFont typeface="Arial" panose="020B0604020202020204" pitchFamily="34" charset="0"/>
              <a:buChar char="•"/>
            </a:pPr>
            <a:endParaRPr lang="en-GB" dirty="0">
              <a:solidFill>
                <a:srgbClr val="00B05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5F99B96-D2F3-4A18-978A-0A6D4617B11A}"/>
              </a:ext>
            </a:extLst>
          </p:cNvPr>
          <p:cNvSpPr txBox="1"/>
          <p:nvPr/>
        </p:nvSpPr>
        <p:spPr>
          <a:xfrm>
            <a:off x="2674620" y="6575559"/>
            <a:ext cx="3794760" cy="307777"/>
          </a:xfrm>
          <a:prstGeom prst="rect">
            <a:avLst/>
          </a:prstGeom>
          <a:noFill/>
        </p:spPr>
        <p:txBody>
          <a:bodyPr wrap="square">
            <a:spAutoFit/>
          </a:bodyPr>
          <a:lstStyle/>
          <a:p>
            <a:pPr algn="ctr"/>
            <a:r>
              <a:rPr lang="en-GB" sz="14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Read the GIM search quick guide </a:t>
            </a:r>
            <a:endParaRPr lang="en-GB" sz="1400" dirty="0">
              <a:solidFill>
                <a:schemeClr val="accent1"/>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D5D5F14F-9F6E-4321-9DAD-305CB527313F}"/>
              </a:ext>
            </a:extLst>
          </p:cNvPr>
          <p:cNvSpPr>
            <a:spLocks noGrp="1"/>
          </p:cNvSpPr>
          <p:nvPr>
            <p:ph type="title"/>
          </p:nvPr>
        </p:nvSpPr>
        <p:spPr>
          <a:xfrm>
            <a:off x="0" y="9526"/>
            <a:ext cx="9144000" cy="1314000"/>
          </a:xfrm>
          <a:solidFill>
            <a:schemeClr val="accent5">
              <a:lumMod val="20000"/>
              <a:lumOff val="80000"/>
            </a:schemeClr>
          </a:solidFill>
        </p:spPr>
        <p:txBody>
          <a:bodyPr>
            <a:noAutofit/>
          </a:bodyPr>
          <a:lstStyle/>
          <a:p>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Global Index </a:t>
            </a:r>
            <a:r>
              <a:rPr lang="en-GB" b="1" dirty="0" err="1">
                <a:latin typeface="Arial" panose="020B0604020202020204" pitchFamily="34" charset="0"/>
                <a:cs typeface="Arial" panose="020B0604020202020204" pitchFamily="34" charset="0"/>
              </a:rPr>
              <a:t>Medicus</a:t>
            </a:r>
            <a:r>
              <a:rPr lang="en-GB" b="1" dirty="0">
                <a:latin typeface="Arial" panose="020B0604020202020204" pitchFamily="34" charset="0"/>
                <a:cs typeface="Arial" panose="020B0604020202020204" pitchFamily="34" charset="0"/>
              </a:rPr>
              <a:t> (GIM)</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FEE27E5F-B01E-4223-BEC2-B23F38722DBA}"/>
              </a:ext>
            </a:extLst>
          </p:cNvPr>
          <p:cNvSpPr txBox="1"/>
          <p:nvPr/>
        </p:nvSpPr>
        <p:spPr>
          <a:xfrm>
            <a:off x="93279" y="963097"/>
            <a:ext cx="4572000" cy="369332"/>
          </a:xfrm>
          <a:prstGeom prst="rect">
            <a:avLst/>
          </a:prstGeom>
          <a:noFill/>
        </p:spPr>
        <p:txBody>
          <a:bodyPr wrap="square">
            <a:spAutoFit/>
          </a:bodyPr>
          <a:lstStyle/>
          <a:p>
            <a:r>
              <a:rPr lang="en-GB" sz="1800" b="1" dirty="0">
                <a:latin typeface="Arial" panose="020B0604020202020204" pitchFamily="34" charset="0"/>
                <a:cs typeface="Arial" panose="020B0604020202020204" pitchFamily="34" charset="0"/>
                <a:hlinkClick r:id="rId4"/>
              </a:rPr>
              <a:t>https://www.globalindexmedicus.net/</a:t>
            </a:r>
            <a:r>
              <a:rPr lang="en-GB" sz="1800" b="1" dirty="0">
                <a:latin typeface="Arial" panose="020B0604020202020204" pitchFamily="34" charset="0"/>
                <a:cs typeface="Arial" panose="020B0604020202020204" pitchFamily="34" charset="0"/>
              </a:rPr>
              <a:t> </a:t>
            </a:r>
            <a:endParaRPr lang="en-GB" b="1" dirty="0"/>
          </a:p>
        </p:txBody>
      </p:sp>
      <p:pic>
        <p:nvPicPr>
          <p:cNvPr id="4" name="Picture 3">
            <a:extLst>
              <a:ext uri="{FF2B5EF4-FFF2-40B4-BE49-F238E27FC236}">
                <a16:creationId xmlns:a16="http://schemas.microsoft.com/office/drawing/2014/main" id="{7C80E5FE-370B-075E-A273-F87F5C2BF24F}"/>
              </a:ext>
            </a:extLst>
          </p:cNvPr>
          <p:cNvPicPr>
            <a:picLocks noChangeAspect="1"/>
          </p:cNvPicPr>
          <p:nvPr/>
        </p:nvPicPr>
        <p:blipFill>
          <a:blip r:embed="rId5"/>
          <a:stretch>
            <a:fillRect/>
          </a:stretch>
        </p:blipFill>
        <p:spPr>
          <a:xfrm>
            <a:off x="0" y="1388813"/>
            <a:ext cx="9144000" cy="3589722"/>
          </a:xfrm>
          <a:prstGeom prst="rect">
            <a:avLst/>
          </a:prstGeom>
        </p:spPr>
      </p:pic>
    </p:spTree>
    <p:extLst>
      <p:ext uri="{BB962C8B-B14F-4D97-AF65-F5344CB8AC3E}">
        <p14:creationId xmlns:p14="http://schemas.microsoft.com/office/powerpoint/2010/main" val="1499751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08FC7-D747-C34E-A2BB-0C52F9EA915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8125DED-23CD-5AD1-AAA2-64077F1820A9}"/>
              </a:ext>
            </a:extLst>
          </p:cNvPr>
          <p:cNvSpPr>
            <a:spLocks noGrp="1"/>
          </p:cNvSpPr>
          <p:nvPr>
            <p:ph type="title"/>
          </p:nvPr>
        </p:nvSpPr>
        <p:spPr>
          <a:xfrm>
            <a:off x="0" y="-53974"/>
            <a:ext cx="9144000" cy="1314000"/>
          </a:xfrm>
          <a:solidFill>
            <a:schemeClr val="accent5">
              <a:lumMod val="20000"/>
              <a:lumOff val="80000"/>
            </a:schemeClr>
          </a:solidFill>
        </p:spPr>
        <p:txBody>
          <a:bodyPr>
            <a:noAutofit/>
          </a:bodyPr>
          <a:lstStyle/>
          <a:p>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Global Index </a:t>
            </a:r>
            <a:r>
              <a:rPr lang="en-GB" b="1" dirty="0" err="1">
                <a:latin typeface="Arial" panose="020B0604020202020204" pitchFamily="34" charset="0"/>
                <a:cs typeface="Arial" panose="020B0604020202020204" pitchFamily="34" charset="0"/>
              </a:rPr>
              <a:t>Medicus</a:t>
            </a:r>
            <a:r>
              <a:rPr lang="en-GB" b="1" dirty="0">
                <a:latin typeface="Arial" panose="020B0604020202020204" pitchFamily="34" charset="0"/>
                <a:cs typeface="Arial" panose="020B0604020202020204" pitchFamily="34" charset="0"/>
              </a:rPr>
              <a:t> (GIM)</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445AA6A3-B49F-0106-69BD-9307423D84F4}"/>
              </a:ext>
            </a:extLst>
          </p:cNvPr>
          <p:cNvSpPr txBox="1"/>
          <p:nvPr/>
        </p:nvSpPr>
        <p:spPr>
          <a:xfrm>
            <a:off x="93279" y="963097"/>
            <a:ext cx="4572000" cy="369332"/>
          </a:xfrm>
          <a:prstGeom prst="rect">
            <a:avLst/>
          </a:prstGeom>
          <a:noFill/>
        </p:spPr>
        <p:txBody>
          <a:bodyPr wrap="square">
            <a:spAutoFit/>
          </a:bodyPr>
          <a:lstStyle/>
          <a:p>
            <a:r>
              <a:rPr lang="en-GB" sz="1800" b="1" dirty="0">
                <a:latin typeface="Arial" panose="020B0604020202020204" pitchFamily="34" charset="0"/>
                <a:cs typeface="Arial" panose="020B0604020202020204" pitchFamily="34" charset="0"/>
                <a:hlinkClick r:id="rId3"/>
              </a:rPr>
              <a:t>https://www.globalindexmedicus.net/</a:t>
            </a:r>
            <a:r>
              <a:rPr lang="en-GB" sz="1800" b="1" dirty="0">
                <a:latin typeface="Arial" panose="020B0604020202020204" pitchFamily="34" charset="0"/>
                <a:cs typeface="Arial" panose="020B0604020202020204" pitchFamily="34" charset="0"/>
              </a:rPr>
              <a:t> </a:t>
            </a:r>
            <a:endParaRPr lang="en-GB" b="1" dirty="0"/>
          </a:p>
        </p:txBody>
      </p:sp>
      <p:sp>
        <p:nvSpPr>
          <p:cNvPr id="4" name="Content Placeholder 3">
            <a:extLst>
              <a:ext uri="{FF2B5EF4-FFF2-40B4-BE49-F238E27FC236}">
                <a16:creationId xmlns:a16="http://schemas.microsoft.com/office/drawing/2014/main" id="{58BE8C40-3C5C-AC67-3E8D-31112E37A2EC}"/>
              </a:ext>
            </a:extLst>
          </p:cNvPr>
          <p:cNvSpPr>
            <a:spLocks noGrp="1"/>
          </p:cNvSpPr>
          <p:nvPr>
            <p:ph idx="1"/>
          </p:nvPr>
        </p:nvSpPr>
        <p:spPr>
          <a:xfrm>
            <a:off x="628650" y="1639614"/>
            <a:ext cx="7886700" cy="4749756"/>
          </a:xfrm>
        </p:spPr>
        <p:txBody>
          <a:bodyPr>
            <a:normAutofit fontScale="70000" lnSpcReduction="20000"/>
          </a:bodyPr>
          <a:lstStyle/>
          <a:p>
            <a:pPr algn="l"/>
            <a:r>
              <a:rPr lang="en-GB" b="0" i="0" dirty="0">
                <a:solidFill>
                  <a:srgbClr val="212529"/>
                </a:solidFill>
                <a:effectLst/>
                <a:latin typeface="Arial" panose="020B0604020202020204" pitchFamily="34" charset="0"/>
                <a:cs typeface="Arial" panose="020B0604020202020204" pitchFamily="34" charset="0"/>
              </a:rPr>
              <a:t>All information from the Regions can be found in the same </a:t>
            </a:r>
            <a:r>
              <a:rPr lang="en-GB" b="0" i="0" u="none" strike="noStrike" dirty="0">
                <a:solidFill>
                  <a:srgbClr val="007BFF"/>
                </a:solidFill>
                <a:effectLst/>
                <a:latin typeface="Arial" panose="020B0604020202020204" pitchFamily="34" charset="0"/>
                <a:cs typeface="Arial" panose="020B0604020202020204" pitchFamily="34" charset="0"/>
                <a:hlinkClick r:id="rId4"/>
              </a:rPr>
              <a:t>search interface</a:t>
            </a:r>
            <a:r>
              <a:rPr lang="en-GB" b="0" i="0" dirty="0">
                <a:solidFill>
                  <a:srgbClr val="212529"/>
                </a:solidFill>
                <a:effectLst/>
                <a:latin typeface="Arial" panose="020B0604020202020204" pitchFamily="34" charset="0"/>
                <a:cs typeface="Arial" panose="020B0604020202020204" pitchFamily="34" charset="0"/>
              </a:rPr>
              <a:t>. </a:t>
            </a:r>
          </a:p>
          <a:p>
            <a:pPr algn="l"/>
            <a:endParaRPr lang="en-GB" sz="200" b="0" i="0" dirty="0">
              <a:solidFill>
                <a:srgbClr val="212529"/>
              </a:solidFill>
              <a:effectLst/>
              <a:latin typeface="Arial" panose="020B0604020202020204" pitchFamily="34" charset="0"/>
              <a:cs typeface="Arial" panose="020B0604020202020204" pitchFamily="34" charset="0"/>
            </a:endParaRPr>
          </a:p>
          <a:p>
            <a:pPr algn="l"/>
            <a:r>
              <a:rPr lang="en-GB" dirty="0">
                <a:solidFill>
                  <a:srgbClr val="C00000"/>
                </a:solidFill>
                <a:latin typeface="Arial" panose="020B0604020202020204" pitchFamily="34" charset="0"/>
                <a:cs typeface="Arial" panose="020B0604020202020204" pitchFamily="34" charset="0"/>
              </a:rPr>
              <a:t>A</a:t>
            </a:r>
            <a:r>
              <a:rPr lang="en-GB" b="0" i="0" dirty="0">
                <a:solidFill>
                  <a:srgbClr val="C00000"/>
                </a:solidFill>
                <a:effectLst/>
                <a:latin typeface="Arial" panose="020B0604020202020204" pitchFamily="34" charset="0"/>
                <a:cs typeface="Arial" panose="020B0604020202020204" pitchFamily="34" charset="0"/>
              </a:rPr>
              <a:t>lso possible to access them individually from the Regional Indexes Medici:</a:t>
            </a:r>
          </a:p>
          <a:p>
            <a:pPr algn="l"/>
            <a:endParaRPr lang="en-GB" sz="400" b="0" i="0" dirty="0">
              <a:solidFill>
                <a:srgbClr val="212529"/>
              </a:solidFill>
              <a:effectLst/>
              <a:latin typeface="Arial" panose="020B0604020202020204" pitchFamily="34" charset="0"/>
              <a:cs typeface="Arial" panose="020B0604020202020204" pitchFamily="34" charset="0"/>
            </a:endParaRPr>
          </a:p>
          <a:p>
            <a:pPr lvl="1">
              <a:lnSpc>
                <a:spcPct val="120000"/>
              </a:lnSpc>
              <a:spcBef>
                <a:spcPts val="0"/>
              </a:spcBef>
              <a:spcAft>
                <a:spcPts val="1200"/>
              </a:spcAft>
              <a:buFont typeface="Wingdings" panose="05000000000000000000" pitchFamily="2" charset="2"/>
              <a:buChar char="§"/>
            </a:pPr>
            <a:r>
              <a:rPr lang="en-GB" sz="2600" dirty="0">
                <a:latin typeface="Arial" panose="020B0604020202020204" pitchFamily="34" charset="0"/>
                <a:cs typeface="Arial" panose="020B0604020202020204" pitchFamily="34" charset="0"/>
                <a:hlinkClick r:id="rId5"/>
              </a:rPr>
              <a:t>African Index Medicus – AIM </a:t>
            </a:r>
            <a:r>
              <a:rPr lang="en-GB" sz="2600" dirty="0">
                <a:latin typeface="Arial" panose="020B0604020202020204" pitchFamily="34" charset="0"/>
                <a:cs typeface="Arial" panose="020B0604020202020204" pitchFamily="34" charset="0"/>
              </a:rPr>
              <a:t>(AFRO/WHO)</a:t>
            </a:r>
          </a:p>
          <a:p>
            <a:pPr lvl="1">
              <a:lnSpc>
                <a:spcPct val="120000"/>
              </a:lnSpc>
              <a:spcBef>
                <a:spcPts val="0"/>
              </a:spcBef>
              <a:spcAft>
                <a:spcPts val="1200"/>
              </a:spcAft>
              <a:buFont typeface="Wingdings" panose="05000000000000000000" pitchFamily="2" charset="2"/>
              <a:buChar char="§"/>
            </a:pPr>
            <a:r>
              <a:rPr lang="en-GB" sz="2600" dirty="0">
                <a:latin typeface="Arial" panose="020B0604020202020204" pitchFamily="34" charset="0"/>
                <a:cs typeface="Arial" panose="020B0604020202020204" pitchFamily="34" charset="0"/>
                <a:hlinkClick r:id="rId6"/>
              </a:rPr>
              <a:t>Scientific and Technical Literature of Latin America and the Caribbean – LILACS </a:t>
            </a:r>
            <a:r>
              <a:rPr lang="en-GB" sz="2600" dirty="0">
                <a:latin typeface="Arial" panose="020B0604020202020204" pitchFamily="34" charset="0"/>
                <a:cs typeface="Arial" panose="020B0604020202020204" pitchFamily="34" charset="0"/>
              </a:rPr>
              <a:t>(AMRO-PAHO/WHO, by its specialized </a:t>
            </a:r>
            <a:r>
              <a:rPr lang="en-GB" sz="2600" dirty="0" err="1">
                <a:latin typeface="Arial" panose="020B0604020202020204" pitchFamily="34" charset="0"/>
                <a:cs typeface="Arial" panose="020B0604020202020204" pitchFamily="34" charset="0"/>
              </a:rPr>
              <a:t>center</a:t>
            </a:r>
            <a:r>
              <a:rPr lang="en-GB" sz="2600" dirty="0">
                <a:latin typeface="Arial" panose="020B0604020202020204" pitchFamily="34" charset="0"/>
                <a:cs typeface="Arial" panose="020B0604020202020204" pitchFamily="34" charset="0"/>
              </a:rPr>
              <a:t> BIREME)</a:t>
            </a:r>
          </a:p>
          <a:p>
            <a:pPr lvl="1">
              <a:lnSpc>
                <a:spcPct val="120000"/>
              </a:lnSpc>
              <a:spcBef>
                <a:spcPts val="0"/>
              </a:spcBef>
              <a:spcAft>
                <a:spcPts val="1200"/>
              </a:spcAft>
              <a:buFont typeface="Wingdings" panose="05000000000000000000" pitchFamily="2" charset="2"/>
              <a:buChar char="§"/>
            </a:pPr>
            <a:r>
              <a:rPr lang="en-GB" sz="2600" dirty="0">
                <a:latin typeface="Arial" panose="020B0604020202020204" pitchFamily="34" charset="0"/>
                <a:cs typeface="Arial" panose="020B0604020202020204" pitchFamily="34" charset="0"/>
                <a:hlinkClick r:id="rId7"/>
              </a:rPr>
              <a:t>Index Medicus for Eastern Mediterranean Region – IMEMR</a:t>
            </a:r>
            <a:r>
              <a:rPr lang="en-GB" sz="2600" dirty="0">
                <a:latin typeface="Arial" panose="020B0604020202020204" pitchFamily="34" charset="0"/>
                <a:cs typeface="Arial" panose="020B0604020202020204" pitchFamily="34" charset="0"/>
              </a:rPr>
              <a:t> (EMRO/WHO)</a:t>
            </a:r>
          </a:p>
          <a:p>
            <a:pPr lvl="1">
              <a:lnSpc>
                <a:spcPct val="120000"/>
              </a:lnSpc>
              <a:spcBef>
                <a:spcPts val="0"/>
              </a:spcBef>
              <a:spcAft>
                <a:spcPts val="1200"/>
              </a:spcAft>
              <a:buFont typeface="Wingdings" panose="05000000000000000000" pitchFamily="2" charset="2"/>
              <a:buChar char="§"/>
            </a:pPr>
            <a:r>
              <a:rPr lang="en-GB" sz="2600" dirty="0">
                <a:latin typeface="Arial" panose="020B0604020202020204" pitchFamily="34" charset="0"/>
                <a:cs typeface="Arial" panose="020B0604020202020204" pitchFamily="34" charset="0"/>
                <a:hlinkClick r:id="rId8"/>
              </a:rPr>
              <a:t>Index Medicus for South-East Asia Region – IMSEAR </a:t>
            </a:r>
            <a:r>
              <a:rPr lang="en-GB" sz="2600" dirty="0">
                <a:latin typeface="Arial" panose="020B0604020202020204" pitchFamily="34" charset="0"/>
                <a:cs typeface="Arial" panose="020B0604020202020204" pitchFamily="34" charset="0"/>
              </a:rPr>
              <a:t>(SEARO/WHO)</a:t>
            </a:r>
          </a:p>
          <a:p>
            <a:pPr lvl="1">
              <a:lnSpc>
                <a:spcPct val="120000"/>
              </a:lnSpc>
              <a:spcBef>
                <a:spcPts val="0"/>
              </a:spcBef>
              <a:spcAft>
                <a:spcPts val="1200"/>
              </a:spcAft>
              <a:buFont typeface="Wingdings" panose="05000000000000000000" pitchFamily="2" charset="2"/>
              <a:buChar char="§"/>
            </a:pPr>
            <a:r>
              <a:rPr lang="en-GB" sz="2600" dirty="0">
                <a:latin typeface="Arial" panose="020B0604020202020204" pitchFamily="34" charset="0"/>
                <a:cs typeface="Arial" panose="020B0604020202020204" pitchFamily="34" charset="0"/>
                <a:hlinkClick r:id="rId9"/>
              </a:rPr>
              <a:t>Western Pacific Region Index Medicus – WPRIM </a:t>
            </a:r>
            <a:r>
              <a:rPr lang="en-GB" sz="2600" dirty="0">
                <a:latin typeface="Arial" panose="020B0604020202020204" pitchFamily="34" charset="0"/>
                <a:cs typeface="Arial" panose="020B0604020202020204" pitchFamily="34" charset="0"/>
              </a:rPr>
              <a:t>(WPRO/WHO)</a:t>
            </a: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300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BB19E2-3083-42A3-B733-93CEB5E7863F}"/>
              </a:ext>
            </a:extLst>
          </p:cNvPr>
          <p:cNvSpPr>
            <a:spLocks noGrp="1"/>
          </p:cNvSpPr>
          <p:nvPr>
            <p:ph idx="1"/>
          </p:nvPr>
        </p:nvSpPr>
        <p:spPr>
          <a:xfrm>
            <a:off x="368481" y="1346784"/>
            <a:ext cx="8593595" cy="786816"/>
          </a:xfrm>
        </p:spPr>
        <p:txBody>
          <a:bodyPr>
            <a:normAutofit/>
          </a:bodyPr>
          <a:lstStyle/>
          <a:p>
            <a:r>
              <a:rPr lang="en-GB" sz="1800" dirty="0">
                <a:solidFill>
                  <a:srgbClr val="C00000"/>
                </a:solidFill>
                <a:latin typeface="Arial" panose="020B0604020202020204" pitchFamily="34" charset="0"/>
                <a:cs typeface="Arial" panose="020B0604020202020204" pitchFamily="34" charset="0"/>
              </a:rPr>
              <a:t>More than 1.9 million of documents available in all Regional Indexes Medici together, of which more than 1 million have full text access.</a:t>
            </a:r>
          </a:p>
        </p:txBody>
      </p:sp>
      <p:sp>
        <p:nvSpPr>
          <p:cNvPr id="6" name="Title 1">
            <a:extLst>
              <a:ext uri="{FF2B5EF4-FFF2-40B4-BE49-F238E27FC236}">
                <a16:creationId xmlns:a16="http://schemas.microsoft.com/office/drawing/2014/main" id="{2E025747-F19A-4ECB-B257-E764185B2B7A}"/>
              </a:ext>
            </a:extLst>
          </p:cNvPr>
          <p:cNvSpPr>
            <a:spLocks noGrp="1"/>
          </p:cNvSpPr>
          <p:nvPr>
            <p:ph type="title"/>
          </p:nvPr>
        </p:nvSpPr>
        <p:spPr>
          <a:xfrm>
            <a:off x="0" y="-76200"/>
            <a:ext cx="9144000" cy="1314000"/>
          </a:xfrm>
          <a:solidFill>
            <a:schemeClr val="accent5">
              <a:lumMod val="20000"/>
              <a:lumOff val="80000"/>
            </a:schemeClr>
          </a:solidFill>
        </p:spPr>
        <p:txBody>
          <a:bodyPr>
            <a:noAutofit/>
          </a:bodyPr>
          <a:lstStyle/>
          <a:p>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Global Index </a:t>
            </a:r>
            <a:r>
              <a:rPr lang="en-GB" b="1" dirty="0" err="1">
                <a:latin typeface="Arial" panose="020B0604020202020204" pitchFamily="34" charset="0"/>
                <a:cs typeface="Arial" panose="020B0604020202020204" pitchFamily="34" charset="0"/>
              </a:rPr>
              <a:t>Medicus</a:t>
            </a:r>
            <a:r>
              <a:rPr lang="en-GB" b="1" dirty="0">
                <a:latin typeface="Arial" panose="020B0604020202020204" pitchFamily="34" charset="0"/>
                <a:cs typeface="Arial" panose="020B0604020202020204" pitchFamily="34" charset="0"/>
              </a:rPr>
              <a:t> (GIM)</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771F9102-C415-462B-A4C9-42A39BE5FEFA}"/>
              </a:ext>
            </a:extLst>
          </p:cNvPr>
          <p:cNvSpPr txBox="1"/>
          <p:nvPr/>
        </p:nvSpPr>
        <p:spPr>
          <a:xfrm>
            <a:off x="93279" y="918492"/>
            <a:ext cx="4572000" cy="369332"/>
          </a:xfrm>
          <a:prstGeom prst="rect">
            <a:avLst/>
          </a:prstGeom>
          <a:noFill/>
        </p:spPr>
        <p:txBody>
          <a:bodyPr wrap="square">
            <a:spAutoFit/>
          </a:bodyPr>
          <a:lstStyle/>
          <a:p>
            <a:r>
              <a:rPr lang="en-GB" sz="1800" b="1" dirty="0">
                <a:latin typeface="Arial" panose="020B0604020202020204" pitchFamily="34" charset="0"/>
                <a:cs typeface="Arial" panose="020B0604020202020204" pitchFamily="34" charset="0"/>
                <a:hlinkClick r:id="rId3"/>
              </a:rPr>
              <a:t>https://www.globalindexmedicus.net/</a:t>
            </a:r>
            <a:r>
              <a:rPr lang="en-GB" sz="1800" b="1" dirty="0">
                <a:latin typeface="Arial" panose="020B0604020202020204" pitchFamily="34" charset="0"/>
                <a:cs typeface="Arial" panose="020B0604020202020204" pitchFamily="34" charset="0"/>
              </a:rPr>
              <a:t> </a:t>
            </a:r>
            <a:endParaRPr lang="en-GB" b="1" dirty="0"/>
          </a:p>
        </p:txBody>
      </p:sp>
      <p:pic>
        <p:nvPicPr>
          <p:cNvPr id="5" name="Picture 4">
            <a:extLst>
              <a:ext uri="{FF2B5EF4-FFF2-40B4-BE49-F238E27FC236}">
                <a16:creationId xmlns:a16="http://schemas.microsoft.com/office/drawing/2014/main" id="{B1C6CA1F-EBFA-6151-AB25-F756A4BF3252}"/>
              </a:ext>
            </a:extLst>
          </p:cNvPr>
          <p:cNvPicPr>
            <a:picLocks noChangeAspect="1"/>
          </p:cNvPicPr>
          <p:nvPr/>
        </p:nvPicPr>
        <p:blipFill>
          <a:blip r:embed="rId4"/>
          <a:stretch>
            <a:fillRect/>
          </a:stretch>
        </p:blipFill>
        <p:spPr>
          <a:xfrm>
            <a:off x="1818000" y="1964126"/>
            <a:ext cx="5508000" cy="4785189"/>
          </a:xfrm>
          <a:prstGeom prst="rect">
            <a:avLst/>
          </a:prstGeom>
        </p:spPr>
      </p:pic>
    </p:spTree>
    <p:extLst>
      <p:ext uri="{BB962C8B-B14F-4D97-AF65-F5344CB8AC3E}">
        <p14:creationId xmlns:p14="http://schemas.microsoft.com/office/powerpoint/2010/main" val="776061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BB19E2-3083-42A3-B733-93CEB5E7863F}"/>
              </a:ext>
            </a:extLst>
          </p:cNvPr>
          <p:cNvSpPr>
            <a:spLocks noGrp="1"/>
          </p:cNvSpPr>
          <p:nvPr>
            <p:ph idx="1"/>
          </p:nvPr>
        </p:nvSpPr>
        <p:spPr>
          <a:xfrm>
            <a:off x="195943" y="1482695"/>
            <a:ext cx="7886700" cy="786816"/>
          </a:xfrm>
        </p:spPr>
        <p:txBody>
          <a:bodyPr>
            <a:normAutofit/>
          </a:bodyPr>
          <a:lstStyle/>
          <a:p>
            <a:r>
              <a:rPr lang="en-GB" dirty="0">
                <a:solidFill>
                  <a:srgbClr val="C00000"/>
                </a:solidFill>
                <a:latin typeface="Arial" panose="020B0604020202020204" pitchFamily="34" charset="0"/>
                <a:cs typeface="Arial" panose="020B0604020202020204" pitchFamily="34" charset="0"/>
              </a:rPr>
              <a:t>Menu: search by title, author or subject</a:t>
            </a:r>
          </a:p>
        </p:txBody>
      </p:sp>
      <p:sp>
        <p:nvSpPr>
          <p:cNvPr id="6" name="Title 1">
            <a:extLst>
              <a:ext uri="{FF2B5EF4-FFF2-40B4-BE49-F238E27FC236}">
                <a16:creationId xmlns:a16="http://schemas.microsoft.com/office/drawing/2014/main" id="{089A82A1-BA02-40CA-921F-E3AB57CCDB22}"/>
              </a:ext>
            </a:extLst>
          </p:cNvPr>
          <p:cNvSpPr>
            <a:spLocks noGrp="1"/>
          </p:cNvSpPr>
          <p:nvPr>
            <p:ph type="title"/>
          </p:nvPr>
        </p:nvSpPr>
        <p:spPr>
          <a:xfrm>
            <a:off x="0" y="8053"/>
            <a:ext cx="9144000" cy="1314000"/>
          </a:xfrm>
          <a:solidFill>
            <a:schemeClr val="accent5">
              <a:lumMod val="20000"/>
              <a:lumOff val="80000"/>
            </a:schemeClr>
          </a:solidFill>
        </p:spPr>
        <p:txBody>
          <a:bodyPr>
            <a:noAutofit/>
          </a:bodyPr>
          <a:lstStyle/>
          <a:p>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Global Index </a:t>
            </a:r>
            <a:r>
              <a:rPr lang="en-GB" b="1" dirty="0" err="1">
                <a:latin typeface="Arial" panose="020B0604020202020204" pitchFamily="34" charset="0"/>
                <a:cs typeface="Arial" panose="020B0604020202020204" pitchFamily="34" charset="0"/>
              </a:rPr>
              <a:t>Medicus</a:t>
            </a:r>
            <a:r>
              <a:rPr lang="en-GB" b="1" dirty="0">
                <a:latin typeface="Arial" panose="020B0604020202020204" pitchFamily="34" charset="0"/>
                <a:cs typeface="Arial" panose="020B0604020202020204" pitchFamily="34" charset="0"/>
              </a:rPr>
              <a:t> (GIM)</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56720E89-23D6-4C37-8D66-367253E70C15}"/>
              </a:ext>
            </a:extLst>
          </p:cNvPr>
          <p:cNvSpPr txBox="1"/>
          <p:nvPr/>
        </p:nvSpPr>
        <p:spPr>
          <a:xfrm>
            <a:off x="93279" y="951946"/>
            <a:ext cx="4572000" cy="369332"/>
          </a:xfrm>
          <a:prstGeom prst="rect">
            <a:avLst/>
          </a:prstGeom>
          <a:noFill/>
        </p:spPr>
        <p:txBody>
          <a:bodyPr wrap="square">
            <a:spAutoFit/>
          </a:bodyPr>
          <a:lstStyle/>
          <a:p>
            <a:r>
              <a:rPr lang="en-GB" sz="1800" b="1" dirty="0">
                <a:latin typeface="Arial" panose="020B0604020202020204" pitchFamily="34" charset="0"/>
                <a:cs typeface="Arial" panose="020B0604020202020204" pitchFamily="34" charset="0"/>
                <a:hlinkClick r:id="rId3"/>
              </a:rPr>
              <a:t>https://www.globalindexmedicus.net/</a:t>
            </a:r>
            <a:r>
              <a:rPr lang="en-GB" sz="1800" b="1" dirty="0">
                <a:latin typeface="Arial" panose="020B0604020202020204" pitchFamily="34" charset="0"/>
                <a:cs typeface="Arial" panose="020B0604020202020204" pitchFamily="34" charset="0"/>
              </a:rPr>
              <a:t> </a:t>
            </a:r>
            <a:endParaRPr lang="en-GB" b="1" dirty="0"/>
          </a:p>
        </p:txBody>
      </p:sp>
      <p:pic>
        <p:nvPicPr>
          <p:cNvPr id="4" name="Picture 3">
            <a:extLst>
              <a:ext uri="{FF2B5EF4-FFF2-40B4-BE49-F238E27FC236}">
                <a16:creationId xmlns:a16="http://schemas.microsoft.com/office/drawing/2014/main" id="{B412ACF9-A6E4-9764-2158-A270D3C07698}"/>
              </a:ext>
            </a:extLst>
          </p:cNvPr>
          <p:cNvPicPr>
            <a:picLocks noChangeAspect="1"/>
          </p:cNvPicPr>
          <p:nvPr/>
        </p:nvPicPr>
        <p:blipFill>
          <a:blip r:embed="rId4"/>
          <a:srcRect t="1" r="1020" b="-5176"/>
          <a:stretch/>
        </p:blipFill>
        <p:spPr>
          <a:xfrm>
            <a:off x="396000" y="1872008"/>
            <a:ext cx="8352000" cy="4992094"/>
          </a:xfrm>
          <a:prstGeom prst="rect">
            <a:avLst/>
          </a:prstGeom>
        </p:spPr>
      </p:pic>
    </p:spTree>
    <p:extLst>
      <p:ext uri="{BB962C8B-B14F-4D97-AF65-F5344CB8AC3E}">
        <p14:creationId xmlns:p14="http://schemas.microsoft.com/office/powerpoint/2010/main" val="3525952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BB19E2-3083-42A3-B733-93CEB5E7863F}"/>
              </a:ext>
            </a:extLst>
          </p:cNvPr>
          <p:cNvSpPr>
            <a:spLocks noGrp="1"/>
          </p:cNvSpPr>
          <p:nvPr>
            <p:ph idx="1"/>
          </p:nvPr>
        </p:nvSpPr>
        <p:spPr>
          <a:xfrm>
            <a:off x="125185" y="1409670"/>
            <a:ext cx="7886700" cy="786816"/>
          </a:xfrm>
        </p:spPr>
        <p:txBody>
          <a:bodyPr>
            <a:normAutofit/>
          </a:bodyPr>
          <a:lstStyle/>
          <a:p>
            <a:r>
              <a:rPr lang="en-GB" dirty="0">
                <a:solidFill>
                  <a:srgbClr val="C00000"/>
                </a:solidFill>
                <a:latin typeface="Arial" panose="020B0604020202020204" pitchFamily="34" charset="0"/>
                <a:cs typeface="Arial" panose="020B0604020202020204" pitchFamily="34" charset="0"/>
              </a:rPr>
              <a:t>Menu: search by information sources</a:t>
            </a:r>
          </a:p>
        </p:txBody>
      </p:sp>
      <p:sp>
        <p:nvSpPr>
          <p:cNvPr id="6" name="Title 1">
            <a:extLst>
              <a:ext uri="{FF2B5EF4-FFF2-40B4-BE49-F238E27FC236}">
                <a16:creationId xmlns:a16="http://schemas.microsoft.com/office/drawing/2014/main" id="{6C93621D-0C2C-4C71-8A0E-B442A2FAD8B9}"/>
              </a:ext>
            </a:extLst>
          </p:cNvPr>
          <p:cNvSpPr>
            <a:spLocks noGrp="1"/>
          </p:cNvSpPr>
          <p:nvPr>
            <p:ph type="title"/>
          </p:nvPr>
        </p:nvSpPr>
        <p:spPr>
          <a:xfrm>
            <a:off x="0" y="-25400"/>
            <a:ext cx="9144000" cy="1314000"/>
          </a:xfrm>
          <a:solidFill>
            <a:schemeClr val="accent5">
              <a:lumMod val="20000"/>
              <a:lumOff val="80000"/>
            </a:schemeClr>
          </a:solidFill>
        </p:spPr>
        <p:txBody>
          <a:bodyPr>
            <a:noAutofit/>
          </a:bodyPr>
          <a:lstStyle/>
          <a:p>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Global Index </a:t>
            </a:r>
            <a:r>
              <a:rPr lang="en-GB" b="1" dirty="0" err="1">
                <a:latin typeface="Arial" panose="020B0604020202020204" pitchFamily="34" charset="0"/>
                <a:cs typeface="Arial" panose="020B0604020202020204" pitchFamily="34" charset="0"/>
              </a:rPr>
              <a:t>Medicus</a:t>
            </a:r>
            <a:r>
              <a:rPr lang="en-GB" b="1" dirty="0">
                <a:latin typeface="Arial" panose="020B0604020202020204" pitchFamily="34" charset="0"/>
                <a:cs typeface="Arial" panose="020B0604020202020204" pitchFamily="34" charset="0"/>
              </a:rPr>
              <a:t> (GIM)</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C01F2CEA-091F-46CB-8E0A-4E1D279B5087}"/>
              </a:ext>
            </a:extLst>
          </p:cNvPr>
          <p:cNvSpPr txBox="1"/>
          <p:nvPr/>
        </p:nvSpPr>
        <p:spPr>
          <a:xfrm>
            <a:off x="93279" y="907342"/>
            <a:ext cx="4572000" cy="369332"/>
          </a:xfrm>
          <a:prstGeom prst="rect">
            <a:avLst/>
          </a:prstGeom>
          <a:noFill/>
        </p:spPr>
        <p:txBody>
          <a:bodyPr wrap="square">
            <a:spAutoFit/>
          </a:bodyPr>
          <a:lstStyle/>
          <a:p>
            <a:r>
              <a:rPr lang="en-GB" sz="1800" b="1" dirty="0">
                <a:latin typeface="Arial" panose="020B0604020202020204" pitchFamily="34" charset="0"/>
                <a:cs typeface="Arial" panose="020B0604020202020204" pitchFamily="34" charset="0"/>
                <a:hlinkClick r:id="rId3"/>
              </a:rPr>
              <a:t>https://www.globalindexmedicus.net/</a:t>
            </a:r>
            <a:r>
              <a:rPr lang="en-GB" sz="1800" b="1" dirty="0">
                <a:latin typeface="Arial" panose="020B0604020202020204" pitchFamily="34" charset="0"/>
                <a:cs typeface="Arial" panose="020B0604020202020204" pitchFamily="34" charset="0"/>
              </a:rPr>
              <a:t> </a:t>
            </a:r>
            <a:endParaRPr lang="en-GB" b="1" dirty="0"/>
          </a:p>
        </p:txBody>
      </p:sp>
      <p:pic>
        <p:nvPicPr>
          <p:cNvPr id="4" name="Picture 3">
            <a:extLst>
              <a:ext uri="{FF2B5EF4-FFF2-40B4-BE49-F238E27FC236}">
                <a16:creationId xmlns:a16="http://schemas.microsoft.com/office/drawing/2014/main" id="{66CD7141-50EF-FC74-FBC2-47D9297A86F7}"/>
              </a:ext>
            </a:extLst>
          </p:cNvPr>
          <p:cNvPicPr>
            <a:picLocks noChangeAspect="1"/>
          </p:cNvPicPr>
          <p:nvPr/>
        </p:nvPicPr>
        <p:blipFill>
          <a:blip r:embed="rId4"/>
          <a:srcRect t="2195" r="1369"/>
          <a:stretch/>
        </p:blipFill>
        <p:spPr>
          <a:xfrm>
            <a:off x="234000" y="1984916"/>
            <a:ext cx="8676000" cy="4839376"/>
          </a:xfrm>
          <a:prstGeom prst="rect">
            <a:avLst/>
          </a:prstGeom>
        </p:spPr>
      </p:pic>
    </p:spTree>
    <p:extLst>
      <p:ext uri="{BB962C8B-B14F-4D97-AF65-F5344CB8AC3E}">
        <p14:creationId xmlns:p14="http://schemas.microsoft.com/office/powerpoint/2010/main" val="3147389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232DA-75E1-44F0-887D-E1D691083C6D}"/>
              </a:ext>
            </a:extLst>
          </p:cNvPr>
          <p:cNvSpPr>
            <a:spLocks noGrp="1"/>
          </p:cNvSpPr>
          <p:nvPr>
            <p:ph type="title"/>
          </p:nvPr>
        </p:nvSpPr>
        <p:spPr>
          <a:xfrm>
            <a:off x="0" y="9526"/>
            <a:ext cx="9144000" cy="1314000"/>
          </a:xfrm>
          <a:solidFill>
            <a:schemeClr val="accent5">
              <a:lumMod val="20000"/>
              <a:lumOff val="80000"/>
            </a:schemeClr>
          </a:solidFill>
        </p:spPr>
        <p:txBody>
          <a:bodyPr>
            <a:noAutofit/>
          </a:bodyPr>
          <a:lstStyle/>
          <a:p>
            <a:r>
              <a:rPr lang="en-GB" b="1" dirty="0">
                <a:latin typeface="Arial" panose="020B0604020202020204" pitchFamily="34" charset="0"/>
                <a:cs typeface="Arial" panose="020B0604020202020204" pitchFamily="34" charset="0"/>
              </a:rPr>
              <a:t>Research4Life</a:t>
            </a:r>
          </a:p>
        </p:txBody>
      </p:sp>
      <p:sp>
        <p:nvSpPr>
          <p:cNvPr id="7" name="TextBox 6">
            <a:extLst>
              <a:ext uri="{FF2B5EF4-FFF2-40B4-BE49-F238E27FC236}">
                <a16:creationId xmlns:a16="http://schemas.microsoft.com/office/drawing/2014/main" id="{243EA9EE-346F-4145-9E16-9725BE270228}"/>
              </a:ext>
            </a:extLst>
          </p:cNvPr>
          <p:cNvSpPr txBox="1"/>
          <p:nvPr/>
        </p:nvSpPr>
        <p:spPr>
          <a:xfrm>
            <a:off x="277177" y="5569637"/>
            <a:ext cx="8589645" cy="1200329"/>
          </a:xfrm>
          <a:prstGeom prst="rect">
            <a:avLst/>
          </a:prstGeom>
          <a:noFill/>
          <a:ln>
            <a:solidFill>
              <a:schemeClr val="bg1">
                <a:lumMod val="75000"/>
              </a:schemeClr>
            </a:solidFill>
          </a:ln>
        </p:spPr>
        <p:txBody>
          <a:bodyPr wrap="square">
            <a:spAutoFit/>
          </a:bodyPr>
          <a:lstStyle/>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rPr>
              <a:t>Provides institutions in lower income countries with online access to academic and professional peer-reviewed content. </a:t>
            </a:r>
          </a:p>
          <a:p>
            <a:pPr marL="285750" indent="-285750">
              <a:buFont typeface="Arial" panose="020B0604020202020204" pitchFamily="34" charset="0"/>
              <a:buChar char="•"/>
            </a:pPr>
            <a:r>
              <a:rPr lang="en-GB" sz="1800" dirty="0">
                <a:solidFill>
                  <a:srgbClr val="C00000"/>
                </a:solidFill>
                <a:latin typeface="Arial" panose="020B0604020202020204" pitchFamily="34" charset="0"/>
                <a:cs typeface="Arial" panose="020B0604020202020204" pitchFamily="34" charset="0"/>
              </a:rPr>
              <a:t>The aim is to improve teaching, research and policy-making in health, agriculture, the environment and other life, physical and social sciences.</a:t>
            </a:r>
          </a:p>
        </p:txBody>
      </p:sp>
      <p:sp>
        <p:nvSpPr>
          <p:cNvPr id="8" name="TextBox 7">
            <a:extLst>
              <a:ext uri="{FF2B5EF4-FFF2-40B4-BE49-F238E27FC236}">
                <a16:creationId xmlns:a16="http://schemas.microsoft.com/office/drawing/2014/main" id="{EEF04EDD-EB17-4944-530E-B508282C8A52}"/>
              </a:ext>
            </a:extLst>
          </p:cNvPr>
          <p:cNvSpPr txBox="1"/>
          <p:nvPr/>
        </p:nvSpPr>
        <p:spPr>
          <a:xfrm>
            <a:off x="131445" y="965757"/>
            <a:ext cx="4697730"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hlinkClick r:id="rId3"/>
              </a:rPr>
              <a:t>https://www.research4life.org/</a:t>
            </a:r>
            <a:r>
              <a:rPr lang="en-GB" b="1" dirty="0">
                <a:latin typeface="Arial" panose="020B0604020202020204" pitchFamily="34" charset="0"/>
                <a:cs typeface="Arial" panose="020B0604020202020204" pitchFamily="34" charset="0"/>
              </a:rPr>
              <a:t> </a:t>
            </a:r>
            <a:endParaRPr lang="en-GB" dirty="0"/>
          </a:p>
        </p:txBody>
      </p:sp>
      <p:pic>
        <p:nvPicPr>
          <p:cNvPr id="6" name="Picture 5">
            <a:extLst>
              <a:ext uri="{FF2B5EF4-FFF2-40B4-BE49-F238E27FC236}">
                <a16:creationId xmlns:a16="http://schemas.microsoft.com/office/drawing/2014/main" id="{A9DA2F62-224D-07AB-AF71-A7B162AB5189}"/>
              </a:ext>
            </a:extLst>
          </p:cNvPr>
          <p:cNvPicPr>
            <a:picLocks noChangeAspect="1"/>
          </p:cNvPicPr>
          <p:nvPr/>
        </p:nvPicPr>
        <p:blipFill>
          <a:blip r:embed="rId4"/>
          <a:stretch>
            <a:fillRect/>
          </a:stretch>
        </p:blipFill>
        <p:spPr>
          <a:xfrm>
            <a:off x="450000" y="1383226"/>
            <a:ext cx="8244000" cy="3990440"/>
          </a:xfrm>
          <a:prstGeom prst="rect">
            <a:avLst/>
          </a:prstGeom>
        </p:spPr>
      </p:pic>
    </p:spTree>
    <p:extLst>
      <p:ext uri="{BB962C8B-B14F-4D97-AF65-F5344CB8AC3E}">
        <p14:creationId xmlns:p14="http://schemas.microsoft.com/office/powerpoint/2010/main" val="1043626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00341-AEE3-4B8B-8970-0C0C98A51FFB}"/>
              </a:ext>
            </a:extLst>
          </p:cNvPr>
          <p:cNvSpPr>
            <a:spLocks noGrp="1"/>
          </p:cNvSpPr>
          <p:nvPr>
            <p:ph type="title"/>
          </p:nvPr>
        </p:nvSpPr>
        <p:spPr>
          <a:xfrm>
            <a:off x="0" y="0"/>
            <a:ext cx="9144000" cy="1314000"/>
          </a:xfrm>
          <a:solidFill>
            <a:schemeClr val="accent5">
              <a:lumMod val="60000"/>
              <a:lumOff val="40000"/>
              <a:alpha val="36863"/>
            </a:schemeClr>
          </a:solidFill>
        </p:spPr>
        <p:txBody>
          <a:bodyPr>
            <a:noAutofit/>
          </a:body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664AD89-50C3-4E3C-BF2E-E310E5DBB972}"/>
              </a:ext>
            </a:extLst>
          </p:cNvPr>
          <p:cNvSpPr txBox="1"/>
          <p:nvPr/>
        </p:nvSpPr>
        <p:spPr>
          <a:xfrm>
            <a:off x="988849" y="6325755"/>
            <a:ext cx="4572000" cy="369332"/>
          </a:xfrm>
          <a:prstGeom prst="rect">
            <a:avLst/>
          </a:prstGeom>
          <a:noFill/>
        </p:spPr>
        <p:txBody>
          <a:bodyPr wrap="square">
            <a:spAutoFit/>
          </a:bodyPr>
          <a:lstStyle/>
          <a:p>
            <a:r>
              <a:rPr lang="en-GB" b="1"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https://www.who.int/</a:t>
            </a:r>
            <a:r>
              <a:rPr lang="en-GB" b="1" dirty="0">
                <a:solidFill>
                  <a:srgbClr val="C00000"/>
                </a:solidFill>
                <a:latin typeface="Arial" panose="020B0604020202020204" pitchFamily="34" charset="0"/>
                <a:cs typeface="Arial" panose="020B0604020202020204" pitchFamily="34" charset="0"/>
              </a:rPr>
              <a:t> </a:t>
            </a:r>
            <a:endParaRPr lang="en-GB" dirty="0">
              <a:solidFill>
                <a:srgbClr val="C00000"/>
              </a:solidFill>
            </a:endParaRPr>
          </a:p>
        </p:txBody>
      </p:sp>
      <p:pic>
        <p:nvPicPr>
          <p:cNvPr id="12" name="Picture 11">
            <a:extLst>
              <a:ext uri="{FF2B5EF4-FFF2-40B4-BE49-F238E27FC236}">
                <a16:creationId xmlns:a16="http://schemas.microsoft.com/office/drawing/2014/main" id="{EE0FDB12-8C01-9D2F-2B17-DAF576854B4D}"/>
              </a:ext>
            </a:extLst>
          </p:cNvPr>
          <p:cNvPicPr>
            <a:picLocks noChangeAspect="1"/>
          </p:cNvPicPr>
          <p:nvPr/>
        </p:nvPicPr>
        <p:blipFill>
          <a:blip r:embed="rId4"/>
          <a:srcRect r="1464" b="2353"/>
          <a:stretch/>
        </p:blipFill>
        <p:spPr>
          <a:xfrm>
            <a:off x="66908" y="1303298"/>
            <a:ext cx="9010185" cy="5022457"/>
          </a:xfrm>
          <a:prstGeom prst="rect">
            <a:avLst/>
          </a:prstGeom>
        </p:spPr>
      </p:pic>
    </p:spTree>
    <p:extLst>
      <p:ext uri="{BB962C8B-B14F-4D97-AF65-F5344CB8AC3E}">
        <p14:creationId xmlns:p14="http://schemas.microsoft.com/office/powerpoint/2010/main" val="2700917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232DA-75E1-44F0-887D-E1D691083C6D}"/>
              </a:ext>
            </a:extLst>
          </p:cNvPr>
          <p:cNvSpPr>
            <a:spLocks noGrp="1"/>
          </p:cNvSpPr>
          <p:nvPr>
            <p:ph type="title"/>
          </p:nvPr>
        </p:nvSpPr>
        <p:spPr>
          <a:xfrm>
            <a:off x="0" y="9525"/>
            <a:ext cx="9144000" cy="1314000"/>
          </a:xfrm>
          <a:solidFill>
            <a:schemeClr val="accent5">
              <a:lumMod val="20000"/>
              <a:lumOff val="80000"/>
            </a:schemeClr>
          </a:solidFill>
        </p:spPr>
        <p:txBody>
          <a:bodyPr>
            <a:noAutofit/>
          </a:bodyPr>
          <a:lstStyle/>
          <a:p>
            <a:r>
              <a:rPr lang="en-GB" b="1" dirty="0">
                <a:latin typeface="Arial" panose="020B0604020202020204" pitchFamily="34" charset="0"/>
                <a:cs typeface="Arial" panose="020B0604020202020204" pitchFamily="34" charset="0"/>
              </a:rPr>
              <a:t>Accessing Research4Life</a:t>
            </a:r>
          </a:p>
        </p:txBody>
      </p:sp>
      <p:sp>
        <p:nvSpPr>
          <p:cNvPr id="7" name="TextBox 6">
            <a:extLst>
              <a:ext uri="{FF2B5EF4-FFF2-40B4-BE49-F238E27FC236}">
                <a16:creationId xmlns:a16="http://schemas.microsoft.com/office/drawing/2014/main" id="{243EA9EE-346F-4145-9E16-9725BE270228}"/>
              </a:ext>
            </a:extLst>
          </p:cNvPr>
          <p:cNvSpPr txBox="1"/>
          <p:nvPr/>
        </p:nvSpPr>
        <p:spPr>
          <a:xfrm>
            <a:off x="131444" y="4159314"/>
            <a:ext cx="8853529" cy="2585323"/>
          </a:xfrm>
          <a:prstGeom prst="rect">
            <a:avLst/>
          </a:prstGeom>
          <a:noFill/>
          <a:ln>
            <a:solidFill>
              <a:schemeClr val="bg1">
                <a:lumMod val="75000"/>
              </a:schemeClr>
            </a:solidFill>
          </a:ln>
        </p:spPr>
        <p:txBody>
          <a:bodyPr wrap="square">
            <a:spAutoFit/>
          </a:bodyPr>
          <a:lstStyle/>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rPr>
              <a:t>Only institutions are eligible to register for access; individuals are not.</a:t>
            </a:r>
          </a:p>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rPr>
              <a:t>An academic, government or research institution in a low- and middle-income country may be eligible to join Research4Life.</a:t>
            </a:r>
          </a:p>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rPr>
              <a:t>Learn more about the </a:t>
            </a:r>
            <a:r>
              <a:rPr lang="en-GB" sz="1800" dirty="0">
                <a:latin typeface="Arial" panose="020B0604020202020204" pitchFamily="34" charset="0"/>
                <a:cs typeface="Arial" panose="020B0604020202020204" pitchFamily="34" charset="0"/>
                <a:hlinkClick r:id="rId3"/>
              </a:rPr>
              <a:t>Eligibility for access to Research4Life</a:t>
            </a:r>
            <a:r>
              <a:rPr lang="en-GB" dirty="0">
                <a:latin typeface="Arial" panose="020B0604020202020204" pitchFamily="34" charset="0"/>
                <a:cs typeface="Arial" panose="020B0604020202020204" pitchFamily="34" charset="0"/>
              </a:rPr>
              <a:t> a</a:t>
            </a:r>
            <a:r>
              <a:rPr lang="en-GB" sz="1800" dirty="0">
                <a:latin typeface="Arial" panose="020B0604020202020204" pitchFamily="34" charset="0"/>
                <a:cs typeface="Arial" panose="020B0604020202020204" pitchFamily="34" charset="0"/>
              </a:rPr>
              <a:t>nd </a:t>
            </a:r>
            <a:r>
              <a:rPr lang="en-GB" dirty="0">
                <a:latin typeface="Arial" panose="020B0604020202020204" pitchFamily="34" charset="0"/>
                <a:cs typeface="Arial" panose="020B0604020202020204" pitchFamily="34" charset="0"/>
              </a:rPr>
              <a:t>the </a:t>
            </a:r>
            <a:r>
              <a:rPr lang="en-GB" dirty="0">
                <a:latin typeface="Arial" panose="020B0604020202020204" pitchFamily="34" charset="0"/>
                <a:cs typeface="Arial" panose="020B0604020202020204" pitchFamily="34" charset="0"/>
                <a:hlinkClick r:id="rId4"/>
              </a:rPr>
              <a:t>Eligibility criteria</a:t>
            </a:r>
            <a:r>
              <a:rPr lang="en-GB"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Learn </a:t>
            </a:r>
            <a:r>
              <a:rPr lang="en-GB" dirty="0">
                <a:latin typeface="Arial" panose="020B0604020202020204" pitchFamily="34" charset="0"/>
                <a:cs typeface="Arial" panose="020B0604020202020204" pitchFamily="34" charset="0"/>
                <a:hlinkClick r:id="rId5"/>
              </a:rPr>
              <a:t>how to search the Research4Life Unified Content Portal</a:t>
            </a:r>
            <a:r>
              <a:rPr lang="en-GB"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hlinkClick r:id="rId6"/>
              </a:rPr>
              <a:t>Using Research4Life and the wider scholarly communications landscape</a:t>
            </a:r>
            <a:r>
              <a:rPr lang="en-GB" sz="18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Quick videos: </a:t>
            </a:r>
            <a:r>
              <a:rPr lang="en-GB" dirty="0">
                <a:latin typeface="Arial" panose="020B0604020202020204" pitchFamily="34" charset="0"/>
                <a:cs typeface="Arial" panose="020B0604020202020204" pitchFamily="34" charset="0"/>
                <a:hlinkClick r:id="rId7"/>
              </a:rPr>
              <a:t>Introduction to Research4Life</a:t>
            </a:r>
            <a:r>
              <a:rPr lang="en-GB"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hlinkClick r:id="rId8"/>
              </a:rPr>
              <a:t>New Research4Life Portal | Getting started</a:t>
            </a:r>
            <a:r>
              <a:rPr lang="en-GB"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hlinkClick r:id="rId9"/>
              </a:rPr>
              <a:t>How to register to Research4Life</a:t>
            </a:r>
            <a:r>
              <a:rPr lang="en-GB" dirty="0">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EEF04EDD-EB17-4944-530E-B508282C8A52}"/>
              </a:ext>
            </a:extLst>
          </p:cNvPr>
          <p:cNvSpPr txBox="1"/>
          <p:nvPr/>
        </p:nvSpPr>
        <p:spPr>
          <a:xfrm>
            <a:off x="131445" y="965757"/>
            <a:ext cx="4697730"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hlinkClick r:id="rId10"/>
              </a:rPr>
              <a:t>https://www.research4life.org/</a:t>
            </a:r>
            <a:r>
              <a:rPr lang="en-GB" b="1" dirty="0">
                <a:latin typeface="Arial" panose="020B0604020202020204" pitchFamily="34" charset="0"/>
                <a:cs typeface="Arial" panose="020B0604020202020204" pitchFamily="34" charset="0"/>
              </a:rPr>
              <a:t> </a:t>
            </a:r>
            <a:endParaRPr lang="en-GB" dirty="0"/>
          </a:p>
        </p:txBody>
      </p:sp>
      <p:pic>
        <p:nvPicPr>
          <p:cNvPr id="5" name="Picture 4">
            <a:extLst>
              <a:ext uri="{FF2B5EF4-FFF2-40B4-BE49-F238E27FC236}">
                <a16:creationId xmlns:a16="http://schemas.microsoft.com/office/drawing/2014/main" id="{B69EEF51-AEB5-A060-973D-FFEE77743352}"/>
              </a:ext>
            </a:extLst>
          </p:cNvPr>
          <p:cNvPicPr>
            <a:picLocks noChangeAspect="1"/>
          </p:cNvPicPr>
          <p:nvPr/>
        </p:nvPicPr>
        <p:blipFill>
          <a:blip r:embed="rId11"/>
          <a:stretch>
            <a:fillRect/>
          </a:stretch>
        </p:blipFill>
        <p:spPr>
          <a:xfrm>
            <a:off x="900000" y="1346406"/>
            <a:ext cx="7344000" cy="2790009"/>
          </a:xfrm>
          <a:prstGeom prst="rect">
            <a:avLst/>
          </a:prstGeom>
        </p:spPr>
      </p:pic>
    </p:spTree>
    <p:extLst>
      <p:ext uri="{BB962C8B-B14F-4D97-AF65-F5344CB8AC3E}">
        <p14:creationId xmlns:p14="http://schemas.microsoft.com/office/powerpoint/2010/main" val="844553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3E071-6B26-4CC9-9349-9C8136B22F02}"/>
              </a:ext>
            </a:extLst>
          </p:cNvPr>
          <p:cNvSpPr>
            <a:spLocks noGrp="1"/>
          </p:cNvSpPr>
          <p:nvPr>
            <p:ph type="title"/>
          </p:nvPr>
        </p:nvSpPr>
        <p:spPr>
          <a:xfrm>
            <a:off x="0" y="0"/>
            <a:ext cx="9144000" cy="1314000"/>
          </a:xfrm>
          <a:solidFill>
            <a:schemeClr val="accent5">
              <a:lumMod val="20000"/>
              <a:lumOff val="80000"/>
            </a:schemeClr>
          </a:solidFill>
        </p:spPr>
        <p:txBody>
          <a:bodyPr>
            <a:noAutofit/>
          </a:bodyPr>
          <a:lstStyle/>
          <a:p>
            <a:br>
              <a:rPr lang="en-GB" sz="3600" b="1" dirty="0">
                <a:latin typeface="Arial" panose="020B0604020202020204" pitchFamily="34" charset="0"/>
                <a:cs typeface="Arial" panose="020B0604020202020204" pitchFamily="34" charset="0"/>
              </a:rPr>
            </a:br>
            <a:r>
              <a:rPr lang="en-GB" sz="3600" b="1" dirty="0">
                <a:latin typeface="Arial" panose="020B0604020202020204" pitchFamily="34" charset="0"/>
                <a:cs typeface="Arial" panose="020B0604020202020204" pitchFamily="34" charset="0"/>
              </a:rPr>
              <a:t>WHOLIS: WHO Geneva Library print catalogue</a:t>
            </a:r>
            <a:br>
              <a:rPr lang="en-GB" sz="3600" b="1" dirty="0">
                <a:latin typeface="Arial" panose="020B0604020202020204" pitchFamily="34" charset="0"/>
                <a:cs typeface="Arial" panose="020B0604020202020204" pitchFamily="34" charset="0"/>
              </a:rPr>
            </a:br>
            <a:endParaRPr lang="en-GB" sz="3600" b="1" dirty="0"/>
          </a:p>
        </p:txBody>
      </p:sp>
      <p:sp>
        <p:nvSpPr>
          <p:cNvPr id="9" name="TextBox 8">
            <a:extLst>
              <a:ext uri="{FF2B5EF4-FFF2-40B4-BE49-F238E27FC236}">
                <a16:creationId xmlns:a16="http://schemas.microsoft.com/office/drawing/2014/main" id="{2AB21A02-4FBB-46F8-ABCA-CFF1E62EE964}"/>
              </a:ext>
            </a:extLst>
          </p:cNvPr>
          <p:cNvSpPr txBox="1"/>
          <p:nvPr/>
        </p:nvSpPr>
        <p:spPr>
          <a:xfrm>
            <a:off x="291662" y="1567539"/>
            <a:ext cx="8560676" cy="461665"/>
          </a:xfrm>
          <a:prstGeom prst="rect">
            <a:avLst/>
          </a:prstGeom>
          <a:noFill/>
        </p:spPr>
        <p:txBody>
          <a:bodyPr wrap="square">
            <a:spAutoFit/>
          </a:bodyPr>
          <a:lstStyle/>
          <a:p>
            <a:pPr marL="342900" indent="-342900">
              <a:buFont typeface="Arial" panose="020B0604020202020204" pitchFamily="34" charset="0"/>
              <a:buChar char="•"/>
            </a:pPr>
            <a:r>
              <a:rPr lang="en-GB" sz="2400" dirty="0">
                <a:solidFill>
                  <a:srgbClr val="C00000"/>
                </a:solidFill>
                <a:latin typeface="Arial" panose="020B0604020202020204" pitchFamily="34" charset="0"/>
                <a:cs typeface="Arial" panose="020B0604020202020204" pitchFamily="34" charset="0"/>
              </a:rPr>
              <a:t>Contains all library collections in print in a unified database.</a:t>
            </a:r>
          </a:p>
        </p:txBody>
      </p:sp>
      <p:sp>
        <p:nvSpPr>
          <p:cNvPr id="13" name="TextBox 12">
            <a:extLst>
              <a:ext uri="{FF2B5EF4-FFF2-40B4-BE49-F238E27FC236}">
                <a16:creationId xmlns:a16="http://schemas.microsoft.com/office/drawing/2014/main" id="{81E8330D-C7B9-47AA-9435-5713A90E4262}"/>
              </a:ext>
            </a:extLst>
          </p:cNvPr>
          <p:cNvSpPr txBox="1"/>
          <p:nvPr/>
        </p:nvSpPr>
        <p:spPr>
          <a:xfrm>
            <a:off x="69685" y="1090114"/>
            <a:ext cx="4572000"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hlinkClick r:id="rId3"/>
              </a:rPr>
              <a:t>https://kohahq.searo.who.int/</a:t>
            </a:r>
            <a:endParaRPr lang="en-GB" sz="1200" dirty="0"/>
          </a:p>
        </p:txBody>
      </p:sp>
      <p:pic>
        <p:nvPicPr>
          <p:cNvPr id="4" name="Picture 3">
            <a:extLst>
              <a:ext uri="{FF2B5EF4-FFF2-40B4-BE49-F238E27FC236}">
                <a16:creationId xmlns:a16="http://schemas.microsoft.com/office/drawing/2014/main" id="{FCB16FC4-ACA9-FF4C-AAD1-78A5CCFA72EC}"/>
              </a:ext>
            </a:extLst>
          </p:cNvPr>
          <p:cNvPicPr>
            <a:picLocks noChangeAspect="1"/>
          </p:cNvPicPr>
          <p:nvPr/>
        </p:nvPicPr>
        <p:blipFill>
          <a:blip r:embed="rId4"/>
          <a:srcRect l="3191" t="4792" r="4268" b="1978"/>
          <a:stretch/>
        </p:blipFill>
        <p:spPr>
          <a:xfrm>
            <a:off x="291661" y="2029203"/>
            <a:ext cx="8462046" cy="4795343"/>
          </a:xfrm>
          <a:prstGeom prst="rect">
            <a:avLst/>
          </a:prstGeom>
        </p:spPr>
      </p:pic>
    </p:spTree>
    <p:extLst>
      <p:ext uri="{BB962C8B-B14F-4D97-AF65-F5344CB8AC3E}">
        <p14:creationId xmlns:p14="http://schemas.microsoft.com/office/powerpoint/2010/main" val="2186706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48759-7148-4B4C-9016-E4F17FAF2478}"/>
              </a:ext>
            </a:extLst>
          </p:cNvPr>
          <p:cNvSpPr>
            <a:spLocks noGrp="1"/>
          </p:cNvSpPr>
          <p:nvPr>
            <p:ph type="title"/>
          </p:nvPr>
        </p:nvSpPr>
        <p:spPr>
          <a:xfrm>
            <a:off x="0" y="12700"/>
            <a:ext cx="9144000" cy="1314000"/>
          </a:xfrm>
          <a:solidFill>
            <a:schemeClr val="accent5">
              <a:lumMod val="20000"/>
              <a:lumOff val="80000"/>
            </a:schemeClr>
          </a:solidFill>
        </p:spPr>
        <p:txBody>
          <a:bodyPr/>
          <a:lstStyle/>
          <a:p>
            <a:pPr algn="l" fontAlgn="b"/>
            <a:r>
              <a:rPr lang="en-GB" b="1" i="0" dirty="0">
                <a:solidFill>
                  <a:srgbClr val="3C4245"/>
                </a:solidFill>
                <a:effectLst/>
                <a:latin typeface="Arial" panose="020B0604020202020204" pitchFamily="34" charset="0"/>
              </a:rPr>
              <a:t>WHO Regional office libraries</a:t>
            </a:r>
          </a:p>
        </p:txBody>
      </p:sp>
      <p:sp>
        <p:nvSpPr>
          <p:cNvPr id="3" name="Content Placeholder 2">
            <a:extLst>
              <a:ext uri="{FF2B5EF4-FFF2-40B4-BE49-F238E27FC236}">
                <a16:creationId xmlns:a16="http://schemas.microsoft.com/office/drawing/2014/main" id="{4D8C1B6B-1804-48A2-8AED-DF9CF2632207}"/>
              </a:ext>
            </a:extLst>
          </p:cNvPr>
          <p:cNvSpPr>
            <a:spLocks noGrp="1"/>
          </p:cNvSpPr>
          <p:nvPr>
            <p:ph idx="1"/>
          </p:nvPr>
        </p:nvSpPr>
        <p:spPr>
          <a:xfrm>
            <a:off x="587594" y="1552356"/>
            <a:ext cx="7968812" cy="4704803"/>
          </a:xfrm>
        </p:spPr>
        <p:txBody>
          <a:bodyPr>
            <a:noAutofit/>
          </a:bodyPr>
          <a:lstStyle/>
          <a:p>
            <a:pPr algn="l"/>
            <a:r>
              <a:rPr lang="en-GB" b="1" i="0" u="none" strike="noStrike" dirty="0">
                <a:solidFill>
                  <a:srgbClr val="008DC9"/>
                </a:solidFill>
                <a:effectLst/>
                <a:latin typeface="Arial" panose="020B0604020202020204" pitchFamily="34" charset="0"/>
                <a:hlinkClick r:id="rId2"/>
              </a:rPr>
              <a:t>WHO African Region (AFRO)</a:t>
            </a:r>
            <a:endParaRPr lang="en-GB" b="1" i="0" u="none" strike="noStrike" dirty="0">
              <a:solidFill>
                <a:srgbClr val="008DC9"/>
              </a:solidFill>
              <a:effectLst/>
              <a:latin typeface="Arial" panose="020B0604020202020204" pitchFamily="34" charset="0"/>
            </a:endParaRPr>
          </a:p>
          <a:p>
            <a:pPr algn="l"/>
            <a:endParaRPr lang="en-GB" sz="400" b="0" i="0" dirty="0">
              <a:solidFill>
                <a:srgbClr val="3C4245"/>
              </a:solidFill>
              <a:effectLst/>
              <a:latin typeface="Arial" panose="020B0604020202020204" pitchFamily="34" charset="0"/>
            </a:endParaRPr>
          </a:p>
          <a:p>
            <a:pPr algn="l"/>
            <a:r>
              <a:rPr lang="en-GB" b="1" i="0" u="none" strike="noStrike" dirty="0">
                <a:solidFill>
                  <a:srgbClr val="008DC9"/>
                </a:solidFill>
                <a:effectLst/>
                <a:latin typeface="Arial" panose="020B0604020202020204" pitchFamily="34" charset="0"/>
                <a:hlinkClick r:id="rId3"/>
              </a:rPr>
              <a:t>WHO Region of the Americas (AMRO/PAHO)</a:t>
            </a:r>
            <a:endParaRPr lang="en-GB" b="1" i="0" u="none" strike="noStrike" dirty="0">
              <a:solidFill>
                <a:srgbClr val="008DC9"/>
              </a:solidFill>
              <a:effectLst/>
              <a:latin typeface="Arial" panose="020B0604020202020204" pitchFamily="34" charset="0"/>
            </a:endParaRPr>
          </a:p>
          <a:p>
            <a:pPr algn="l"/>
            <a:endParaRPr lang="en-GB" sz="400" b="0" i="0" dirty="0">
              <a:solidFill>
                <a:srgbClr val="3C4245"/>
              </a:solidFill>
              <a:effectLst/>
              <a:latin typeface="Arial" panose="020B0604020202020204" pitchFamily="34" charset="0"/>
            </a:endParaRPr>
          </a:p>
          <a:p>
            <a:pPr algn="l"/>
            <a:r>
              <a:rPr lang="en-GB" b="1" i="0" u="none" strike="noStrike" dirty="0">
                <a:solidFill>
                  <a:srgbClr val="008DC9"/>
                </a:solidFill>
                <a:effectLst/>
                <a:latin typeface="Arial" panose="020B0604020202020204" pitchFamily="34" charset="0"/>
                <a:hlinkClick r:id="rId4"/>
              </a:rPr>
              <a:t>WHO Eastern Mediterranean Region (EMRO)</a:t>
            </a:r>
            <a:endParaRPr lang="en-GB" b="1" i="0" u="none" strike="noStrike" dirty="0">
              <a:solidFill>
                <a:srgbClr val="008DC9"/>
              </a:solidFill>
              <a:effectLst/>
              <a:latin typeface="Arial" panose="020B0604020202020204" pitchFamily="34" charset="0"/>
            </a:endParaRPr>
          </a:p>
          <a:p>
            <a:pPr algn="l"/>
            <a:endParaRPr lang="en-GB" sz="400" b="0" i="0" dirty="0">
              <a:solidFill>
                <a:srgbClr val="3C4245"/>
              </a:solidFill>
              <a:effectLst/>
              <a:latin typeface="Arial" panose="020B0604020202020204" pitchFamily="34" charset="0"/>
            </a:endParaRPr>
          </a:p>
          <a:p>
            <a:pPr algn="l"/>
            <a:r>
              <a:rPr lang="en-GB" b="1" i="0" u="none" strike="noStrike" dirty="0">
                <a:solidFill>
                  <a:srgbClr val="008DC9"/>
                </a:solidFill>
                <a:effectLst/>
                <a:latin typeface="Arial" panose="020B0604020202020204" pitchFamily="34" charset="0"/>
                <a:hlinkClick r:id="rId5"/>
              </a:rPr>
              <a:t>WHO European Region (EURO)</a:t>
            </a:r>
            <a:endParaRPr lang="en-GB" b="1" i="0" u="none" strike="noStrike" dirty="0">
              <a:solidFill>
                <a:srgbClr val="008DC9"/>
              </a:solidFill>
              <a:effectLst/>
              <a:latin typeface="Arial" panose="020B0604020202020204" pitchFamily="34" charset="0"/>
            </a:endParaRPr>
          </a:p>
          <a:p>
            <a:pPr algn="l"/>
            <a:endParaRPr lang="en-GB" sz="400" b="0" i="0" dirty="0">
              <a:solidFill>
                <a:srgbClr val="3C4245"/>
              </a:solidFill>
              <a:effectLst/>
              <a:latin typeface="Arial" panose="020B0604020202020204" pitchFamily="34" charset="0"/>
            </a:endParaRPr>
          </a:p>
          <a:p>
            <a:pPr algn="l"/>
            <a:r>
              <a:rPr lang="en-GB" b="1" i="0" u="none" strike="noStrike" dirty="0">
                <a:solidFill>
                  <a:srgbClr val="008DC9"/>
                </a:solidFill>
                <a:effectLst/>
                <a:latin typeface="Arial" panose="020B0604020202020204" pitchFamily="34" charset="0"/>
                <a:hlinkClick r:id="rId6"/>
              </a:rPr>
              <a:t>WHO South-East Asia Region (SEARO)</a:t>
            </a:r>
            <a:endParaRPr lang="en-GB" b="1" i="0" u="none" strike="noStrike" dirty="0">
              <a:solidFill>
                <a:srgbClr val="008DC9"/>
              </a:solidFill>
              <a:effectLst/>
              <a:latin typeface="Arial" panose="020B0604020202020204" pitchFamily="34" charset="0"/>
            </a:endParaRPr>
          </a:p>
          <a:p>
            <a:pPr algn="l"/>
            <a:endParaRPr lang="en-GB" sz="400" b="0" i="0" dirty="0">
              <a:solidFill>
                <a:srgbClr val="3C4245"/>
              </a:solidFill>
              <a:effectLst/>
              <a:latin typeface="Arial" panose="020B0604020202020204" pitchFamily="34" charset="0"/>
            </a:endParaRPr>
          </a:p>
          <a:p>
            <a:pPr algn="l"/>
            <a:r>
              <a:rPr lang="en-GB" b="1" i="0" u="none" strike="noStrike" dirty="0">
                <a:solidFill>
                  <a:srgbClr val="008DC9"/>
                </a:solidFill>
                <a:effectLst/>
                <a:latin typeface="Arial" panose="020B0604020202020204" pitchFamily="34" charset="0"/>
                <a:hlinkClick r:id="rId7"/>
              </a:rPr>
              <a:t>WHO Western Pacific Region (WPRO)</a:t>
            </a:r>
            <a:endParaRPr lang="en-GB" b="0" i="0" dirty="0">
              <a:solidFill>
                <a:srgbClr val="3C4245"/>
              </a:solidFill>
              <a:effectLst/>
              <a:latin typeface="Arial" panose="020B0604020202020204" pitchFamily="34" charset="0"/>
            </a:endParaRPr>
          </a:p>
          <a:p>
            <a:pPr algn="l">
              <a:buClr>
                <a:schemeClr val="tx1"/>
              </a:buClr>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618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48759-7148-4B4C-9016-E4F17FAF2478}"/>
              </a:ext>
            </a:extLst>
          </p:cNvPr>
          <p:cNvSpPr>
            <a:spLocks noGrp="1"/>
          </p:cNvSpPr>
          <p:nvPr>
            <p:ph type="title"/>
          </p:nvPr>
        </p:nvSpPr>
        <p:spPr>
          <a:xfrm>
            <a:off x="0" y="12700"/>
            <a:ext cx="9144000" cy="1314000"/>
          </a:xfrm>
          <a:solidFill>
            <a:schemeClr val="accent5">
              <a:lumMod val="20000"/>
              <a:lumOff val="80000"/>
            </a:schemeClr>
          </a:solidFill>
        </p:spPr>
        <p:txBody>
          <a:bodyPr/>
          <a:lstStyle/>
          <a:p>
            <a:r>
              <a:rPr lang="en-GB" b="1" dirty="0">
                <a:latin typeface="Arial" panose="020B0604020202020204" pitchFamily="34" charset="0"/>
                <a:cs typeface="Arial" panose="020B0604020202020204" pitchFamily="34" charset="0"/>
              </a:rPr>
              <a:t>Other information sources</a:t>
            </a:r>
          </a:p>
        </p:txBody>
      </p:sp>
      <p:sp>
        <p:nvSpPr>
          <p:cNvPr id="3" name="Content Placeholder 2">
            <a:extLst>
              <a:ext uri="{FF2B5EF4-FFF2-40B4-BE49-F238E27FC236}">
                <a16:creationId xmlns:a16="http://schemas.microsoft.com/office/drawing/2014/main" id="{4D8C1B6B-1804-48A2-8AED-DF9CF2632207}"/>
              </a:ext>
            </a:extLst>
          </p:cNvPr>
          <p:cNvSpPr>
            <a:spLocks noGrp="1"/>
          </p:cNvSpPr>
          <p:nvPr>
            <p:ph idx="1"/>
          </p:nvPr>
        </p:nvSpPr>
        <p:spPr>
          <a:xfrm>
            <a:off x="628650" y="1552356"/>
            <a:ext cx="8286750" cy="4708744"/>
          </a:xfrm>
        </p:spPr>
        <p:txBody>
          <a:bodyPr>
            <a:noAutofit/>
          </a:bodyPr>
          <a:lstStyle/>
          <a:p>
            <a:pPr>
              <a:buClr>
                <a:schemeClr val="tx1"/>
              </a:buClr>
            </a:pPr>
            <a:r>
              <a:rPr lang="en-GB" sz="1700" b="0" i="0" u="none" strike="noStrike" dirty="0">
                <a:solidFill>
                  <a:srgbClr val="007BFF"/>
                </a:solidFill>
                <a:effectLst/>
                <a:latin typeface="Arial" panose="020B0604020202020204" pitchFamily="34" charset="0"/>
                <a:cs typeface="Arial" panose="020B0604020202020204" pitchFamily="34" charset="0"/>
                <a:hlinkClick r:id="rId2"/>
              </a:rPr>
              <a:t>BIGG</a:t>
            </a:r>
            <a:r>
              <a:rPr lang="en-GB" sz="1700" b="0" i="0" dirty="0">
                <a:solidFill>
                  <a:srgbClr val="212529"/>
                </a:solidFill>
                <a:effectLst/>
                <a:latin typeface="Arial" panose="020B0604020202020204" pitchFamily="34" charset="0"/>
                <a:cs typeface="Arial" panose="020B0604020202020204" pitchFamily="34" charset="0"/>
              </a:rPr>
              <a:t> – International database of GRADE guidelines</a:t>
            </a:r>
          </a:p>
          <a:p>
            <a:pPr>
              <a:buClr>
                <a:schemeClr val="tx1"/>
              </a:buClr>
            </a:pPr>
            <a:r>
              <a:rPr lang="en-GB" sz="1700" b="0" i="0" u="none" strike="noStrike" dirty="0" err="1">
                <a:solidFill>
                  <a:srgbClr val="007BFF"/>
                </a:solidFill>
                <a:effectLst/>
                <a:latin typeface="Arial" panose="020B0604020202020204" pitchFamily="34" charset="0"/>
                <a:cs typeface="Arial" panose="020B0604020202020204" pitchFamily="34" charset="0"/>
                <a:hlinkClick r:id="rId3"/>
              </a:rPr>
              <a:t>Epistemonikos</a:t>
            </a:r>
            <a:r>
              <a:rPr lang="en-GB" sz="1700" b="0" i="0" dirty="0">
                <a:solidFill>
                  <a:srgbClr val="212529"/>
                </a:solidFill>
                <a:effectLst/>
                <a:latin typeface="Arial" panose="020B0604020202020204" pitchFamily="34" charset="0"/>
                <a:cs typeface="Arial" panose="020B0604020202020204" pitchFamily="34" charset="0"/>
              </a:rPr>
              <a:t> – Combines the best of Evidence-Based Health Care, information technologies and a network of experts to provide a unique tool for people making decisions concerning clinical or health-policy questions</a:t>
            </a:r>
          </a:p>
          <a:p>
            <a:pPr>
              <a:buClr>
                <a:schemeClr val="tx1"/>
              </a:buClr>
            </a:pPr>
            <a:r>
              <a:rPr lang="en-GB" sz="1700" b="0" i="0" u="none" strike="noStrike" dirty="0" err="1">
                <a:solidFill>
                  <a:srgbClr val="007BFF"/>
                </a:solidFill>
                <a:effectLst/>
                <a:latin typeface="Arial" panose="020B0604020202020204" pitchFamily="34" charset="0"/>
                <a:cs typeface="Arial" panose="020B0604020202020204" pitchFamily="34" charset="0"/>
                <a:hlinkClick r:id="rId4"/>
              </a:rPr>
              <a:t>Hinari</a:t>
            </a:r>
            <a:r>
              <a:rPr lang="en-GB" sz="1700" b="0" i="0" dirty="0">
                <a:solidFill>
                  <a:srgbClr val="212529"/>
                </a:solidFill>
                <a:effectLst/>
                <a:latin typeface="Arial" panose="020B0604020202020204" pitchFamily="34" charset="0"/>
                <a:cs typeface="Arial" panose="020B0604020202020204" pitchFamily="34" charset="0"/>
              </a:rPr>
              <a:t> – Access to Research for Health programme</a:t>
            </a:r>
            <a:endParaRPr lang="en-GB" sz="1700" b="0" i="0" u="none" strike="noStrike" dirty="0">
              <a:solidFill>
                <a:srgbClr val="007BFF"/>
              </a:solidFill>
              <a:effectLst/>
              <a:latin typeface="Arial" panose="020B0604020202020204" pitchFamily="34" charset="0"/>
              <a:cs typeface="Arial" panose="020B0604020202020204" pitchFamily="34" charset="0"/>
              <a:hlinkClick r:id="rId5"/>
            </a:endParaRPr>
          </a:p>
          <a:p>
            <a:pPr algn="l">
              <a:buClr>
                <a:schemeClr val="tx1"/>
              </a:buClr>
              <a:buFont typeface="Arial" panose="020B0604020202020204" pitchFamily="34" charset="0"/>
              <a:buChar char="•"/>
            </a:pPr>
            <a:r>
              <a:rPr lang="en-GB" sz="1700" b="0" i="0" u="none" strike="noStrike" dirty="0">
                <a:solidFill>
                  <a:srgbClr val="007BFF"/>
                </a:solidFill>
                <a:effectLst/>
                <a:latin typeface="Arial" panose="020B0604020202020204" pitchFamily="34" charset="0"/>
                <a:cs typeface="Arial" panose="020B0604020202020204" pitchFamily="34" charset="0"/>
                <a:hlinkClick r:id="rId5"/>
              </a:rPr>
              <a:t>PAHO IRIS</a:t>
            </a:r>
            <a:r>
              <a:rPr lang="en-GB" sz="1700" b="0" i="0" dirty="0">
                <a:solidFill>
                  <a:srgbClr val="212529"/>
                </a:solidFill>
                <a:effectLst/>
                <a:latin typeface="Arial" panose="020B0604020202020204" pitchFamily="34" charset="0"/>
                <a:cs typeface="Arial" panose="020B0604020202020204" pitchFamily="34" charset="0"/>
              </a:rPr>
              <a:t> – Institutional Repository of PAHO/WHO</a:t>
            </a:r>
          </a:p>
          <a:p>
            <a:pPr algn="l">
              <a:buClr>
                <a:schemeClr val="tx1"/>
              </a:buClr>
              <a:buFont typeface="Arial" panose="020B0604020202020204" pitchFamily="34" charset="0"/>
              <a:buChar char="•"/>
            </a:pPr>
            <a:r>
              <a:rPr lang="en-GB" sz="1700" b="0" i="0" u="none" strike="noStrike" dirty="0" err="1">
                <a:solidFill>
                  <a:srgbClr val="007BFF"/>
                </a:solidFill>
                <a:effectLst/>
                <a:latin typeface="Arial" panose="020B0604020202020204" pitchFamily="34" charset="0"/>
                <a:cs typeface="Arial" panose="020B0604020202020204" pitchFamily="34" charset="0"/>
                <a:hlinkClick r:id="rId6"/>
              </a:rPr>
              <a:t>Pubmed</a:t>
            </a:r>
            <a:r>
              <a:rPr lang="en-GB" sz="1700" b="0" i="0" dirty="0">
                <a:solidFill>
                  <a:srgbClr val="212529"/>
                </a:solidFill>
                <a:effectLst/>
                <a:latin typeface="Arial" panose="020B0604020202020204" pitchFamily="34" charset="0"/>
                <a:cs typeface="Arial" panose="020B0604020202020204" pitchFamily="34" charset="0"/>
              </a:rPr>
              <a:t> – Comprises more than 29 million citations for biomedical literature from MEDLINE, life science journals, and online books. Citations may include links to full-text content from PubMed Central and publisher web sites.</a:t>
            </a:r>
          </a:p>
          <a:p>
            <a:pPr algn="l">
              <a:buClr>
                <a:schemeClr val="tx1"/>
              </a:buClr>
              <a:buFont typeface="Arial" panose="020B0604020202020204" pitchFamily="34" charset="0"/>
              <a:buChar char="•"/>
            </a:pPr>
            <a:r>
              <a:rPr lang="en-GB" sz="1700" b="0" i="0" u="none" strike="noStrike" dirty="0" err="1">
                <a:solidFill>
                  <a:srgbClr val="007BFF"/>
                </a:solidFill>
                <a:effectLst/>
                <a:latin typeface="Arial" panose="020B0604020202020204" pitchFamily="34" charset="0"/>
                <a:cs typeface="Arial" panose="020B0604020202020204" pitchFamily="34" charset="0"/>
                <a:hlinkClick r:id="rId7"/>
              </a:rPr>
              <a:t>RedETSA</a:t>
            </a:r>
            <a:r>
              <a:rPr lang="en-GB" sz="1700" b="0" i="0" u="none" strike="noStrike" dirty="0">
                <a:solidFill>
                  <a:srgbClr val="007BFF"/>
                </a:solidFill>
                <a:effectLst/>
                <a:latin typeface="Arial" panose="020B0604020202020204" pitchFamily="34" charset="0"/>
                <a:cs typeface="Arial" panose="020B0604020202020204" pitchFamily="34" charset="0"/>
                <a:hlinkClick r:id="rId7"/>
              </a:rPr>
              <a:t>/BRISA</a:t>
            </a:r>
            <a:r>
              <a:rPr lang="en-GB" sz="1700" b="0" i="0" dirty="0">
                <a:solidFill>
                  <a:srgbClr val="212529"/>
                </a:solidFill>
                <a:effectLst/>
                <a:latin typeface="Arial" panose="020B0604020202020204" pitchFamily="34" charset="0"/>
                <a:cs typeface="Arial" panose="020B0604020202020204" pitchFamily="34" charset="0"/>
              </a:rPr>
              <a:t> – Regional Base of Health Technology Assessment Reports of the Americas</a:t>
            </a:r>
          </a:p>
          <a:p>
            <a:pPr>
              <a:buClr>
                <a:schemeClr val="tx1"/>
              </a:buClr>
            </a:pPr>
            <a:r>
              <a:rPr lang="en-GB" sz="1700" b="0" i="0" u="none" strike="noStrike" dirty="0" err="1">
                <a:solidFill>
                  <a:srgbClr val="007BFF"/>
                </a:solidFill>
                <a:effectLst/>
                <a:latin typeface="Arial" panose="020B0604020202020204" pitchFamily="34" charset="0"/>
                <a:cs typeface="Arial" panose="020B0604020202020204" pitchFamily="34" charset="0"/>
                <a:hlinkClick r:id="rId8"/>
              </a:rPr>
              <a:t>SciELO</a:t>
            </a:r>
            <a:r>
              <a:rPr lang="en-GB" sz="1700" b="0" i="0" dirty="0">
                <a:solidFill>
                  <a:srgbClr val="212529"/>
                </a:solidFill>
                <a:effectLst/>
                <a:latin typeface="Arial" panose="020B0604020202020204" pitchFamily="34" charset="0"/>
                <a:cs typeface="Arial" panose="020B0604020202020204" pitchFamily="34" charset="0"/>
              </a:rPr>
              <a:t> – Scientific Electronic Library Online.</a:t>
            </a:r>
          </a:p>
          <a:p>
            <a:pPr>
              <a:buClr>
                <a:schemeClr val="tx1"/>
              </a:buClr>
            </a:pPr>
            <a:r>
              <a:rPr lang="en-GB" sz="1700" b="0" i="0" u="none" strike="noStrike" dirty="0">
                <a:solidFill>
                  <a:srgbClr val="007BFF"/>
                </a:solidFill>
                <a:effectLst/>
                <a:latin typeface="Arial" panose="020B0604020202020204" pitchFamily="34" charset="0"/>
                <a:cs typeface="Arial" panose="020B0604020202020204" pitchFamily="34" charset="0"/>
                <a:hlinkClick r:id="rId9"/>
              </a:rPr>
              <a:t>Virtual Health Library (VHL)</a:t>
            </a:r>
            <a:r>
              <a:rPr lang="en-GB" sz="1700" b="0" i="0" dirty="0">
                <a:solidFill>
                  <a:srgbClr val="212529"/>
                </a:solidFill>
                <a:effectLst/>
                <a:latin typeface="Arial" panose="020B0604020202020204" pitchFamily="34" charset="0"/>
                <a:cs typeface="Arial" panose="020B0604020202020204" pitchFamily="34" charset="0"/>
              </a:rPr>
              <a:t> – A model, strategy, and operational platform for information management, coordinated and promoted by the Latin American and Caribbean </a:t>
            </a:r>
            <a:r>
              <a:rPr lang="en-GB" sz="1700" b="0" i="0" dirty="0" err="1">
                <a:solidFill>
                  <a:srgbClr val="212529"/>
                </a:solidFill>
                <a:effectLst/>
                <a:latin typeface="Arial" panose="020B0604020202020204" pitchFamily="34" charset="0"/>
                <a:cs typeface="Arial" panose="020B0604020202020204" pitchFamily="34" charset="0"/>
              </a:rPr>
              <a:t>Center</a:t>
            </a:r>
            <a:r>
              <a:rPr lang="en-GB" sz="1700" b="0" i="0" dirty="0">
                <a:solidFill>
                  <a:srgbClr val="212529"/>
                </a:solidFill>
                <a:effectLst/>
                <a:latin typeface="Arial" panose="020B0604020202020204" pitchFamily="34" charset="0"/>
                <a:cs typeface="Arial" panose="020B0604020202020204" pitchFamily="34" charset="0"/>
              </a:rPr>
              <a:t> on Health Sciences Information (BIREME/PAHO/WHO). </a:t>
            </a:r>
          </a:p>
          <a:p>
            <a:pPr>
              <a:buClr>
                <a:schemeClr val="tx1"/>
              </a:buClr>
            </a:pPr>
            <a:r>
              <a:rPr lang="en-GB" sz="1700" dirty="0">
                <a:latin typeface="Arial" panose="020B0604020202020204" pitchFamily="34" charset="0"/>
                <a:cs typeface="Arial" panose="020B0604020202020204" pitchFamily="34" charset="0"/>
                <a:hlinkClick r:id="rId10"/>
              </a:rPr>
              <a:t>WHO video channel</a:t>
            </a:r>
            <a:endParaRPr lang="en-GB" sz="1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5109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B7FE4-AEEE-4A17-A90E-1052ED1EC5A0}"/>
              </a:ext>
            </a:extLst>
          </p:cNvPr>
          <p:cNvSpPr>
            <a:spLocks noGrp="1"/>
          </p:cNvSpPr>
          <p:nvPr>
            <p:ph type="title"/>
          </p:nvPr>
        </p:nvSpPr>
        <p:spPr>
          <a:xfrm>
            <a:off x="0" y="10505"/>
            <a:ext cx="9144000" cy="1314000"/>
          </a:xfrm>
          <a:solidFill>
            <a:schemeClr val="accent5">
              <a:lumMod val="20000"/>
              <a:lumOff val="80000"/>
            </a:schemeClr>
          </a:solidFill>
        </p:spPr>
        <p:txBody>
          <a:bodyPr/>
          <a:lstStyle/>
          <a:p>
            <a:r>
              <a:rPr lang="en-GB" b="1" dirty="0">
                <a:latin typeface="Arial" panose="020B0604020202020204" pitchFamily="34" charset="0"/>
                <a:cs typeface="Arial" panose="020B0604020202020204" pitchFamily="34" charset="0"/>
              </a:rPr>
              <a:t>WHO Library contact</a:t>
            </a:r>
          </a:p>
        </p:txBody>
      </p:sp>
      <p:sp>
        <p:nvSpPr>
          <p:cNvPr id="3" name="Content Placeholder 2">
            <a:extLst>
              <a:ext uri="{FF2B5EF4-FFF2-40B4-BE49-F238E27FC236}">
                <a16:creationId xmlns:a16="http://schemas.microsoft.com/office/drawing/2014/main" id="{70AE055F-4112-4D06-BE9F-9C4608154FE7}"/>
              </a:ext>
            </a:extLst>
          </p:cNvPr>
          <p:cNvSpPr>
            <a:spLocks noGrp="1"/>
          </p:cNvSpPr>
          <p:nvPr>
            <p:ph idx="1"/>
          </p:nvPr>
        </p:nvSpPr>
        <p:spPr>
          <a:xfrm>
            <a:off x="1371600" y="1541379"/>
            <a:ext cx="6400801" cy="5261900"/>
          </a:xfrm>
        </p:spPr>
        <p:txBody>
          <a:bodyPr>
            <a:normAutofit fontScale="92500" lnSpcReduction="10000"/>
          </a:bodyPr>
          <a:lstStyle/>
          <a:p>
            <a:r>
              <a:rPr lang="en-GB" b="1" dirty="0">
                <a:solidFill>
                  <a:srgbClr val="0070C0"/>
                </a:solidFill>
                <a:latin typeface="Arial" panose="020B0604020202020204" pitchFamily="34" charset="0"/>
                <a:cs typeface="Arial" panose="020B0604020202020204" pitchFamily="34" charset="0"/>
              </a:rPr>
              <a:t>World Health Organization</a:t>
            </a:r>
            <a:br>
              <a:rPr lang="en-GB" b="1" dirty="0">
                <a:solidFill>
                  <a:srgbClr val="0070C0"/>
                </a:solidFill>
                <a:latin typeface="Arial" panose="020B0604020202020204" pitchFamily="34" charset="0"/>
                <a:cs typeface="Arial" panose="020B0604020202020204" pitchFamily="34" charset="0"/>
              </a:rPr>
            </a:br>
            <a:r>
              <a:rPr lang="en-GB" b="1" dirty="0">
                <a:solidFill>
                  <a:srgbClr val="0070C0"/>
                </a:solidFill>
                <a:latin typeface="Arial" panose="020B0604020202020204" pitchFamily="34" charset="0"/>
                <a:cs typeface="Arial" panose="020B0604020202020204" pitchFamily="34" charset="0"/>
              </a:rPr>
              <a:t>WHO Library and Digital Information Networks</a:t>
            </a:r>
            <a:br>
              <a:rPr lang="en-GB" b="1" dirty="0">
                <a:solidFill>
                  <a:srgbClr val="0070C0"/>
                </a:solidFill>
                <a:latin typeface="Arial" panose="020B0604020202020204" pitchFamily="34" charset="0"/>
                <a:cs typeface="Arial" panose="020B0604020202020204" pitchFamily="34" charset="0"/>
              </a:rPr>
            </a:br>
            <a:r>
              <a:rPr lang="en-GB" b="1" dirty="0">
                <a:solidFill>
                  <a:srgbClr val="0070C0"/>
                </a:solidFill>
                <a:latin typeface="Arial" panose="020B0604020202020204" pitchFamily="34" charset="0"/>
                <a:cs typeface="Arial" panose="020B0604020202020204" pitchFamily="34" charset="0"/>
              </a:rPr>
              <a:t>Avenue </a:t>
            </a:r>
            <a:r>
              <a:rPr lang="en-GB" b="1" dirty="0" err="1">
                <a:solidFill>
                  <a:srgbClr val="0070C0"/>
                </a:solidFill>
                <a:latin typeface="Arial" panose="020B0604020202020204" pitchFamily="34" charset="0"/>
                <a:cs typeface="Arial" panose="020B0604020202020204" pitchFamily="34" charset="0"/>
              </a:rPr>
              <a:t>Appia</a:t>
            </a:r>
            <a:r>
              <a:rPr lang="en-GB" b="1" dirty="0">
                <a:solidFill>
                  <a:srgbClr val="0070C0"/>
                </a:solidFill>
                <a:latin typeface="Arial" panose="020B0604020202020204" pitchFamily="34" charset="0"/>
                <a:cs typeface="Arial" panose="020B0604020202020204" pitchFamily="34" charset="0"/>
              </a:rPr>
              <a:t> 20</a:t>
            </a:r>
            <a:br>
              <a:rPr lang="en-GB" b="1" dirty="0">
                <a:solidFill>
                  <a:srgbClr val="0070C0"/>
                </a:solidFill>
                <a:latin typeface="Arial" panose="020B0604020202020204" pitchFamily="34" charset="0"/>
                <a:cs typeface="Arial" panose="020B0604020202020204" pitchFamily="34" charset="0"/>
              </a:rPr>
            </a:br>
            <a:r>
              <a:rPr lang="en-GB" b="1" dirty="0">
                <a:solidFill>
                  <a:srgbClr val="0070C0"/>
                </a:solidFill>
                <a:latin typeface="Arial" panose="020B0604020202020204" pitchFamily="34" charset="0"/>
                <a:cs typeface="Arial" panose="020B0604020202020204" pitchFamily="34" charset="0"/>
              </a:rPr>
              <a:t>1211 Geneva 27</a:t>
            </a:r>
            <a:br>
              <a:rPr lang="en-GB" b="1" dirty="0">
                <a:solidFill>
                  <a:srgbClr val="0070C0"/>
                </a:solidFill>
                <a:latin typeface="Arial" panose="020B0604020202020204" pitchFamily="34" charset="0"/>
                <a:cs typeface="Arial" panose="020B0604020202020204" pitchFamily="34" charset="0"/>
              </a:rPr>
            </a:br>
            <a:r>
              <a:rPr lang="en-GB" b="1" dirty="0">
                <a:solidFill>
                  <a:srgbClr val="0070C0"/>
                </a:solidFill>
                <a:latin typeface="Arial" panose="020B0604020202020204" pitchFamily="34" charset="0"/>
                <a:cs typeface="Arial" panose="020B0604020202020204" pitchFamily="34" charset="0"/>
              </a:rPr>
              <a:t>Switzerland</a:t>
            </a:r>
            <a:br>
              <a:rPr lang="en-GB" b="1" dirty="0">
                <a:solidFill>
                  <a:srgbClr val="0070C0"/>
                </a:solidFill>
                <a:latin typeface="Arial" panose="020B0604020202020204" pitchFamily="34" charset="0"/>
                <a:cs typeface="Arial" panose="020B0604020202020204" pitchFamily="34" charset="0"/>
              </a:rPr>
            </a:br>
            <a:r>
              <a:rPr lang="en-GB" b="1" dirty="0">
                <a:solidFill>
                  <a:srgbClr val="0070C0"/>
                </a:solidFill>
                <a:latin typeface="Arial" panose="020B0604020202020204" pitchFamily="34" charset="0"/>
                <a:cs typeface="Arial" panose="020B0604020202020204" pitchFamily="34" charset="0"/>
              </a:rPr>
              <a:t>Telephone: +41(0)22 791 2062</a:t>
            </a:r>
            <a:br>
              <a:rPr lang="en-GB" b="1" dirty="0">
                <a:solidFill>
                  <a:srgbClr val="0070C0"/>
                </a:solidFill>
                <a:latin typeface="Arial" panose="020B0604020202020204" pitchFamily="34" charset="0"/>
                <a:cs typeface="Arial" panose="020B0604020202020204" pitchFamily="34" charset="0"/>
              </a:rPr>
            </a:br>
            <a:r>
              <a:rPr lang="en-GB" b="1" dirty="0">
                <a:solidFill>
                  <a:srgbClr val="0070C0"/>
                </a:solidFill>
                <a:latin typeface="Arial" panose="020B0604020202020204" pitchFamily="34" charset="0"/>
                <a:cs typeface="Arial" panose="020B0604020202020204" pitchFamily="34" charset="0"/>
              </a:rPr>
              <a:t>Email: library@who.int  </a:t>
            </a:r>
          </a:p>
          <a:p>
            <a:pPr marL="0" indent="0">
              <a:buNone/>
            </a:pPr>
            <a:endParaRPr lang="en-GB" b="1" dirty="0">
              <a:solidFill>
                <a:srgbClr val="0070C0"/>
              </a:solidFill>
              <a:latin typeface="Arial" panose="020B0604020202020204" pitchFamily="34" charset="0"/>
              <a:cs typeface="Arial" panose="020B0604020202020204" pitchFamily="34" charset="0"/>
            </a:endParaRPr>
          </a:p>
          <a:p>
            <a:r>
              <a:rPr lang="en-GB" b="1" dirty="0">
                <a:solidFill>
                  <a:srgbClr val="C00000"/>
                </a:solidFill>
                <a:latin typeface="Arial" panose="020B0604020202020204" pitchFamily="34" charset="0"/>
                <a:cs typeface="Arial" panose="020B0604020202020204" pitchFamily="34" charset="0"/>
              </a:rPr>
              <a:t>You can also use the WHO Library research/information request form available at: </a:t>
            </a:r>
            <a:r>
              <a:rPr lang="en-GB" b="1"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https://extranet.who.int/dataformv3/index.php/282679?lang=en</a:t>
            </a:r>
            <a:r>
              <a:rPr lang="en-GB" b="1" dirty="0">
                <a:solidFill>
                  <a:srgbClr val="C0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977575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1066A232-DA3A-45DA-90CB-5D1C8F256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2">
            <a:extLst>
              <a:ext uri="{FF2B5EF4-FFF2-40B4-BE49-F238E27FC236}">
                <a16:creationId xmlns:a16="http://schemas.microsoft.com/office/drawing/2014/main" id="{84621B30-14E9-46CC-BC16-11C343C7C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30552" y="-2233380"/>
            <a:ext cx="4682893" cy="9144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EDFBBA-EAEB-40FC-B10C-4B6A43D09622}"/>
              </a:ext>
            </a:extLst>
          </p:cNvPr>
          <p:cNvSpPr>
            <a:spLocks noGrp="1"/>
          </p:cNvSpPr>
          <p:nvPr>
            <p:ph type="title"/>
          </p:nvPr>
        </p:nvSpPr>
        <p:spPr>
          <a:xfrm>
            <a:off x="881149" y="1122363"/>
            <a:ext cx="7381702" cy="2751368"/>
          </a:xfrm>
        </p:spPr>
        <p:txBody>
          <a:bodyPr vert="horz" lIns="91440" tIns="45720" rIns="91440" bIns="45720" rtlCol="0" anchor="b">
            <a:normAutofit/>
          </a:bodyPr>
          <a:lstStyle/>
          <a:p>
            <a:pPr algn="ctr"/>
            <a:r>
              <a:rPr lang="en-US" sz="7000" b="1" kern="1200" dirty="0">
                <a:solidFill>
                  <a:schemeClr val="tx1"/>
                </a:solidFill>
                <a:latin typeface="Arial" panose="020B0604020202020204" pitchFamily="34" charset="0"/>
                <a:cs typeface="Arial" panose="020B0604020202020204" pitchFamily="34" charset="0"/>
              </a:rPr>
              <a:t>Thank you!</a:t>
            </a:r>
          </a:p>
        </p:txBody>
      </p:sp>
      <p:grpSp>
        <p:nvGrpSpPr>
          <p:cNvPr id="44" name="Group 43">
            <a:extLst>
              <a:ext uri="{FF2B5EF4-FFF2-40B4-BE49-F238E27FC236}">
                <a16:creationId xmlns:a16="http://schemas.microsoft.com/office/drawing/2014/main" id="{2D12E764-0992-43A1-B56A-B33BC391B7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66790" y="64008"/>
            <a:ext cx="884223" cy="232963"/>
            <a:chOff x="5422392" y="64008"/>
            <a:chExt cx="1178966" cy="232963"/>
          </a:xfrm>
        </p:grpSpPr>
        <p:sp>
          <p:nvSpPr>
            <p:cNvPr id="45" name="Rectangle 64">
              <a:extLst>
                <a:ext uri="{FF2B5EF4-FFF2-40B4-BE49-F238E27FC236}">
                  <a16:creationId xmlns:a16="http://schemas.microsoft.com/office/drawing/2014/main" id="{049CC334-F54B-4383-9B09-BACE5AA68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6">
              <a:extLst>
                <a:ext uri="{FF2B5EF4-FFF2-40B4-BE49-F238E27FC236}">
                  <a16:creationId xmlns:a16="http://schemas.microsoft.com/office/drawing/2014/main" id="{C6843BFB-87B4-4AE2-BB9E-2CD0D1DC79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4">
              <a:extLst>
                <a:ext uri="{FF2B5EF4-FFF2-40B4-BE49-F238E27FC236}">
                  <a16:creationId xmlns:a16="http://schemas.microsoft.com/office/drawing/2014/main" id="{7C9A06E3-C813-4CC4-BAAC-374B6C8744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6">
              <a:extLst>
                <a:ext uri="{FF2B5EF4-FFF2-40B4-BE49-F238E27FC236}">
                  <a16:creationId xmlns:a16="http://schemas.microsoft.com/office/drawing/2014/main" id="{01810C15-F1AD-438A-A987-1C3E2C5E6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4">
              <a:extLst>
                <a:ext uri="{FF2B5EF4-FFF2-40B4-BE49-F238E27FC236}">
                  <a16:creationId xmlns:a16="http://schemas.microsoft.com/office/drawing/2014/main" id="{74459CCB-6F53-4C8F-8C44-485971D1A1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6">
              <a:extLst>
                <a:ext uri="{FF2B5EF4-FFF2-40B4-BE49-F238E27FC236}">
                  <a16:creationId xmlns:a16="http://schemas.microsoft.com/office/drawing/2014/main" id="{FE6BED97-B150-4B72-97A5-E8DF48025E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4">
              <a:extLst>
                <a:ext uri="{FF2B5EF4-FFF2-40B4-BE49-F238E27FC236}">
                  <a16:creationId xmlns:a16="http://schemas.microsoft.com/office/drawing/2014/main" id="{946D18BB-8338-43D9-8567-1FFB25C633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6">
              <a:extLst>
                <a:ext uri="{FF2B5EF4-FFF2-40B4-BE49-F238E27FC236}">
                  <a16:creationId xmlns:a16="http://schemas.microsoft.com/office/drawing/2014/main" id="{7298284E-350F-4886-A447-FC33ED648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4">
              <a:extLst>
                <a:ext uri="{FF2B5EF4-FFF2-40B4-BE49-F238E27FC236}">
                  <a16:creationId xmlns:a16="http://schemas.microsoft.com/office/drawing/2014/main" id="{F2605B63-233B-4115-BF59-C60984206A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6">
              <a:extLst>
                <a:ext uri="{FF2B5EF4-FFF2-40B4-BE49-F238E27FC236}">
                  <a16:creationId xmlns:a16="http://schemas.microsoft.com/office/drawing/2014/main" id="{794850D4-9DF3-41C3-9915-EA003EC85D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4">
              <a:extLst>
                <a:ext uri="{FF2B5EF4-FFF2-40B4-BE49-F238E27FC236}">
                  <a16:creationId xmlns:a16="http://schemas.microsoft.com/office/drawing/2014/main" id="{A7914252-1864-4298-B230-799AA4C557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6">
              <a:extLst>
                <a:ext uri="{FF2B5EF4-FFF2-40B4-BE49-F238E27FC236}">
                  <a16:creationId xmlns:a16="http://schemas.microsoft.com/office/drawing/2014/main" id="{B07F2F15-BB3A-4A3F-B024-D01611E29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4">
              <a:extLst>
                <a:ext uri="{FF2B5EF4-FFF2-40B4-BE49-F238E27FC236}">
                  <a16:creationId xmlns:a16="http://schemas.microsoft.com/office/drawing/2014/main" id="{BA15824F-3845-4493-A8CD-0F8E1040A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6">
              <a:extLst>
                <a:ext uri="{FF2B5EF4-FFF2-40B4-BE49-F238E27FC236}">
                  <a16:creationId xmlns:a16="http://schemas.microsoft.com/office/drawing/2014/main" id="{5EF36111-5761-485C-B5C4-04558FD151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4">
              <a:extLst>
                <a:ext uri="{FF2B5EF4-FFF2-40B4-BE49-F238E27FC236}">
                  <a16:creationId xmlns:a16="http://schemas.microsoft.com/office/drawing/2014/main" id="{E3F91C66-D12F-4C9E-A83F-2D763F8EF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6">
              <a:extLst>
                <a:ext uri="{FF2B5EF4-FFF2-40B4-BE49-F238E27FC236}">
                  <a16:creationId xmlns:a16="http://schemas.microsoft.com/office/drawing/2014/main" id="{BE1BCA71-94E6-49DA-AC0E-F346F41D9D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4">
              <a:extLst>
                <a:ext uri="{FF2B5EF4-FFF2-40B4-BE49-F238E27FC236}">
                  <a16:creationId xmlns:a16="http://schemas.microsoft.com/office/drawing/2014/main" id="{A886068B-8D2E-47C3-A188-829E77DDE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6">
              <a:extLst>
                <a:ext uri="{FF2B5EF4-FFF2-40B4-BE49-F238E27FC236}">
                  <a16:creationId xmlns:a16="http://schemas.microsoft.com/office/drawing/2014/main" id="{3A82B866-4C61-412C-B3E6-118CBDC9E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4">
              <a:extLst>
                <a:ext uri="{FF2B5EF4-FFF2-40B4-BE49-F238E27FC236}">
                  <a16:creationId xmlns:a16="http://schemas.microsoft.com/office/drawing/2014/main" id="{470B9270-289C-4CAE-A237-A2F7AF5D1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6">
              <a:extLst>
                <a:ext uri="{FF2B5EF4-FFF2-40B4-BE49-F238E27FC236}">
                  <a16:creationId xmlns:a16="http://schemas.microsoft.com/office/drawing/2014/main" id="{35AB7C89-5505-4CC2-9376-845C3AFBAB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a:extLst>
              <a:ext uri="{FF2B5EF4-FFF2-40B4-BE49-F238E27FC236}">
                <a16:creationId xmlns:a16="http://schemas.microsoft.com/office/drawing/2014/main" id="{6B1D0220-8502-4FC9-A709-1F268DFE7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501384"/>
            <a:ext cx="9143998"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posing for a photo&#10;&#10;Description automatically generated">
            <a:extLst>
              <a:ext uri="{FF2B5EF4-FFF2-40B4-BE49-F238E27FC236}">
                <a16:creationId xmlns:a16="http://schemas.microsoft.com/office/drawing/2014/main" id="{8F32DCD4-21B0-04E7-FE59-79FF02A05F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0935" y="4673609"/>
            <a:ext cx="1802130" cy="1830070"/>
          </a:xfrm>
          <a:prstGeom prst="rect">
            <a:avLst/>
          </a:prstGeom>
        </p:spPr>
      </p:pic>
    </p:spTree>
    <p:extLst>
      <p:ext uri="{BB962C8B-B14F-4D97-AF65-F5344CB8AC3E}">
        <p14:creationId xmlns:p14="http://schemas.microsoft.com/office/powerpoint/2010/main" val="3616085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1902F15-00D8-46AE-8DB4-3CB9D81AFA8D}"/>
              </a:ext>
            </a:extLst>
          </p:cNvPr>
          <p:cNvSpPr txBox="1">
            <a:spLocks/>
          </p:cNvSpPr>
          <p:nvPr/>
        </p:nvSpPr>
        <p:spPr>
          <a:xfrm>
            <a:off x="0" y="2944"/>
            <a:ext cx="9144000" cy="1314000"/>
          </a:xfrm>
          <a:prstGeom prst="rect">
            <a:avLst/>
          </a:prstGeom>
          <a:solidFill>
            <a:schemeClr val="accent5">
              <a:lumMod val="60000"/>
              <a:lumOff val="40000"/>
              <a:alpha val="36863"/>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EE56FEB-C026-D2F9-A905-6D97917B639B}"/>
              </a:ext>
            </a:extLst>
          </p:cNvPr>
          <p:cNvPicPr>
            <a:picLocks noChangeAspect="1"/>
          </p:cNvPicPr>
          <p:nvPr/>
        </p:nvPicPr>
        <p:blipFill>
          <a:blip r:embed="rId3"/>
          <a:srcRect l="31456" t="-787" r="33883"/>
          <a:stretch/>
        </p:blipFill>
        <p:spPr>
          <a:xfrm>
            <a:off x="2987336" y="1350808"/>
            <a:ext cx="3169328" cy="5184004"/>
          </a:xfrm>
          <a:prstGeom prst="rect">
            <a:avLst/>
          </a:prstGeom>
        </p:spPr>
      </p:pic>
      <p:sp>
        <p:nvSpPr>
          <p:cNvPr id="8" name="TextBox 7">
            <a:extLst>
              <a:ext uri="{FF2B5EF4-FFF2-40B4-BE49-F238E27FC236}">
                <a16:creationId xmlns:a16="http://schemas.microsoft.com/office/drawing/2014/main" id="{7A5ED68D-4DF1-9A4A-A860-CB8D7EF152BE}"/>
              </a:ext>
            </a:extLst>
          </p:cNvPr>
          <p:cNvSpPr txBox="1"/>
          <p:nvPr/>
        </p:nvSpPr>
        <p:spPr>
          <a:xfrm>
            <a:off x="2286000" y="6481873"/>
            <a:ext cx="4572000" cy="369332"/>
          </a:xfrm>
          <a:prstGeom prst="rect">
            <a:avLst/>
          </a:prstGeom>
          <a:noFill/>
        </p:spPr>
        <p:txBody>
          <a:bodyPr wrap="square">
            <a:spAutoFit/>
          </a:bodyPr>
          <a:lstStyle/>
          <a:p>
            <a:pPr algn="ctr"/>
            <a:r>
              <a:rPr lang="en-GB" b="1" dirty="0">
                <a:solidFill>
                  <a:srgbClr val="C000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https://www.who.int/</a:t>
            </a:r>
            <a:r>
              <a:rPr lang="en-GB" b="1" dirty="0">
                <a:solidFill>
                  <a:srgbClr val="C00000"/>
                </a:solidFill>
                <a:latin typeface="Arial" panose="020B0604020202020204" pitchFamily="34" charset="0"/>
                <a:cs typeface="Arial" panose="020B0604020202020204" pitchFamily="34" charset="0"/>
              </a:rPr>
              <a:t> </a:t>
            </a:r>
            <a:endParaRPr lang="en-GB" dirty="0">
              <a:solidFill>
                <a:srgbClr val="C00000"/>
              </a:solidFill>
            </a:endParaRPr>
          </a:p>
        </p:txBody>
      </p:sp>
    </p:spTree>
    <p:extLst>
      <p:ext uri="{BB962C8B-B14F-4D97-AF65-F5344CB8AC3E}">
        <p14:creationId xmlns:p14="http://schemas.microsoft.com/office/powerpoint/2010/main" val="561946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43E637-4BEE-4489-8716-B463BC0016F7}"/>
              </a:ext>
            </a:extLst>
          </p:cNvPr>
          <p:cNvSpPr txBox="1"/>
          <p:nvPr/>
        </p:nvSpPr>
        <p:spPr>
          <a:xfrm>
            <a:off x="-12700" y="6337856"/>
            <a:ext cx="4572000" cy="369332"/>
          </a:xfrm>
          <a:prstGeom prst="rect">
            <a:avLst/>
          </a:prstGeom>
          <a:noFill/>
        </p:spPr>
        <p:txBody>
          <a:bodyPr wrap="square">
            <a:spAutoFit/>
          </a:bodyPr>
          <a:lstStyle/>
          <a:p>
            <a:r>
              <a:rPr lang="en-GB" b="1"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https://www.who.int/</a:t>
            </a:r>
            <a:r>
              <a:rPr lang="en-GB" b="1" dirty="0">
                <a:solidFill>
                  <a:srgbClr val="C00000"/>
                </a:solidFill>
                <a:latin typeface="Arial" panose="020B0604020202020204" pitchFamily="34" charset="0"/>
                <a:cs typeface="Arial" panose="020B0604020202020204" pitchFamily="34" charset="0"/>
              </a:rPr>
              <a:t> </a:t>
            </a:r>
            <a:endParaRPr lang="en-GB" dirty="0">
              <a:solidFill>
                <a:srgbClr val="C00000"/>
              </a:solidFill>
            </a:endParaRPr>
          </a:p>
        </p:txBody>
      </p:sp>
      <p:sp>
        <p:nvSpPr>
          <p:cNvPr id="7" name="Title 1">
            <a:extLst>
              <a:ext uri="{FF2B5EF4-FFF2-40B4-BE49-F238E27FC236}">
                <a16:creationId xmlns:a16="http://schemas.microsoft.com/office/drawing/2014/main" id="{9E74BA4C-B998-4A5D-9B8C-066CC577C1D6}"/>
              </a:ext>
            </a:extLst>
          </p:cNvPr>
          <p:cNvSpPr>
            <a:spLocks noGrp="1"/>
          </p:cNvSpPr>
          <p:nvPr>
            <p:ph type="title"/>
          </p:nvPr>
        </p:nvSpPr>
        <p:spPr>
          <a:xfrm>
            <a:off x="0" y="12700"/>
            <a:ext cx="9144000" cy="1314000"/>
          </a:xfrm>
          <a:solidFill>
            <a:schemeClr val="accent5">
              <a:lumMod val="60000"/>
              <a:lumOff val="40000"/>
              <a:alpha val="36863"/>
            </a:schemeClr>
          </a:solidFill>
        </p:spPr>
        <p:txBody>
          <a:bodyPr>
            <a:noAutofit/>
          </a:body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89B9B5B-BB62-6322-D8A0-68F69A1A32AF}"/>
              </a:ext>
            </a:extLst>
          </p:cNvPr>
          <p:cNvPicPr>
            <a:picLocks noChangeAspect="1"/>
          </p:cNvPicPr>
          <p:nvPr/>
        </p:nvPicPr>
        <p:blipFill>
          <a:blip r:embed="rId4"/>
          <a:srcRect l="874" r="679" b="2157"/>
          <a:stretch/>
        </p:blipFill>
        <p:spPr>
          <a:xfrm>
            <a:off x="79898" y="1353048"/>
            <a:ext cx="9001957" cy="4062331"/>
          </a:xfrm>
          <a:prstGeom prst="rect">
            <a:avLst/>
          </a:prstGeom>
        </p:spPr>
      </p:pic>
    </p:spTree>
    <p:extLst>
      <p:ext uri="{BB962C8B-B14F-4D97-AF65-F5344CB8AC3E}">
        <p14:creationId xmlns:p14="http://schemas.microsoft.com/office/powerpoint/2010/main" val="1204947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60525A4-F619-4E79-98BA-677F9225664B}"/>
              </a:ext>
            </a:extLst>
          </p:cNvPr>
          <p:cNvSpPr txBox="1">
            <a:spLocks/>
          </p:cNvSpPr>
          <p:nvPr/>
        </p:nvSpPr>
        <p:spPr>
          <a:xfrm>
            <a:off x="0" y="9525"/>
            <a:ext cx="9144000" cy="1314000"/>
          </a:xfrm>
          <a:prstGeom prst="rect">
            <a:avLst/>
          </a:prstGeom>
          <a:solidFill>
            <a:schemeClr val="accent5">
              <a:lumMod val="60000"/>
              <a:lumOff val="40000"/>
              <a:alpha val="36863"/>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60083EF-866D-F092-2253-DC3D0EB83CFE}"/>
              </a:ext>
            </a:extLst>
          </p:cNvPr>
          <p:cNvPicPr>
            <a:picLocks noChangeAspect="1"/>
          </p:cNvPicPr>
          <p:nvPr/>
        </p:nvPicPr>
        <p:blipFill>
          <a:blip r:embed="rId3"/>
          <a:srcRect l="29611" r="30478" b="15624"/>
          <a:stretch/>
        </p:blipFill>
        <p:spPr>
          <a:xfrm>
            <a:off x="2614473" y="1637072"/>
            <a:ext cx="3915055" cy="4655786"/>
          </a:xfrm>
          <a:prstGeom prst="rect">
            <a:avLst/>
          </a:prstGeom>
        </p:spPr>
      </p:pic>
    </p:spTree>
    <p:extLst>
      <p:ext uri="{BB962C8B-B14F-4D97-AF65-F5344CB8AC3E}">
        <p14:creationId xmlns:p14="http://schemas.microsoft.com/office/powerpoint/2010/main" val="141406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60525A4-F619-4E79-98BA-677F9225664B}"/>
              </a:ext>
            </a:extLst>
          </p:cNvPr>
          <p:cNvSpPr txBox="1">
            <a:spLocks/>
          </p:cNvSpPr>
          <p:nvPr/>
        </p:nvSpPr>
        <p:spPr>
          <a:xfrm>
            <a:off x="0" y="9526"/>
            <a:ext cx="9144000" cy="1314000"/>
          </a:xfrm>
          <a:prstGeom prst="rect">
            <a:avLst/>
          </a:prstGeom>
          <a:solidFill>
            <a:schemeClr val="accent5">
              <a:lumMod val="60000"/>
              <a:lumOff val="40000"/>
              <a:alpha val="36863"/>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D6163BD-6237-7115-78F8-C4E9855A4CD8}"/>
              </a:ext>
            </a:extLst>
          </p:cNvPr>
          <p:cNvPicPr>
            <a:picLocks noChangeAspect="1"/>
          </p:cNvPicPr>
          <p:nvPr/>
        </p:nvPicPr>
        <p:blipFill>
          <a:blip r:embed="rId3"/>
          <a:srcRect l="9612" t="248" r="22621" b="5341"/>
          <a:stretch/>
        </p:blipFill>
        <p:spPr>
          <a:xfrm>
            <a:off x="1310412" y="1522623"/>
            <a:ext cx="6523177" cy="5112000"/>
          </a:xfrm>
          <a:prstGeom prst="rect">
            <a:avLst/>
          </a:prstGeom>
        </p:spPr>
      </p:pic>
    </p:spTree>
    <p:extLst>
      <p:ext uri="{BB962C8B-B14F-4D97-AF65-F5344CB8AC3E}">
        <p14:creationId xmlns:p14="http://schemas.microsoft.com/office/powerpoint/2010/main" val="3853104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72FEFE7-DB00-41E8-849D-E18E5A1AA52A}"/>
              </a:ext>
            </a:extLst>
          </p:cNvPr>
          <p:cNvSpPr txBox="1">
            <a:spLocks/>
          </p:cNvSpPr>
          <p:nvPr/>
        </p:nvSpPr>
        <p:spPr>
          <a:xfrm>
            <a:off x="0" y="-2190"/>
            <a:ext cx="9144000" cy="1314000"/>
          </a:xfrm>
          <a:prstGeom prst="rect">
            <a:avLst/>
          </a:prstGeom>
          <a:solidFill>
            <a:schemeClr val="accent5">
              <a:lumMod val="60000"/>
              <a:lumOff val="40000"/>
              <a:alpha val="36863"/>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E3BC7D8-590B-4C15-9300-14E331FCE08D}"/>
              </a:ext>
            </a:extLst>
          </p:cNvPr>
          <p:cNvSpPr txBox="1"/>
          <p:nvPr/>
        </p:nvSpPr>
        <p:spPr>
          <a:xfrm>
            <a:off x="0" y="862034"/>
            <a:ext cx="7020040" cy="461665"/>
          </a:xfrm>
          <a:prstGeom prst="rect">
            <a:avLst/>
          </a:prstGeom>
          <a:noFill/>
        </p:spPr>
        <p:txBody>
          <a:bodyPr wrap="square">
            <a:spAutoFit/>
          </a:bodyPr>
          <a:lstStyle/>
          <a:p>
            <a:r>
              <a:rPr lang="en-GB" sz="2400" b="1"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The Bulletin of the World Health Organization </a:t>
            </a:r>
            <a:endParaRPr lang="en-GB" sz="2400" b="1" dirty="0">
              <a:solidFill>
                <a:srgbClr val="C00000"/>
              </a:solidFill>
            </a:endParaRPr>
          </a:p>
        </p:txBody>
      </p:sp>
      <p:sp>
        <p:nvSpPr>
          <p:cNvPr id="5" name="TextBox 4">
            <a:extLst>
              <a:ext uri="{FF2B5EF4-FFF2-40B4-BE49-F238E27FC236}">
                <a16:creationId xmlns:a16="http://schemas.microsoft.com/office/drawing/2014/main" id="{EE1E4C3A-6A55-FA64-CB2A-C105B277684F}"/>
              </a:ext>
            </a:extLst>
          </p:cNvPr>
          <p:cNvSpPr txBox="1"/>
          <p:nvPr/>
        </p:nvSpPr>
        <p:spPr>
          <a:xfrm>
            <a:off x="89452" y="5020730"/>
            <a:ext cx="8945218" cy="1815882"/>
          </a:xfrm>
          <a:prstGeom prst="rect">
            <a:avLst/>
          </a:prstGeom>
          <a:noFill/>
          <a:ln>
            <a:solidFill>
              <a:schemeClr val="bg1">
                <a:lumMod val="75000"/>
              </a:schemeClr>
            </a:solidFill>
          </a:ln>
        </p:spPr>
        <p:txBody>
          <a:bodyPr wrap="square">
            <a:spAutoFit/>
          </a:bodyPr>
          <a:lstStyle/>
          <a:p>
            <a:pPr marL="285750" indent="-285750" algn="l">
              <a:buFont typeface="Arial" panose="020B0604020202020204" pitchFamily="34" charset="0"/>
              <a:buChar char="•"/>
            </a:pPr>
            <a:r>
              <a:rPr lang="en-GB" sz="1600" dirty="0">
                <a:solidFill>
                  <a:srgbClr val="002060"/>
                </a:solidFill>
                <a:latin typeface="Arial" panose="020B0604020202020204" pitchFamily="34" charset="0"/>
              </a:rPr>
              <a:t>A</a:t>
            </a:r>
            <a:r>
              <a:rPr lang="en-GB" sz="1600" b="0" i="0" dirty="0">
                <a:solidFill>
                  <a:srgbClr val="002060"/>
                </a:solidFill>
                <a:effectLst/>
                <a:latin typeface="Arial" panose="020B0604020202020204" pitchFamily="34" charset="0"/>
              </a:rPr>
              <a:t> </a:t>
            </a:r>
            <a:r>
              <a:rPr lang="en-GB" sz="1600" b="1" i="0" dirty="0">
                <a:solidFill>
                  <a:srgbClr val="002060"/>
                </a:solidFill>
                <a:effectLst/>
                <a:latin typeface="Arial" panose="020B0604020202020204" pitchFamily="34" charset="0"/>
              </a:rPr>
              <a:t>fully open-access</a:t>
            </a:r>
            <a:r>
              <a:rPr lang="en-GB" sz="1600" b="0" i="0" dirty="0">
                <a:solidFill>
                  <a:srgbClr val="002060"/>
                </a:solidFill>
                <a:effectLst/>
                <a:latin typeface="Arial" panose="020B0604020202020204" pitchFamily="34" charset="0"/>
              </a:rPr>
              <a:t> journal of public health with a special focus on low and middle-income countries</a:t>
            </a:r>
            <a:r>
              <a:rPr lang="en-GB" sz="1600" dirty="0">
                <a:solidFill>
                  <a:srgbClr val="002060"/>
                </a:solidFill>
                <a:latin typeface="Arial" panose="020B0604020202020204" pitchFamily="34" charset="0"/>
              </a:rPr>
              <a:t>, f</a:t>
            </a:r>
            <a:r>
              <a:rPr lang="en-GB" sz="1600" b="0" i="0" dirty="0">
                <a:solidFill>
                  <a:srgbClr val="002060"/>
                </a:solidFill>
                <a:effectLst/>
                <a:latin typeface="Arial" panose="020B0604020202020204" pitchFamily="34" charset="0"/>
              </a:rPr>
              <a:t>irst published in 1948. </a:t>
            </a:r>
          </a:p>
          <a:p>
            <a:pPr marL="285750" indent="-285750" algn="l">
              <a:buFont typeface="Arial" panose="020B0604020202020204" pitchFamily="34" charset="0"/>
              <a:buChar char="•"/>
            </a:pPr>
            <a:r>
              <a:rPr lang="en-GB" sz="1600" b="0" i="0" dirty="0">
                <a:solidFill>
                  <a:srgbClr val="002060"/>
                </a:solidFill>
                <a:effectLst/>
                <a:latin typeface="Arial" panose="020B0604020202020204" pitchFamily="34" charset="0"/>
              </a:rPr>
              <a:t>There are </a:t>
            </a:r>
            <a:r>
              <a:rPr lang="en-GB" sz="1600" b="1" i="0" dirty="0">
                <a:solidFill>
                  <a:srgbClr val="002060"/>
                </a:solidFill>
                <a:effectLst/>
                <a:latin typeface="Arial" panose="020B0604020202020204" pitchFamily="34" charset="0"/>
              </a:rPr>
              <a:t>no article-processing charges </a:t>
            </a:r>
            <a:r>
              <a:rPr lang="en-GB" sz="1600" b="0" i="0" dirty="0">
                <a:solidFill>
                  <a:srgbClr val="002060"/>
                </a:solidFill>
                <a:effectLst/>
                <a:latin typeface="Arial" panose="020B0604020202020204" pitchFamily="34" charset="0"/>
              </a:rPr>
              <a:t>associated with submitting to, or publishing in</a:t>
            </a:r>
            <a:r>
              <a:rPr lang="en-GB" sz="1600" dirty="0">
                <a:solidFill>
                  <a:srgbClr val="002060"/>
                </a:solidFill>
                <a:latin typeface="Arial" panose="020B0604020202020204" pitchFamily="34" charset="0"/>
              </a:rPr>
              <a:t> </a:t>
            </a:r>
            <a:r>
              <a:rPr lang="en-GB" sz="1600" b="0" i="0" dirty="0">
                <a:solidFill>
                  <a:srgbClr val="002060"/>
                </a:solidFill>
                <a:effectLst/>
                <a:latin typeface="Arial" panose="020B0604020202020204" pitchFamily="34" charset="0"/>
              </a:rPr>
              <a:t>the </a:t>
            </a:r>
            <a:r>
              <a:rPr lang="en-GB" sz="1600" b="0" i="1" dirty="0">
                <a:solidFill>
                  <a:srgbClr val="002060"/>
                </a:solidFill>
                <a:effectLst/>
                <a:latin typeface="Arial" panose="020B0604020202020204" pitchFamily="34" charset="0"/>
              </a:rPr>
              <a:t>Bulletin</a:t>
            </a:r>
            <a:r>
              <a:rPr lang="en-GB" sz="1600" b="0" i="0" dirty="0">
                <a:solidFill>
                  <a:srgbClr val="002060"/>
                </a:solidFill>
                <a:effectLst/>
                <a:latin typeface="Arial" panose="020B0604020202020204" pitchFamily="34" charset="0"/>
              </a:rPr>
              <a:t>.</a:t>
            </a:r>
          </a:p>
          <a:p>
            <a:pPr marL="285750" indent="-285750" algn="l">
              <a:buFont typeface="Arial" panose="020B0604020202020204" pitchFamily="34" charset="0"/>
              <a:buChar char="•"/>
            </a:pPr>
            <a:r>
              <a:rPr lang="en-GB" sz="1600" b="0" i="0" dirty="0">
                <a:solidFill>
                  <a:srgbClr val="002060"/>
                </a:solidFill>
                <a:effectLst/>
                <a:latin typeface="Arial" panose="020B0604020202020204" pitchFamily="34" charset="0"/>
              </a:rPr>
              <a:t>All peer-reviewed articles and the journal archives are indexed, including in the </a:t>
            </a:r>
            <a:r>
              <a:rPr lang="en-GB" sz="1600" b="0" i="0" u="none" strike="noStrike" dirty="0">
                <a:solidFill>
                  <a:srgbClr val="002060"/>
                </a:solidFill>
                <a:effectLst/>
                <a:latin typeface="Arial" panose="020B0604020202020204" pitchFamily="34" charset="0"/>
                <a:hlinkClick r:id="rId4">
                  <a:extLst>
                    <a:ext uri="{A12FA001-AC4F-418D-AE19-62706E023703}">
                      <ahyp:hlinkClr xmlns:ahyp="http://schemas.microsoft.com/office/drawing/2018/hyperlinkcolor" val="tx"/>
                    </a:ext>
                  </a:extLst>
                </a:hlinkClick>
              </a:rPr>
              <a:t>Web of Science</a:t>
            </a:r>
            <a:r>
              <a:rPr lang="en-GB" sz="1600" b="0" i="0" dirty="0">
                <a:solidFill>
                  <a:srgbClr val="002060"/>
                </a:solidFill>
                <a:effectLst/>
                <a:latin typeface="Arial" panose="020B0604020202020204" pitchFamily="34" charset="0"/>
              </a:rPr>
              <a:t> and </a:t>
            </a:r>
            <a:r>
              <a:rPr lang="en-GB" sz="1600" b="0" i="0" u="none" strike="noStrike" dirty="0">
                <a:solidFill>
                  <a:srgbClr val="002060"/>
                </a:solidFill>
                <a:effectLst/>
                <a:latin typeface="Arial" panose="020B0604020202020204" pitchFamily="34" charset="0"/>
                <a:hlinkClick r:id="rId5">
                  <a:extLst>
                    <a:ext uri="{A12FA001-AC4F-418D-AE19-62706E023703}">
                      <ahyp:hlinkClr xmlns:ahyp="http://schemas.microsoft.com/office/drawing/2018/hyperlinkcolor" val="tx"/>
                    </a:ext>
                  </a:extLst>
                </a:hlinkClick>
              </a:rPr>
              <a:t>MEDLINE</a:t>
            </a:r>
            <a:r>
              <a:rPr lang="en-GB" sz="1600" b="0" i="0" dirty="0">
                <a:solidFill>
                  <a:srgbClr val="002060"/>
                </a:solidFill>
                <a:effectLst/>
                <a:latin typeface="Arial" panose="020B0604020202020204" pitchFamily="34" charset="0"/>
              </a:rPr>
              <a:t>, and are freely available under the Creative Commons Attribution 3.0 IGO license (</a:t>
            </a:r>
            <a:r>
              <a:rPr lang="en-GB" sz="1600" b="0" i="0" u="none" strike="noStrike" dirty="0">
                <a:solidFill>
                  <a:srgbClr val="002060"/>
                </a:solidFill>
                <a:effectLst/>
                <a:latin typeface="Arial" panose="020B0604020202020204" pitchFamily="34" charset="0"/>
                <a:hlinkClick r:id="rId6">
                  <a:extLst>
                    <a:ext uri="{A12FA001-AC4F-418D-AE19-62706E023703}">
                      <ahyp:hlinkClr xmlns:ahyp="http://schemas.microsoft.com/office/drawing/2018/hyperlinkcolor" val="tx"/>
                    </a:ext>
                  </a:extLst>
                </a:hlinkClick>
              </a:rPr>
              <a:t>CC BY 3.0 IG0</a:t>
            </a:r>
            <a:r>
              <a:rPr lang="en-GB" sz="1600" b="0" i="0" dirty="0">
                <a:solidFill>
                  <a:srgbClr val="002060"/>
                </a:solidFill>
                <a:effectLst/>
                <a:latin typeface="Arial" panose="020B0604020202020204" pitchFamily="34" charset="0"/>
              </a:rPr>
              <a:t>).</a:t>
            </a:r>
          </a:p>
        </p:txBody>
      </p:sp>
      <p:pic>
        <p:nvPicPr>
          <p:cNvPr id="7" name="Picture 6">
            <a:extLst>
              <a:ext uri="{FF2B5EF4-FFF2-40B4-BE49-F238E27FC236}">
                <a16:creationId xmlns:a16="http://schemas.microsoft.com/office/drawing/2014/main" id="{7BD44DAE-272E-FD0C-0952-EBD518EA9956}"/>
              </a:ext>
            </a:extLst>
          </p:cNvPr>
          <p:cNvPicPr>
            <a:picLocks noChangeAspect="1"/>
          </p:cNvPicPr>
          <p:nvPr/>
        </p:nvPicPr>
        <p:blipFill>
          <a:blip r:embed="rId7"/>
          <a:stretch>
            <a:fillRect/>
          </a:stretch>
        </p:blipFill>
        <p:spPr>
          <a:xfrm>
            <a:off x="2502000" y="1335588"/>
            <a:ext cx="4140000" cy="3677988"/>
          </a:xfrm>
          <a:prstGeom prst="rect">
            <a:avLst/>
          </a:prstGeom>
        </p:spPr>
      </p:pic>
    </p:spTree>
    <p:extLst>
      <p:ext uri="{BB962C8B-B14F-4D97-AF65-F5344CB8AC3E}">
        <p14:creationId xmlns:p14="http://schemas.microsoft.com/office/powerpoint/2010/main" val="3672912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FFCE3FF-C291-4298-9D38-897D9C37F373}"/>
              </a:ext>
            </a:extLst>
          </p:cNvPr>
          <p:cNvSpPr>
            <a:spLocks noGrp="1"/>
          </p:cNvSpPr>
          <p:nvPr>
            <p:ph type="title"/>
          </p:nvPr>
        </p:nvSpPr>
        <p:spPr>
          <a:xfrm>
            <a:off x="0" y="12700"/>
            <a:ext cx="9144000" cy="1314000"/>
          </a:xfrm>
          <a:solidFill>
            <a:schemeClr val="accent5">
              <a:lumMod val="60000"/>
              <a:lumOff val="40000"/>
              <a:alpha val="36863"/>
            </a:schemeClr>
          </a:solidFill>
        </p:spPr>
        <p:txBody>
          <a:bodyPr>
            <a:noAutofit/>
          </a:body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E07B760-C74A-4F4D-8DA8-F103098388B0}"/>
              </a:ext>
            </a:extLst>
          </p:cNvPr>
          <p:cNvSpPr txBox="1"/>
          <p:nvPr/>
        </p:nvSpPr>
        <p:spPr>
          <a:xfrm>
            <a:off x="304800" y="6374522"/>
            <a:ext cx="4572000"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hlinkClick r:id="rId3"/>
              </a:rPr>
              <a:t>https://www.who.int/</a:t>
            </a:r>
            <a:r>
              <a:rPr lang="en-GB" b="1" dirty="0">
                <a:latin typeface="Arial" panose="020B0604020202020204" pitchFamily="34" charset="0"/>
                <a:cs typeface="Arial" panose="020B0604020202020204" pitchFamily="34" charset="0"/>
              </a:rPr>
              <a:t> </a:t>
            </a:r>
            <a:endParaRPr lang="en-GB" dirty="0"/>
          </a:p>
        </p:txBody>
      </p:sp>
      <p:pic>
        <p:nvPicPr>
          <p:cNvPr id="2" name="Picture 1">
            <a:extLst>
              <a:ext uri="{FF2B5EF4-FFF2-40B4-BE49-F238E27FC236}">
                <a16:creationId xmlns:a16="http://schemas.microsoft.com/office/drawing/2014/main" id="{6047D80E-98ED-A023-6103-7BA9084E2507}"/>
              </a:ext>
            </a:extLst>
          </p:cNvPr>
          <p:cNvPicPr>
            <a:picLocks noChangeAspect="1"/>
          </p:cNvPicPr>
          <p:nvPr/>
        </p:nvPicPr>
        <p:blipFill>
          <a:blip r:embed="rId4"/>
          <a:stretch>
            <a:fillRect/>
          </a:stretch>
        </p:blipFill>
        <p:spPr>
          <a:xfrm>
            <a:off x="0" y="1410481"/>
            <a:ext cx="9144000" cy="4393870"/>
          </a:xfrm>
          <a:prstGeom prst="rect">
            <a:avLst/>
          </a:prstGeom>
        </p:spPr>
      </p:pic>
    </p:spTree>
    <p:extLst>
      <p:ext uri="{BB962C8B-B14F-4D97-AF65-F5344CB8AC3E}">
        <p14:creationId xmlns:p14="http://schemas.microsoft.com/office/powerpoint/2010/main" val="21707758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TotalTime>
  <Words>3142</Words>
  <Application>Microsoft Office PowerPoint</Application>
  <PresentationFormat>On-screen Show (4:3)</PresentationFormat>
  <Paragraphs>239</Paragraphs>
  <Slides>35</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Courier New</vt:lpstr>
      <vt:lpstr>Wingdings</vt:lpstr>
      <vt:lpstr>Office Theme</vt:lpstr>
      <vt:lpstr>Introduction to the WHO Library</vt:lpstr>
      <vt:lpstr>Objective</vt:lpstr>
      <vt:lpstr> WHO website </vt:lpstr>
      <vt:lpstr>PowerPoint Presentation</vt:lpstr>
      <vt:lpstr> WHO website </vt:lpstr>
      <vt:lpstr>PowerPoint Presentation</vt:lpstr>
      <vt:lpstr>PowerPoint Presentation</vt:lpstr>
      <vt:lpstr>PowerPoint Presentation</vt:lpstr>
      <vt:lpstr> WHO website </vt:lpstr>
      <vt:lpstr> WHO website </vt:lpstr>
      <vt:lpstr> WHO website </vt:lpstr>
      <vt:lpstr> WHO website </vt:lpstr>
      <vt:lpstr> WHO website </vt:lpstr>
      <vt:lpstr> WHO website </vt:lpstr>
      <vt:lpstr> WHO website </vt:lpstr>
      <vt:lpstr> WHO website </vt:lpstr>
      <vt:lpstr> WHO website </vt:lpstr>
      <vt:lpstr> WHO website </vt:lpstr>
      <vt:lpstr> WHO Library  </vt:lpstr>
      <vt:lpstr> WHO Library initiatives </vt:lpstr>
      <vt:lpstr> WHO Library: Useful links </vt:lpstr>
      <vt:lpstr>  Institutional Repository for Information Sharing (IRIS)  </vt:lpstr>
      <vt:lpstr>Institutional Repository for Information Sharing (IRIS)</vt:lpstr>
      <vt:lpstr> Global Index Medicus (GIM)  </vt:lpstr>
      <vt:lpstr> Global Index Medicus (GIM)  </vt:lpstr>
      <vt:lpstr> Global Index Medicus (GIM)  </vt:lpstr>
      <vt:lpstr> Global Index Medicus (GIM)  </vt:lpstr>
      <vt:lpstr> Global Index Medicus (GIM)  </vt:lpstr>
      <vt:lpstr>Research4Life</vt:lpstr>
      <vt:lpstr>Accessing Research4Life</vt:lpstr>
      <vt:lpstr> WHOLIS: WHO Geneva Library print catalogue </vt:lpstr>
      <vt:lpstr>WHO Regional office libraries</vt:lpstr>
      <vt:lpstr>Other information sources</vt:lpstr>
      <vt:lpstr>WHO Library contact</vt:lpstr>
      <vt:lpstr>Thank you!</vt:lpstr>
    </vt:vector>
  </TitlesOfParts>
  <Company>GFMER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WHO Library - Raqibat Idris</dc:title>
  <dc:creator>Raqibat Idris</dc:creator>
  <cp:lastModifiedBy>Aldo Campana</cp:lastModifiedBy>
  <cp:revision>92</cp:revision>
  <dcterms:created xsi:type="dcterms:W3CDTF">2022-09-21T14:13:00Z</dcterms:created>
  <dcterms:modified xsi:type="dcterms:W3CDTF">2025-09-04T08:47:00Z</dcterms:modified>
</cp:coreProperties>
</file>