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1"/>
  </p:notesMasterIdLst>
  <p:handoutMasterIdLst>
    <p:handoutMasterId r:id="rId42"/>
  </p:handoutMasterIdLst>
  <p:sldIdLst>
    <p:sldId id="286" r:id="rId2"/>
    <p:sldId id="256" r:id="rId3"/>
    <p:sldId id="259" r:id="rId4"/>
    <p:sldId id="257" r:id="rId5"/>
    <p:sldId id="267" r:id="rId6"/>
    <p:sldId id="268" r:id="rId7"/>
    <p:sldId id="269" r:id="rId8"/>
    <p:sldId id="264" r:id="rId9"/>
    <p:sldId id="265" r:id="rId10"/>
    <p:sldId id="261" r:id="rId11"/>
    <p:sldId id="262" r:id="rId12"/>
    <p:sldId id="263" r:id="rId13"/>
    <p:sldId id="298" r:id="rId14"/>
    <p:sldId id="283" r:id="rId15"/>
    <p:sldId id="270" r:id="rId16"/>
    <p:sldId id="271" r:id="rId17"/>
    <p:sldId id="292" r:id="rId18"/>
    <p:sldId id="293" r:id="rId19"/>
    <p:sldId id="276" r:id="rId20"/>
    <p:sldId id="296" r:id="rId21"/>
    <p:sldId id="295" r:id="rId22"/>
    <p:sldId id="273" r:id="rId23"/>
    <p:sldId id="287" r:id="rId24"/>
    <p:sldId id="274" r:id="rId25"/>
    <p:sldId id="297" r:id="rId26"/>
    <p:sldId id="275" r:id="rId27"/>
    <p:sldId id="272" r:id="rId28"/>
    <p:sldId id="278" r:id="rId29"/>
    <p:sldId id="279" r:id="rId30"/>
    <p:sldId id="280" r:id="rId31"/>
    <p:sldId id="281" r:id="rId32"/>
    <p:sldId id="282" r:id="rId33"/>
    <p:sldId id="291" r:id="rId34"/>
    <p:sldId id="266" r:id="rId35"/>
    <p:sldId id="284" r:id="rId36"/>
    <p:sldId id="288" r:id="rId37"/>
    <p:sldId id="289" r:id="rId38"/>
    <p:sldId id="285" r:id="rId39"/>
    <p:sldId id="29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272"/>
  </p:normalViewPr>
  <p:slideViewPr>
    <p:cSldViewPr snapToGrid="0" snapToObjects="1">
      <p:cViewPr varScale="1">
        <p:scale>
          <a:sx n="150" d="100"/>
          <a:sy n="150" d="100"/>
        </p:scale>
        <p:origin x="2100" y="84"/>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5" d="100"/>
          <a:sy n="95" d="100"/>
        </p:scale>
        <p:origin x="372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B7EA09-FB2E-154C-89D0-606BEA2824D7}" type="datetimeFigureOut">
              <a:rPr lang="en-US" smtClean="0"/>
              <a:t>10/16/2024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6D1C6-69EF-7144-B8E3-E777999ADA24}" type="slidenum">
              <a:rPr lang="en-US" smtClean="0"/>
              <a:t>‹#›</a:t>
            </a:fld>
            <a:endParaRPr lang="en-US"/>
          </a:p>
        </p:txBody>
      </p:sp>
    </p:spTree>
    <p:extLst>
      <p:ext uri="{BB962C8B-B14F-4D97-AF65-F5344CB8AC3E}">
        <p14:creationId xmlns:p14="http://schemas.microsoft.com/office/powerpoint/2010/main" val="582903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DD75-B81E-AD4E-9E5C-D10CA098D652}" type="datetimeFigureOut">
              <a:rPr lang="en-US" smtClean="0"/>
              <a:t>10/16/2024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DB9CF-7E4B-D344-931F-EE3CF27CAB50}" type="slidenum">
              <a:rPr lang="en-US" smtClean="0"/>
              <a:t>‹#›</a:t>
            </a:fld>
            <a:endParaRPr lang="en-US"/>
          </a:p>
        </p:txBody>
      </p:sp>
    </p:spTree>
    <p:extLst>
      <p:ext uri="{BB962C8B-B14F-4D97-AF65-F5344CB8AC3E}">
        <p14:creationId xmlns:p14="http://schemas.microsoft.com/office/powerpoint/2010/main" val="878197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Demonstrate Jane tool using a real abstract</a:t>
            </a:r>
            <a:r>
              <a:rPr lang="en-GB" baseline="0" dirty="0"/>
              <a:t> (TBC).</a:t>
            </a:r>
          </a:p>
          <a:p>
            <a:endParaRPr lang="en-GB" baseline="0" dirty="0"/>
          </a:p>
          <a:p>
            <a:r>
              <a:rPr lang="en-GB" baseline="0" dirty="0"/>
              <a:t>Journals usually publish a mission statement: who there audience is, what they publish and what they don’t publish.</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8</a:t>
            </a:fld>
            <a:endParaRPr lang="en-GB" dirty="0"/>
          </a:p>
        </p:txBody>
      </p:sp>
    </p:spTree>
    <p:extLst>
      <p:ext uri="{BB962C8B-B14F-4D97-AF65-F5344CB8AC3E}">
        <p14:creationId xmlns:p14="http://schemas.microsoft.com/office/powerpoint/2010/main" val="30135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Note limitations of Impact</a:t>
            </a:r>
            <a:r>
              <a:rPr lang="en-GB" baseline="0" dirty="0"/>
              <a:t> Factor:</a:t>
            </a:r>
          </a:p>
          <a:p>
            <a:r>
              <a:rPr lang="en-GB" dirty="0"/>
              <a:t>Comparisons across disciplines</a:t>
            </a:r>
            <a:r>
              <a:rPr lang="en-GB" baseline="0" dirty="0"/>
              <a:t> may not be fair</a:t>
            </a:r>
          </a:p>
          <a:p>
            <a:r>
              <a:rPr lang="en-GB" baseline="0" dirty="0"/>
              <a:t>Favours journals with that publish reviews</a:t>
            </a:r>
          </a:p>
          <a:p>
            <a:r>
              <a:rPr lang="en-GB" baseline="0" dirty="0"/>
              <a:t>May reflect the large impact of a relatively small proportion of a journal’s output</a:t>
            </a:r>
          </a:p>
          <a:p>
            <a:r>
              <a:rPr lang="en-GB" baseline="0" dirty="0"/>
              <a:t>Penalises Open Access journals that are less selective in what they publish (high impact articles “diluted”)</a:t>
            </a:r>
          </a:p>
          <a:p>
            <a:endParaRPr lang="en-GB" baseline="0" dirty="0"/>
          </a:p>
          <a:p>
            <a:r>
              <a:rPr lang="en-GB" baseline="0" dirty="0"/>
              <a:t>Other “impact” metrics are available</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9</a:t>
            </a:fld>
            <a:endParaRPr lang="en-GB" dirty="0"/>
          </a:p>
        </p:txBody>
      </p:sp>
    </p:spTree>
    <p:extLst>
      <p:ext uri="{BB962C8B-B14F-4D97-AF65-F5344CB8AC3E}">
        <p14:creationId xmlns:p14="http://schemas.microsoft.com/office/powerpoint/2010/main" val="806153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BMJ publishes 7% of the 7,000 to 8,000 articles they</a:t>
            </a:r>
            <a:r>
              <a:rPr lang="en-GB" baseline="0" dirty="0"/>
              <a:t> receive annually.</a:t>
            </a:r>
            <a:endParaRPr lang="en-GB" dirty="0"/>
          </a:p>
          <a:p>
            <a:endParaRPr lang="en-GB" dirty="0"/>
          </a:p>
          <a:p>
            <a:r>
              <a:rPr lang="en-GB" dirty="0"/>
              <a:t>Example of what we mean by specialist paper: e.g. communicable disease case report, a methodology</a:t>
            </a:r>
            <a:r>
              <a:rPr lang="en-GB" baseline="0" dirty="0"/>
              <a:t> paper, </a:t>
            </a:r>
            <a:r>
              <a:rPr lang="en-GB" dirty="0"/>
              <a:t>a paper with relevance</a:t>
            </a:r>
            <a:r>
              <a:rPr lang="en-GB" baseline="0" dirty="0"/>
              <a:t> to </a:t>
            </a:r>
            <a:r>
              <a:rPr lang="en-GB" dirty="0"/>
              <a:t>a specific</a:t>
            </a:r>
            <a:r>
              <a:rPr lang="en-GB" baseline="0" dirty="0"/>
              <a:t> population group, e.g. geriatric public health</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10</a:t>
            </a:fld>
            <a:endParaRPr lang="en-GB" dirty="0"/>
          </a:p>
        </p:txBody>
      </p:sp>
    </p:spTree>
    <p:extLst>
      <p:ext uri="{BB962C8B-B14F-4D97-AF65-F5344CB8AC3E}">
        <p14:creationId xmlns:p14="http://schemas.microsoft.com/office/powerpoint/2010/main" val="88066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Note</a:t>
            </a:r>
            <a:r>
              <a:rPr lang="en-GB" baseline="0" dirty="0"/>
              <a:t> choice of second and second to last is also important.</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34</a:t>
            </a:fld>
            <a:endParaRPr lang="en-GB" dirty="0"/>
          </a:p>
        </p:txBody>
      </p:sp>
    </p:spTree>
    <p:extLst>
      <p:ext uri="{BB962C8B-B14F-4D97-AF65-F5344CB8AC3E}">
        <p14:creationId xmlns:p14="http://schemas.microsoft.com/office/powerpoint/2010/main" val="184392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1" i="0">
                <a:solidFill>
                  <a:schemeClr val="tx2">
                    <a:lumMod val="50000"/>
                  </a:schemeClr>
                </a:solidFill>
                <a:latin typeface="Corbel" charset="0"/>
                <a:ea typeface="Corbel" charset="0"/>
                <a:cs typeface="Corbel"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2">
                    <a:lumMod val="50000"/>
                  </a:schemeClr>
                </a:solidFill>
                <a:latin typeface="Corbel" charset="0"/>
                <a:ea typeface="Corbel" charset="0"/>
                <a:cs typeface="Corbe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2F04B149-5697-E94C-8003-E437EEA5B2AA}"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51621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04B149-5697-E94C-8003-E437EEA5B2AA}"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78301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04B149-5697-E94C-8003-E437EEA5B2AA}"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18942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2">
                    <a:lumMod val="50000"/>
                  </a:schemeClr>
                </a:solidFill>
                <a:latin typeface="Corbel" charset="0"/>
                <a:ea typeface="Corbel" charset="0"/>
                <a:cs typeface="Corbel"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normAutofit/>
          </a:bodyPr>
          <a:lstStyle>
            <a:lvl1pPr>
              <a:defRPr sz="2800">
                <a:solidFill>
                  <a:schemeClr val="tx2">
                    <a:lumMod val="50000"/>
                  </a:schemeClr>
                </a:solidFill>
                <a:latin typeface="Corbel" charset="0"/>
                <a:ea typeface="Corbel" charset="0"/>
                <a:cs typeface="Corbel" charset="0"/>
              </a:defRPr>
            </a:lvl1pPr>
            <a:lvl2pPr>
              <a:defRPr sz="2800">
                <a:solidFill>
                  <a:schemeClr val="tx2">
                    <a:lumMod val="50000"/>
                  </a:schemeClr>
                </a:solidFill>
                <a:latin typeface="Corbel" charset="0"/>
                <a:ea typeface="Corbel" charset="0"/>
                <a:cs typeface="Corbel" charset="0"/>
              </a:defRPr>
            </a:lvl2pPr>
            <a:lvl3pPr>
              <a:defRPr sz="2800">
                <a:solidFill>
                  <a:schemeClr val="tx2">
                    <a:lumMod val="50000"/>
                  </a:schemeClr>
                </a:solidFill>
                <a:latin typeface="Corbel" charset="0"/>
                <a:ea typeface="Corbel" charset="0"/>
                <a:cs typeface="Corbel" charset="0"/>
              </a:defRPr>
            </a:lvl3pPr>
            <a:lvl4pPr>
              <a:defRPr sz="2800">
                <a:solidFill>
                  <a:schemeClr val="tx2">
                    <a:lumMod val="50000"/>
                  </a:schemeClr>
                </a:solidFill>
                <a:latin typeface="Corbel" charset="0"/>
                <a:ea typeface="Corbel" charset="0"/>
                <a:cs typeface="Corbel" charset="0"/>
              </a:defRPr>
            </a:lvl4pPr>
            <a:lvl5pPr>
              <a:defRPr sz="2800">
                <a:solidFill>
                  <a:schemeClr val="tx2">
                    <a:lumMod val="50000"/>
                  </a:schemeClr>
                </a:solidFill>
                <a:latin typeface="Corbel" charset="0"/>
                <a:ea typeface="Corbel" charset="0"/>
                <a:cs typeface="Corbel"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2F04B149-5697-E94C-8003-E437EEA5B2AA}"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5212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F04B149-5697-E94C-8003-E437EEA5B2AA}"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26086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F04B149-5697-E94C-8003-E437EEA5B2AA}"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212862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F04B149-5697-E94C-8003-E437EEA5B2AA}"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85685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F04B149-5697-E94C-8003-E437EEA5B2AA}"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2029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4B149-5697-E94C-8003-E437EEA5B2AA}"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01607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F04B149-5697-E94C-8003-E437EEA5B2AA}"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31234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F04B149-5697-E94C-8003-E437EEA5B2AA}"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12246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04B149-5697-E94C-8003-E437EEA5B2AA}" type="datetimeFigureOut">
              <a:rPr lang="en-US" smtClean="0"/>
              <a:t>10/16/2024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ACF15D-8745-0E47-85E1-5EC9BEA29794}" type="slidenum">
              <a:rPr lang="en-US" smtClean="0"/>
              <a:t>‹#›</a:t>
            </a:fld>
            <a:endParaRPr lang="en-US"/>
          </a:p>
        </p:txBody>
      </p:sp>
    </p:spTree>
    <p:extLst>
      <p:ext uri="{BB962C8B-B14F-4D97-AF65-F5344CB8AC3E}">
        <p14:creationId xmlns:p14="http://schemas.microsoft.com/office/powerpoint/2010/main" val="545877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Corbel" charset="0"/>
          <a:ea typeface="Corbel" charset="0"/>
          <a:cs typeface="Corbel" charset="0"/>
        </a:defRPr>
      </a:lvl1pPr>
    </p:titleStyle>
    <p:bodyStyle>
      <a:lvl1pPr marL="171450" indent="-171450" algn="l" defTabSz="685800" rtl="0" eaLnBrk="1" latinLnBrk="0" hangingPunct="1">
        <a:lnSpc>
          <a:spcPct val="90000"/>
        </a:lnSpc>
        <a:spcBef>
          <a:spcPts val="750"/>
        </a:spcBef>
        <a:buFont typeface="Arial"/>
        <a:buChar char="•"/>
        <a:defRPr sz="2800" kern="1200">
          <a:solidFill>
            <a:schemeClr val="tx1"/>
          </a:solidFill>
          <a:latin typeface="Corbel" charset="0"/>
          <a:ea typeface="Corbel" charset="0"/>
          <a:cs typeface="Corbel" charset="0"/>
        </a:defRPr>
      </a:lvl1pPr>
      <a:lvl2pPr marL="5143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2pPr>
      <a:lvl3pPr marL="8572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3pPr>
      <a:lvl4pPr marL="12001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4pPr>
      <a:lvl5pPr marL="15430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jane.biosemantics.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83D077-891A-2947-8F65-B2E1765E4A3E}"/>
              </a:ext>
            </a:extLst>
          </p:cNvPr>
          <p:cNvPicPr>
            <a:picLocks noChangeAspect="1"/>
          </p:cNvPicPr>
          <p:nvPr/>
        </p:nvPicPr>
        <p:blipFill>
          <a:blip r:embed="rId2"/>
          <a:stretch>
            <a:fillRect/>
          </a:stretch>
        </p:blipFill>
        <p:spPr>
          <a:xfrm>
            <a:off x="0" y="1238250"/>
            <a:ext cx="9144000" cy="4730084"/>
          </a:xfrm>
          <a:prstGeom prst="rect">
            <a:avLst/>
          </a:prstGeom>
        </p:spPr>
      </p:pic>
      <p:sp>
        <p:nvSpPr>
          <p:cNvPr id="2" name="Title 1"/>
          <p:cNvSpPr>
            <a:spLocks noGrp="1"/>
          </p:cNvSpPr>
          <p:nvPr>
            <p:ph type="ctrTitle"/>
          </p:nvPr>
        </p:nvSpPr>
        <p:spPr>
          <a:xfrm>
            <a:off x="-1" y="2404469"/>
            <a:ext cx="9143999" cy="707030"/>
          </a:xfrm>
          <a:solidFill>
            <a:schemeClr val="accent2">
              <a:lumMod val="60000"/>
              <a:lumOff val="40000"/>
              <a:alpha val="85284"/>
            </a:schemeClr>
          </a:solidFill>
        </p:spPr>
        <p:txBody>
          <a:bodyPr>
            <a:normAutofit fontScale="90000"/>
          </a:bodyPr>
          <a:lstStyle/>
          <a:p>
            <a:r>
              <a:rPr lang="en-US" dirty="0"/>
              <a:t>Scientific writing</a:t>
            </a:r>
          </a:p>
        </p:txBody>
      </p:sp>
      <p:sp>
        <p:nvSpPr>
          <p:cNvPr id="3" name="Subtitle 2"/>
          <p:cNvSpPr>
            <a:spLocks noGrp="1"/>
          </p:cNvSpPr>
          <p:nvPr>
            <p:ph type="subTitle" idx="1"/>
          </p:nvPr>
        </p:nvSpPr>
        <p:spPr>
          <a:xfrm>
            <a:off x="-1" y="3746500"/>
            <a:ext cx="9144001" cy="2221833"/>
          </a:xfrm>
          <a:solidFill>
            <a:schemeClr val="accent2">
              <a:lumMod val="50000"/>
              <a:alpha val="67256"/>
            </a:schemeClr>
          </a:solidFill>
        </p:spPr>
        <p:txBody>
          <a:bodyPr>
            <a:noAutofit/>
          </a:bodyPr>
          <a:lstStyle/>
          <a:p>
            <a:pPr marL="446088" algn="l"/>
            <a:r>
              <a:rPr lang="en-GB" b="1" dirty="0">
                <a:solidFill>
                  <a:schemeClr val="bg1"/>
                </a:solidFill>
                <a:latin typeface="Corbel" panose="020B0503020204020204" pitchFamily="34" charset="0"/>
              </a:rPr>
              <a:t>Jane Hirst</a:t>
            </a:r>
            <a:endParaRPr lang="en-GB"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Associate Professor and UKRI Future Leaders Fellow </a:t>
            </a:r>
            <a:br>
              <a:rPr lang="en-GB" sz="1600" i="1" dirty="0">
                <a:solidFill>
                  <a:schemeClr val="bg1"/>
                </a:solidFill>
                <a:latin typeface="Corbel" panose="020B0503020204020204" pitchFamily="34" charset="0"/>
              </a:rPr>
            </a:br>
            <a:r>
              <a:rPr lang="en-GB" sz="1600" dirty="0">
                <a:solidFill>
                  <a:schemeClr val="bg1"/>
                </a:solidFill>
                <a:latin typeface="Corbel" panose="020B0503020204020204" pitchFamily="34" charset="0"/>
              </a:rPr>
              <a:t>Nuffield Department of Women's &amp; Reproductive Health, University of Oxford</a:t>
            </a:r>
          </a:p>
          <a:p>
            <a:pPr marL="446088" algn="l"/>
            <a:endParaRPr lang="en-GB" sz="1600" i="1"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Consultant Obstetrician, </a:t>
            </a:r>
            <a:r>
              <a:rPr lang="en-GB" sz="1600" dirty="0">
                <a:solidFill>
                  <a:schemeClr val="bg1"/>
                </a:solidFill>
                <a:latin typeface="Corbel" panose="020B0503020204020204" pitchFamily="34" charset="0"/>
              </a:rPr>
              <a:t>Oxford University Hospitals NHS Foundation Trust</a:t>
            </a:r>
            <a:r>
              <a:rPr lang="en-GB" sz="1600" i="1" dirty="0">
                <a:solidFill>
                  <a:schemeClr val="bg1"/>
                </a:solidFill>
                <a:latin typeface="Corbel" panose="020B0503020204020204" pitchFamily="34" charset="0"/>
              </a:rPr>
              <a:t> </a:t>
            </a:r>
            <a:endParaRPr lang="en-GB" sz="1600" dirty="0">
              <a:solidFill>
                <a:schemeClr val="bg1"/>
              </a:solidFill>
              <a:latin typeface="Corbel" panose="020B0503020204020204" pitchFamily="34" charset="0"/>
            </a:endParaRPr>
          </a:p>
          <a:p>
            <a:pPr marL="446088" algn="l"/>
            <a:endParaRPr lang="en-GB" sz="1600" i="1"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Honorary Senior Research </a:t>
            </a:r>
            <a:r>
              <a:rPr lang="en-GB" sz="1600" i="1" dirty="0" err="1">
                <a:solidFill>
                  <a:schemeClr val="bg1"/>
                </a:solidFill>
                <a:latin typeface="Corbel" panose="020B0503020204020204" pitchFamily="34" charset="0"/>
              </a:rPr>
              <a:t>Fellow,</a:t>
            </a:r>
            <a:r>
              <a:rPr lang="en-GB" sz="1600" dirty="0" err="1">
                <a:solidFill>
                  <a:schemeClr val="bg1"/>
                </a:solidFill>
                <a:latin typeface="Corbel" panose="020B0503020204020204" pitchFamily="34" charset="0"/>
              </a:rPr>
              <a:t>The</a:t>
            </a:r>
            <a:r>
              <a:rPr lang="en-GB" sz="1600" dirty="0">
                <a:solidFill>
                  <a:schemeClr val="bg1"/>
                </a:solidFill>
                <a:latin typeface="Corbel" panose="020B0503020204020204" pitchFamily="34" charset="0"/>
              </a:rPr>
              <a:t> George Institute for Global Health, UK </a:t>
            </a:r>
            <a:endParaRPr lang="en-US" sz="1600" dirty="0">
              <a:solidFill>
                <a:schemeClr val="bg1"/>
              </a:solidFill>
              <a:latin typeface="Corbel" panose="020B0503020204020204" pitchFamily="34" charset="0"/>
            </a:endParaRPr>
          </a:p>
        </p:txBody>
      </p:sp>
      <p:pic>
        <p:nvPicPr>
          <p:cNvPr id="1068" name="Picture 1" descr="signature_1223114620">
            <a:extLst>
              <a:ext uri="{FF2B5EF4-FFF2-40B4-BE49-F238E27FC236}">
                <a16:creationId xmlns:a16="http://schemas.microsoft.com/office/drawing/2014/main" id="{22D57421-0DB6-40ED-8CBD-185DA71A9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7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a:xfrm>
            <a:off x="628650" y="1502978"/>
            <a:ext cx="8084426" cy="5202621"/>
          </a:xfrm>
        </p:spPr>
        <p:txBody>
          <a:bodyPr>
            <a:noAutofit/>
          </a:bodyPr>
          <a:lstStyle/>
          <a:p>
            <a:pPr>
              <a:lnSpc>
                <a:spcPct val="100000"/>
              </a:lnSpc>
            </a:pPr>
            <a:r>
              <a:rPr lang="en-GB" sz="2400" b="1" dirty="0"/>
              <a:t>‘Very High impact’ general medicine journals </a:t>
            </a:r>
            <a:br>
              <a:rPr lang="en-GB" sz="2400" dirty="0"/>
            </a:br>
            <a:r>
              <a:rPr lang="en-GB" sz="2400" dirty="0"/>
              <a:t>e.g. Lancet, British Medical Journal, New England Journal of Medicine, JAMA etc….</a:t>
            </a:r>
          </a:p>
          <a:p>
            <a:pPr>
              <a:lnSpc>
                <a:spcPct val="100000"/>
              </a:lnSpc>
            </a:pPr>
            <a:endParaRPr lang="en-GB" sz="2400" dirty="0"/>
          </a:p>
          <a:p>
            <a:pPr lvl="1">
              <a:lnSpc>
                <a:spcPct val="100000"/>
              </a:lnSpc>
              <a:buFont typeface="Arial" pitchFamily="34" charset="0"/>
              <a:buChar char="+"/>
            </a:pPr>
            <a:r>
              <a:rPr lang="en-GB" sz="2400" dirty="0"/>
              <a:t>Wide readership</a:t>
            </a:r>
          </a:p>
          <a:p>
            <a:pPr lvl="1">
              <a:lnSpc>
                <a:spcPct val="100000"/>
              </a:lnSpc>
              <a:buFont typeface="Arial" pitchFamily="34" charset="0"/>
              <a:buChar char="+"/>
            </a:pPr>
            <a:r>
              <a:rPr lang="en-GB" sz="2400" dirty="0"/>
              <a:t>High impact</a:t>
            </a:r>
          </a:p>
          <a:p>
            <a:pPr lvl="1">
              <a:lnSpc>
                <a:spcPct val="100000"/>
              </a:lnSpc>
              <a:buFont typeface="Arial" pitchFamily="34" charset="0"/>
              <a:buChar char="+"/>
            </a:pPr>
            <a:r>
              <a:rPr lang="en-GB" sz="2400" dirty="0"/>
              <a:t>Great for CV</a:t>
            </a:r>
          </a:p>
          <a:p>
            <a:pPr lvl="1">
              <a:lnSpc>
                <a:spcPct val="100000"/>
              </a:lnSpc>
              <a:buFont typeface="Arial" pitchFamily="34" charset="0"/>
              <a:buChar char="+"/>
            </a:pPr>
            <a:r>
              <a:rPr lang="en-GB" sz="2400" dirty="0"/>
              <a:t>Often very quick to reject</a:t>
            </a:r>
          </a:p>
          <a:p>
            <a:pPr marL="342900" lvl="1" indent="0">
              <a:lnSpc>
                <a:spcPct val="100000"/>
              </a:lnSpc>
              <a:buNone/>
            </a:pPr>
            <a:endParaRPr lang="en-GB" sz="2400" dirty="0"/>
          </a:p>
          <a:p>
            <a:pPr lvl="1">
              <a:lnSpc>
                <a:spcPct val="100000"/>
              </a:lnSpc>
              <a:buFont typeface="Georgia" pitchFamily="18" charset="0"/>
              <a:buChar char="–"/>
            </a:pPr>
            <a:r>
              <a:rPr lang="en-GB" sz="2400" dirty="0"/>
              <a:t>Only accept a tiny minority of papers</a:t>
            </a:r>
          </a:p>
          <a:p>
            <a:pPr lvl="1">
              <a:lnSpc>
                <a:spcPct val="100000"/>
              </a:lnSpc>
              <a:buFont typeface="Georgia" pitchFamily="18" charset="0"/>
              <a:buChar char="–"/>
            </a:pPr>
            <a:r>
              <a:rPr lang="en-GB" sz="2400" dirty="0"/>
              <a:t>Laborious process of review, revision and publication.</a:t>
            </a:r>
            <a:endParaRPr lang="en-GB" dirty="0"/>
          </a:p>
        </p:txBody>
      </p:sp>
    </p:spTree>
    <p:extLst>
      <p:ext uri="{BB962C8B-B14F-4D97-AF65-F5344CB8AC3E}">
        <p14:creationId xmlns:p14="http://schemas.microsoft.com/office/powerpoint/2010/main" val="10495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p:txBody>
          <a:bodyPr>
            <a:noAutofit/>
          </a:bodyPr>
          <a:lstStyle/>
          <a:p>
            <a:r>
              <a:rPr lang="en-GB" sz="2400" b="1" dirty="0"/>
              <a:t>Specialist journals</a:t>
            </a:r>
            <a:br>
              <a:rPr lang="en-GB" sz="2400" dirty="0"/>
            </a:br>
            <a:r>
              <a:rPr lang="en-GB" sz="2400" dirty="0"/>
              <a:t>e.g. Journal of Public Health, Journal of Epidemiology and Community Health, BJOG</a:t>
            </a:r>
          </a:p>
          <a:p>
            <a:endParaRPr lang="en-GB" sz="2400" dirty="0"/>
          </a:p>
          <a:p>
            <a:pPr lvl="1">
              <a:buFont typeface="Arial" pitchFamily="34" charset="0"/>
              <a:buChar char="+"/>
            </a:pPr>
            <a:r>
              <a:rPr lang="en-GB" sz="2400" dirty="0"/>
              <a:t>More likely to reach an interested audience</a:t>
            </a:r>
          </a:p>
          <a:p>
            <a:pPr lvl="1">
              <a:buFont typeface="Arial" pitchFamily="34" charset="0"/>
              <a:buChar char="+"/>
            </a:pPr>
            <a:r>
              <a:rPr lang="en-GB" sz="2400" dirty="0"/>
              <a:t>Tend to accept a greater proportion of papers</a:t>
            </a:r>
          </a:p>
          <a:p>
            <a:pPr lvl="1">
              <a:buFont typeface="Arial" pitchFamily="34" charset="0"/>
              <a:buChar char="+"/>
            </a:pPr>
            <a:endParaRPr lang="en-GB" sz="2400" dirty="0"/>
          </a:p>
          <a:p>
            <a:pPr lvl="1">
              <a:buFont typeface="Georgia" pitchFamily="18" charset="0"/>
              <a:buChar char="–"/>
            </a:pPr>
            <a:r>
              <a:rPr lang="en-GB" sz="2400" dirty="0"/>
              <a:t>Lower impact than general medical journals</a:t>
            </a:r>
          </a:p>
          <a:p>
            <a:pPr lvl="1">
              <a:buFont typeface="Georgia" pitchFamily="18" charset="0"/>
              <a:buChar char="–"/>
            </a:pPr>
            <a:r>
              <a:rPr lang="en-GB" sz="2400" dirty="0"/>
              <a:t>Less likely to attract media coverage</a:t>
            </a:r>
          </a:p>
          <a:p>
            <a:pPr lvl="1">
              <a:buFont typeface="Georgia" pitchFamily="18" charset="0"/>
              <a:buChar char="–"/>
            </a:pPr>
            <a:r>
              <a:rPr lang="en-GB" sz="2400" dirty="0"/>
              <a:t>Laborious process of review, revision and publication</a:t>
            </a:r>
          </a:p>
          <a:p>
            <a:pPr lvl="1"/>
            <a:endParaRPr lang="en-GB" dirty="0"/>
          </a:p>
          <a:p>
            <a:pPr lvl="1"/>
            <a:endParaRPr lang="en-GB" dirty="0"/>
          </a:p>
          <a:p>
            <a:pPr lvl="1"/>
            <a:endParaRPr lang="en-GB" dirty="0"/>
          </a:p>
          <a:p>
            <a:endParaRPr lang="en-GB" dirty="0"/>
          </a:p>
        </p:txBody>
      </p:sp>
    </p:spTree>
    <p:extLst>
      <p:ext uri="{BB962C8B-B14F-4D97-AF65-F5344CB8AC3E}">
        <p14:creationId xmlns:p14="http://schemas.microsoft.com/office/powerpoint/2010/main" val="1427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p:txBody>
          <a:bodyPr>
            <a:normAutofit fontScale="92500" lnSpcReduction="10000"/>
          </a:bodyPr>
          <a:lstStyle/>
          <a:p>
            <a:r>
              <a:rPr lang="en-GB" b="1" dirty="0"/>
              <a:t>Open Access journals</a:t>
            </a:r>
            <a:r>
              <a:rPr lang="en-GB" dirty="0"/>
              <a:t>, e.g. PLOS Medicine, BMC Public Health, BMJ Open</a:t>
            </a:r>
          </a:p>
          <a:p>
            <a:endParaRPr lang="en-GB" dirty="0"/>
          </a:p>
          <a:p>
            <a:pPr lvl="1">
              <a:buFont typeface="Arial" pitchFamily="34" charset="0"/>
              <a:buChar char="+"/>
            </a:pPr>
            <a:r>
              <a:rPr lang="en-GB" dirty="0"/>
              <a:t> Papers can be published within weeks not months</a:t>
            </a:r>
          </a:p>
          <a:p>
            <a:pPr lvl="1">
              <a:buFont typeface="Arial" pitchFamily="34" charset="0"/>
              <a:buChar char="+"/>
            </a:pPr>
            <a:r>
              <a:rPr lang="en-GB" dirty="0"/>
              <a:t> Some OA journals accept all papers, so long as they are methodologically sound</a:t>
            </a:r>
          </a:p>
          <a:p>
            <a:pPr lvl="1">
              <a:buFont typeface="Arial" pitchFamily="34" charset="0"/>
              <a:buChar char="+"/>
            </a:pPr>
            <a:r>
              <a:rPr lang="en-GB" dirty="0"/>
              <a:t> Full paper available to everyone</a:t>
            </a:r>
          </a:p>
          <a:p>
            <a:pPr lvl="1">
              <a:buFont typeface="Arial" pitchFamily="34" charset="0"/>
              <a:buChar char="+"/>
            </a:pPr>
            <a:endParaRPr lang="en-GB" dirty="0"/>
          </a:p>
          <a:p>
            <a:pPr lvl="1">
              <a:buFont typeface="Georgia" pitchFamily="18" charset="0"/>
              <a:buChar char="–"/>
            </a:pPr>
            <a:r>
              <a:rPr lang="en-GB" dirty="0"/>
              <a:t> Many have high fees to cover costs</a:t>
            </a:r>
          </a:p>
          <a:p>
            <a:pPr lvl="1">
              <a:buFont typeface="Georgia" pitchFamily="18" charset="0"/>
              <a:buChar char="–"/>
            </a:pPr>
            <a:r>
              <a:rPr lang="en-GB" dirty="0"/>
              <a:t> Variable quality and impact</a:t>
            </a:r>
          </a:p>
          <a:p>
            <a:pPr lvl="1">
              <a:buFont typeface="Georgia" pitchFamily="18" charset="0"/>
              <a:buChar char="–"/>
            </a:pPr>
            <a:r>
              <a:rPr lang="en-GB" dirty="0"/>
              <a:t>Beware of “predatory journals”</a:t>
            </a:r>
          </a:p>
        </p:txBody>
      </p:sp>
    </p:spTree>
    <p:extLst>
      <p:ext uri="{BB962C8B-B14F-4D97-AF65-F5344CB8AC3E}">
        <p14:creationId xmlns:p14="http://schemas.microsoft.com/office/powerpoint/2010/main" val="2112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E640-E269-5B42-BD0B-4DB1D1F57028}"/>
              </a:ext>
            </a:extLst>
          </p:cNvPr>
          <p:cNvSpPr>
            <a:spLocks noGrp="1"/>
          </p:cNvSpPr>
          <p:nvPr>
            <p:ph type="title"/>
          </p:nvPr>
        </p:nvSpPr>
        <p:spPr/>
        <p:txBody>
          <a:bodyPr/>
          <a:lstStyle/>
          <a:p>
            <a:r>
              <a:rPr lang="en-US" dirty="0"/>
              <a:t>Predatory journals</a:t>
            </a:r>
          </a:p>
        </p:txBody>
      </p:sp>
      <p:sp>
        <p:nvSpPr>
          <p:cNvPr id="3" name="Content Placeholder 2">
            <a:extLst>
              <a:ext uri="{FF2B5EF4-FFF2-40B4-BE49-F238E27FC236}">
                <a16:creationId xmlns:a16="http://schemas.microsoft.com/office/drawing/2014/main" id="{DDDB6358-4790-4842-A44C-F12B1FB2BDB1}"/>
              </a:ext>
            </a:extLst>
          </p:cNvPr>
          <p:cNvSpPr>
            <a:spLocks noGrp="1"/>
          </p:cNvSpPr>
          <p:nvPr>
            <p:ph idx="1"/>
          </p:nvPr>
        </p:nvSpPr>
        <p:spPr/>
        <p:txBody>
          <a:bodyPr>
            <a:normAutofit fontScale="92500" lnSpcReduction="10000"/>
          </a:bodyPr>
          <a:lstStyle/>
          <a:p>
            <a:r>
              <a:rPr lang="en-US" dirty="0"/>
              <a:t>Unsolicited emails “greetings” </a:t>
            </a:r>
            <a:r>
              <a:rPr lang="en-US" dirty="0" err="1"/>
              <a:t>etc</a:t>
            </a:r>
            <a:endParaRPr lang="en-US" dirty="0"/>
          </a:p>
          <a:p>
            <a:r>
              <a:rPr lang="en-US" dirty="0"/>
              <a:t>Names often sound similar to reputable journals, e.g. </a:t>
            </a:r>
            <a:r>
              <a:rPr lang="en-GB" i="1" dirty="0"/>
              <a:t>Journal of AIDS and Clinical Research</a:t>
            </a:r>
            <a:endParaRPr lang="en-GB" dirty="0"/>
          </a:p>
          <a:p>
            <a:endParaRPr lang="en-US" dirty="0"/>
          </a:p>
          <a:p>
            <a:r>
              <a:rPr lang="en-US" dirty="0"/>
              <a:t>However checking out their website can be telling!</a:t>
            </a:r>
          </a:p>
          <a:p>
            <a:pPr marL="0" indent="0">
              <a:buNone/>
            </a:pPr>
            <a:endParaRPr lang="en-US" dirty="0"/>
          </a:p>
          <a:p>
            <a:pPr marL="0" indent="0">
              <a:buNone/>
            </a:pPr>
            <a:r>
              <a:rPr lang="en-GB" i="1" dirty="0"/>
              <a:t>Acquired Immune Deficiency Syndrome (AIDS) is a disease caused due to HIV virus that affects the human immune system tremendously eventually leading to death. HIV is considered as one of the fatal cause of death in the present times.</a:t>
            </a:r>
            <a:endParaRPr lang="en-US" i="1" dirty="0"/>
          </a:p>
        </p:txBody>
      </p:sp>
    </p:spTree>
    <p:extLst>
      <p:ext uri="{BB962C8B-B14F-4D97-AF65-F5344CB8AC3E}">
        <p14:creationId xmlns:p14="http://schemas.microsoft.com/office/powerpoint/2010/main" val="3767713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80" y="151064"/>
            <a:ext cx="4023360" cy="6519076"/>
          </a:xfrm>
        </p:spPr>
      </p:pic>
      <p:sp>
        <p:nvSpPr>
          <p:cNvPr id="7" name="TextBox 6"/>
          <p:cNvSpPr txBox="1"/>
          <p:nvPr/>
        </p:nvSpPr>
        <p:spPr>
          <a:xfrm>
            <a:off x="7081520" y="6485474"/>
            <a:ext cx="1581074" cy="369332"/>
          </a:xfrm>
          <a:prstGeom prst="rect">
            <a:avLst/>
          </a:prstGeom>
          <a:noFill/>
        </p:spPr>
        <p:txBody>
          <a:bodyPr wrap="none" rtlCol="0">
            <a:spAutoFit/>
          </a:bodyPr>
          <a:lstStyle/>
          <a:p>
            <a:r>
              <a:rPr lang="en-US" dirty="0"/>
              <a:t>Peat et al 2002</a:t>
            </a:r>
          </a:p>
        </p:txBody>
      </p:sp>
      <p:sp>
        <p:nvSpPr>
          <p:cNvPr id="4" name="Oval 3"/>
          <p:cNvSpPr/>
          <p:nvPr/>
        </p:nvSpPr>
        <p:spPr>
          <a:xfrm>
            <a:off x="1814513" y="1128713"/>
            <a:ext cx="5267007" cy="1300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0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Instructions to authors	</a:t>
            </a:r>
          </a:p>
        </p:txBody>
      </p:sp>
      <p:sp>
        <p:nvSpPr>
          <p:cNvPr id="3" name="Content Placeholder 2"/>
          <p:cNvSpPr>
            <a:spLocks noGrp="1"/>
          </p:cNvSpPr>
          <p:nvPr>
            <p:ph idx="1"/>
          </p:nvPr>
        </p:nvSpPr>
        <p:spPr/>
        <p:txBody>
          <a:bodyPr/>
          <a:lstStyle/>
          <a:p>
            <a:r>
              <a:rPr lang="en-US" dirty="0"/>
              <a:t>International Council of Medical Journal Editors (ICMJE) uniform requirements</a:t>
            </a:r>
          </a:p>
          <a:p>
            <a:r>
              <a:rPr lang="en-US" dirty="0"/>
              <a:t>Clear and concise instructions on how to prepare a manuscript adopted by over 500 journals</a:t>
            </a:r>
          </a:p>
          <a:p>
            <a:r>
              <a:rPr lang="en-US" dirty="0"/>
              <a:t>Make sure your paper conforms exactly to the journals specifications</a:t>
            </a:r>
          </a:p>
          <a:p>
            <a:r>
              <a:rPr lang="en-US" dirty="0"/>
              <a:t>Most papers can be shortened!</a:t>
            </a:r>
          </a:p>
        </p:txBody>
      </p:sp>
    </p:spTree>
    <p:extLst>
      <p:ext uri="{BB962C8B-B14F-4D97-AF65-F5344CB8AC3E}">
        <p14:creationId xmlns:p14="http://schemas.microsoft.com/office/powerpoint/2010/main" val="151335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Standardised</a:t>
            </a:r>
            <a:r>
              <a:rPr lang="en-US" dirty="0"/>
              <a:t> reporting guidelines</a:t>
            </a:r>
          </a:p>
        </p:txBody>
      </p:sp>
      <p:sp>
        <p:nvSpPr>
          <p:cNvPr id="3" name="Content Placeholder 2"/>
          <p:cNvSpPr>
            <a:spLocks noGrp="1"/>
          </p:cNvSpPr>
          <p:nvPr>
            <p:ph idx="1"/>
          </p:nvPr>
        </p:nvSpPr>
        <p:spPr/>
        <p:txBody>
          <a:bodyPr>
            <a:normAutofit fontScale="77500" lnSpcReduction="20000"/>
          </a:bodyPr>
          <a:lstStyle/>
          <a:p>
            <a:r>
              <a:rPr lang="en-US" b="1" dirty="0"/>
              <a:t>CONSORT</a:t>
            </a:r>
            <a:r>
              <a:rPr lang="en-US" dirty="0"/>
              <a:t>: reporting of </a:t>
            </a:r>
            <a:r>
              <a:rPr lang="en-US" dirty="0" err="1"/>
              <a:t>randomised</a:t>
            </a:r>
            <a:r>
              <a:rPr lang="en-US" dirty="0"/>
              <a:t> controlled trials</a:t>
            </a:r>
          </a:p>
          <a:p>
            <a:pPr lvl="1"/>
            <a:r>
              <a:rPr lang="en-US" dirty="0"/>
              <a:t>Comprehensive checklist</a:t>
            </a:r>
          </a:p>
          <a:p>
            <a:pPr lvl="1"/>
            <a:r>
              <a:rPr lang="en-US" dirty="0"/>
              <a:t>Model flow diagram designed to track patients through the four stages of a trial: enrolment, intervention allocation, follow-up, analysis</a:t>
            </a:r>
          </a:p>
          <a:p>
            <a:pPr marL="342900" lvl="1" indent="0">
              <a:buNone/>
            </a:pPr>
            <a:endParaRPr lang="en-US" dirty="0"/>
          </a:p>
          <a:p>
            <a:r>
              <a:rPr lang="en-US" b="1" dirty="0"/>
              <a:t>MOOSE</a:t>
            </a:r>
            <a:r>
              <a:rPr lang="en-US" dirty="0"/>
              <a:t>: Meta-analysis of observational studies in epidemiology</a:t>
            </a:r>
          </a:p>
          <a:p>
            <a:pPr lvl="1"/>
            <a:r>
              <a:rPr lang="en-US" dirty="0"/>
              <a:t>How background and search strategies, methods, results and conclusions should be presented</a:t>
            </a:r>
          </a:p>
          <a:p>
            <a:pPr marL="342900" lvl="1" indent="0">
              <a:buNone/>
            </a:pPr>
            <a:endParaRPr lang="en-US" dirty="0"/>
          </a:p>
          <a:p>
            <a:r>
              <a:rPr lang="en-US" b="1" dirty="0"/>
              <a:t>QUOROM:</a:t>
            </a:r>
            <a:r>
              <a:rPr lang="en-US" dirty="0"/>
              <a:t> Quality of reporting of meta-analyses</a:t>
            </a:r>
          </a:p>
          <a:p>
            <a:r>
              <a:rPr lang="en-US" b="1" dirty="0"/>
              <a:t>PRISMA: </a:t>
            </a:r>
            <a:r>
              <a:rPr lang="en-US" dirty="0"/>
              <a:t>Reporting of Systematic Reviews and meta analyses</a:t>
            </a:r>
          </a:p>
          <a:p>
            <a:pPr marL="0" indent="0">
              <a:buNone/>
            </a:pPr>
            <a:endParaRPr lang="en-US" dirty="0"/>
          </a:p>
          <a:p>
            <a:r>
              <a:rPr lang="en-US" b="1" dirty="0"/>
              <a:t>STARD: </a:t>
            </a:r>
            <a:r>
              <a:rPr lang="en-US" dirty="0"/>
              <a:t>Studies designed to assess diagnostic tests</a:t>
            </a:r>
          </a:p>
        </p:txBody>
      </p:sp>
    </p:spTree>
    <p:extLst>
      <p:ext uri="{BB962C8B-B14F-4D97-AF65-F5344CB8AC3E}">
        <p14:creationId xmlns:p14="http://schemas.microsoft.com/office/powerpoint/2010/main" val="152640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23 at 17.51.47.png"/>
          <p:cNvPicPr>
            <a:picLocks noGrp="1" noChangeAspect="1"/>
          </p:cNvPicPr>
          <p:nvPr>
            <p:ph idx="1"/>
          </p:nvPr>
        </p:nvPicPr>
        <p:blipFill>
          <a:blip r:embed="rId2">
            <a:extLst>
              <a:ext uri="{28A0092B-C50C-407E-A947-70E740481C1C}">
                <a14:useLocalDpi xmlns:a14="http://schemas.microsoft.com/office/drawing/2010/main" val="0"/>
              </a:ext>
            </a:extLst>
          </a:blip>
          <a:srcRect l="-26402" r="-26402"/>
          <a:stretch>
            <a:fillRect/>
          </a:stretch>
        </p:blipFill>
        <p:spPr>
          <a:xfrm>
            <a:off x="-218045" y="1161182"/>
            <a:ext cx="9858340" cy="5439153"/>
          </a:xfrm>
        </p:spPr>
      </p:pic>
      <p:sp>
        <p:nvSpPr>
          <p:cNvPr id="5" name="TextBox 4"/>
          <p:cNvSpPr txBox="1"/>
          <p:nvPr/>
        </p:nvSpPr>
        <p:spPr>
          <a:xfrm>
            <a:off x="1519072" y="386015"/>
            <a:ext cx="3057848" cy="584776"/>
          </a:xfrm>
          <a:prstGeom prst="rect">
            <a:avLst/>
          </a:prstGeom>
          <a:noFill/>
        </p:spPr>
        <p:txBody>
          <a:bodyPr wrap="none" rtlCol="0">
            <a:spAutoFit/>
          </a:bodyPr>
          <a:lstStyle/>
          <a:p>
            <a:r>
              <a:rPr lang="en-US" sz="3200" b="1" dirty="0"/>
              <a:t>Writing Styles….</a:t>
            </a:r>
            <a:r>
              <a:rPr lang="en-US" sz="3200" dirty="0"/>
              <a:t>.</a:t>
            </a:r>
          </a:p>
        </p:txBody>
      </p:sp>
    </p:spTree>
    <p:extLst>
      <p:ext uri="{BB962C8B-B14F-4D97-AF65-F5344CB8AC3E}">
        <p14:creationId xmlns:p14="http://schemas.microsoft.com/office/powerpoint/2010/main" val="416406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23 at 17.54.55.png"/>
          <p:cNvPicPr>
            <a:picLocks noGrp="1" noChangeAspect="1"/>
          </p:cNvPicPr>
          <p:nvPr>
            <p:ph idx="1"/>
          </p:nvPr>
        </p:nvPicPr>
        <p:blipFill>
          <a:blip r:embed="rId2">
            <a:extLst>
              <a:ext uri="{28A0092B-C50C-407E-A947-70E740481C1C}">
                <a14:useLocalDpi xmlns:a14="http://schemas.microsoft.com/office/drawing/2010/main" val="0"/>
              </a:ext>
            </a:extLst>
          </a:blip>
          <a:srcRect l="-11567" r="-11567"/>
          <a:stretch>
            <a:fillRect/>
          </a:stretch>
        </p:blipFill>
        <p:spPr/>
      </p:pic>
    </p:spTree>
    <p:extLst>
      <p:ext uri="{BB962C8B-B14F-4D97-AF65-F5344CB8AC3E}">
        <p14:creationId xmlns:p14="http://schemas.microsoft.com/office/powerpoint/2010/main" val="261139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your paper…..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317809"/>
            <a:ext cx="7886700" cy="3366970"/>
          </a:xfrm>
        </p:spPr>
      </p:pic>
    </p:spTree>
    <p:extLst>
      <p:ext uri="{BB962C8B-B14F-4D97-AF65-F5344CB8AC3E}">
        <p14:creationId xmlns:p14="http://schemas.microsoft.com/office/powerpoint/2010/main" val="3425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47" y="0"/>
            <a:ext cx="4680229" cy="6858000"/>
          </a:xfrm>
          <a:prstGeom prst="rect">
            <a:avLst/>
          </a:prstGeom>
        </p:spPr>
      </p:pic>
      <p:sp>
        <p:nvSpPr>
          <p:cNvPr id="5" name="TextBox 4"/>
          <p:cNvSpPr txBox="1"/>
          <p:nvPr/>
        </p:nvSpPr>
        <p:spPr>
          <a:xfrm>
            <a:off x="6040881" y="5998944"/>
            <a:ext cx="2290307" cy="369332"/>
          </a:xfrm>
          <a:prstGeom prst="rect">
            <a:avLst/>
          </a:prstGeom>
          <a:noFill/>
        </p:spPr>
        <p:txBody>
          <a:bodyPr wrap="none" rtlCol="0">
            <a:spAutoFit/>
          </a:bodyPr>
          <a:lstStyle/>
          <a:p>
            <a:r>
              <a:rPr lang="en-US"/>
              <a:t>BMJ Publications 2002</a:t>
            </a:r>
          </a:p>
        </p:txBody>
      </p:sp>
    </p:spTree>
    <p:extLst>
      <p:ext uri="{BB962C8B-B14F-4D97-AF65-F5344CB8AC3E}">
        <p14:creationId xmlns:p14="http://schemas.microsoft.com/office/powerpoint/2010/main" val="1308422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7863"/>
            <a:ext cx="7886700" cy="1325563"/>
          </a:xfrm>
        </p:spPr>
        <p:txBody>
          <a:bodyPr/>
          <a:lstStyle/>
          <a:p>
            <a:r>
              <a:rPr lang="en-US" dirty="0"/>
              <a:t>Tips for high quality academic writing</a:t>
            </a:r>
          </a:p>
        </p:txBody>
      </p:sp>
      <p:sp>
        <p:nvSpPr>
          <p:cNvPr id="3" name="Content Placeholder 2"/>
          <p:cNvSpPr>
            <a:spLocks noGrp="1"/>
          </p:cNvSpPr>
          <p:nvPr>
            <p:ph idx="1"/>
          </p:nvPr>
        </p:nvSpPr>
        <p:spPr>
          <a:xfrm>
            <a:off x="628650" y="1295020"/>
            <a:ext cx="7987722" cy="4605199"/>
          </a:xfrm>
        </p:spPr>
        <p:txBody>
          <a:bodyPr>
            <a:normAutofit fontScale="92500" lnSpcReduction="20000"/>
          </a:bodyPr>
          <a:lstStyle/>
          <a:p>
            <a:r>
              <a:rPr lang="en-US" b="1" dirty="0"/>
              <a:t>Try to avoid the passive voice</a:t>
            </a:r>
            <a:r>
              <a:rPr lang="en-US" dirty="0"/>
              <a:t>, </a:t>
            </a:r>
            <a:r>
              <a:rPr lang="en-US" dirty="0" err="1"/>
              <a:t>e.g</a:t>
            </a:r>
            <a:r>
              <a:rPr lang="en-US" dirty="0"/>
              <a:t> move away from “this was done” to “ we did this”</a:t>
            </a:r>
          </a:p>
          <a:p>
            <a:endParaRPr lang="en-US" dirty="0"/>
          </a:p>
          <a:p>
            <a:r>
              <a:rPr lang="en-US" b="1" dirty="0"/>
              <a:t>Avoid unnecessary adjectives</a:t>
            </a:r>
            <a:r>
              <a:rPr lang="en-US" dirty="0"/>
              <a:t>, e.g. “we demonstrated a </a:t>
            </a:r>
            <a:r>
              <a:rPr lang="en-US" dirty="0">
                <a:solidFill>
                  <a:srgbClr val="FF0000"/>
                </a:solidFill>
              </a:rPr>
              <a:t>very</a:t>
            </a:r>
            <a:r>
              <a:rPr lang="en-US" dirty="0"/>
              <a:t> large effect ….”</a:t>
            </a:r>
          </a:p>
          <a:p>
            <a:pPr marL="0" indent="0">
              <a:buNone/>
            </a:pPr>
            <a:endParaRPr lang="en-US" dirty="0"/>
          </a:p>
          <a:p>
            <a:r>
              <a:rPr lang="en-US" b="1" dirty="0"/>
              <a:t>Remove the verb “ To be” where possible</a:t>
            </a:r>
            <a:r>
              <a:rPr lang="en-US" dirty="0"/>
              <a:t>: e.g. “Evidence suggests….” rather than “ There is evidence to suggest…”</a:t>
            </a:r>
          </a:p>
          <a:p>
            <a:endParaRPr lang="en-US" dirty="0"/>
          </a:p>
          <a:p>
            <a:r>
              <a:rPr lang="en-US" b="1" dirty="0"/>
              <a:t>Keep paragraphs short</a:t>
            </a:r>
          </a:p>
          <a:p>
            <a:endParaRPr lang="en-US" dirty="0"/>
          </a:p>
          <a:p>
            <a:r>
              <a:rPr lang="en-US" b="1" dirty="0"/>
              <a:t>Remove unnecessary words</a:t>
            </a:r>
          </a:p>
          <a:p>
            <a:endParaRPr lang="en-US" dirty="0"/>
          </a:p>
        </p:txBody>
      </p:sp>
      <p:sp>
        <p:nvSpPr>
          <p:cNvPr id="4" name="TextBox 3"/>
          <p:cNvSpPr txBox="1"/>
          <p:nvPr/>
        </p:nvSpPr>
        <p:spPr>
          <a:xfrm>
            <a:off x="5448323" y="6375481"/>
            <a:ext cx="3419476" cy="369332"/>
          </a:xfrm>
          <a:prstGeom prst="rect">
            <a:avLst/>
          </a:prstGeom>
          <a:noFill/>
        </p:spPr>
        <p:txBody>
          <a:bodyPr wrap="none" rtlCol="0">
            <a:spAutoFit/>
          </a:bodyPr>
          <a:lstStyle/>
          <a:p>
            <a:r>
              <a:rPr lang="en-US" dirty="0" err="1"/>
              <a:t>Guyat</a:t>
            </a:r>
            <a:r>
              <a:rPr lang="en-US" dirty="0"/>
              <a:t> 2006, J </a:t>
            </a:r>
            <a:r>
              <a:rPr lang="en-US" dirty="0" err="1"/>
              <a:t>Clin</a:t>
            </a:r>
            <a:r>
              <a:rPr lang="en-US" dirty="0"/>
              <a:t> </a:t>
            </a:r>
            <a:r>
              <a:rPr lang="en-US" dirty="0" err="1"/>
              <a:t>Epi</a:t>
            </a:r>
            <a:r>
              <a:rPr lang="en-US" dirty="0"/>
              <a:t>, 59: 900-906</a:t>
            </a:r>
          </a:p>
        </p:txBody>
      </p:sp>
    </p:spTree>
    <p:extLst>
      <p:ext uri="{BB962C8B-B14F-4D97-AF65-F5344CB8AC3E}">
        <p14:creationId xmlns:p14="http://schemas.microsoft.com/office/powerpoint/2010/main" val="2760056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10-24 at 18.13.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2077040"/>
            <a:ext cx="8039100" cy="2006600"/>
          </a:xfrm>
          <a:prstGeom prst="rect">
            <a:avLst/>
          </a:prstGeom>
        </p:spPr>
      </p:pic>
      <p:sp>
        <p:nvSpPr>
          <p:cNvPr id="9" name="Rectangle 8"/>
          <p:cNvSpPr/>
          <p:nvPr/>
        </p:nvSpPr>
        <p:spPr>
          <a:xfrm>
            <a:off x="5005464" y="2077039"/>
            <a:ext cx="3486393" cy="114805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2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abstract</a:t>
            </a:r>
          </a:p>
        </p:txBody>
      </p:sp>
      <p:sp>
        <p:nvSpPr>
          <p:cNvPr id="3" name="Content Placeholder 2"/>
          <p:cNvSpPr>
            <a:spLocks noGrp="1"/>
          </p:cNvSpPr>
          <p:nvPr>
            <p:ph idx="1"/>
          </p:nvPr>
        </p:nvSpPr>
        <p:spPr/>
        <p:txBody>
          <a:bodyPr>
            <a:normAutofit/>
          </a:bodyPr>
          <a:lstStyle/>
          <a:p>
            <a:r>
              <a:rPr lang="en-US" sz="2400" dirty="0"/>
              <a:t>Only convey the most interesting and important parts of your work</a:t>
            </a:r>
          </a:p>
          <a:p>
            <a:r>
              <a:rPr lang="en-US" sz="2400" dirty="0"/>
              <a:t>Most journals require you structure the abstract</a:t>
            </a:r>
          </a:p>
          <a:p>
            <a:r>
              <a:rPr lang="en-US" sz="2400" dirty="0"/>
              <a:t>Limit to 250 words (MEDLINE limit)</a:t>
            </a:r>
          </a:p>
          <a:p>
            <a:r>
              <a:rPr lang="en-US" sz="2400" dirty="0"/>
              <a:t>Results are supported by data and p values</a:t>
            </a:r>
          </a:p>
          <a:p>
            <a:r>
              <a:rPr lang="en-US" sz="2400" dirty="0"/>
              <a:t>Interpretation of findings is clearly stated in the conclusion</a:t>
            </a:r>
          </a:p>
        </p:txBody>
      </p:sp>
    </p:spTree>
    <p:extLst>
      <p:ext uri="{BB962C8B-B14F-4D97-AF65-F5344CB8AC3E}">
        <p14:creationId xmlns:p14="http://schemas.microsoft.com/office/powerpoint/2010/main" val="1648502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with the subheadings</a:t>
            </a:r>
          </a:p>
        </p:txBody>
      </p:sp>
      <p:sp>
        <p:nvSpPr>
          <p:cNvPr id="3" name="Content Placeholder 2"/>
          <p:cNvSpPr>
            <a:spLocks noGrp="1"/>
          </p:cNvSpPr>
          <p:nvPr>
            <p:ph idx="1"/>
          </p:nvPr>
        </p:nvSpPr>
        <p:spPr/>
        <p:txBody>
          <a:bodyPr/>
          <a:lstStyle/>
          <a:p>
            <a:r>
              <a:rPr lang="en-US" dirty="0"/>
              <a:t>Introduction</a:t>
            </a:r>
          </a:p>
          <a:p>
            <a:r>
              <a:rPr lang="en-US" dirty="0"/>
              <a:t>Methods</a:t>
            </a:r>
          </a:p>
          <a:p>
            <a:r>
              <a:rPr lang="en-US" dirty="0"/>
              <a:t>Results</a:t>
            </a:r>
          </a:p>
          <a:p>
            <a:r>
              <a:rPr lang="en-US" dirty="0"/>
              <a:t>Conclusions</a:t>
            </a:r>
          </a:p>
        </p:txBody>
      </p:sp>
    </p:spTree>
    <p:extLst>
      <p:ext uri="{BB962C8B-B14F-4D97-AF65-F5344CB8AC3E}">
        <p14:creationId xmlns:p14="http://schemas.microsoft.com/office/powerpoint/2010/main" val="592382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introduction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8672" y="1825625"/>
            <a:ext cx="6606655" cy="4351338"/>
          </a:xfrm>
        </p:spPr>
      </p:pic>
      <p:sp>
        <p:nvSpPr>
          <p:cNvPr id="5" name="Oval 4"/>
          <p:cNvSpPr/>
          <p:nvPr/>
        </p:nvSpPr>
        <p:spPr>
          <a:xfrm>
            <a:off x="467360" y="4846320"/>
            <a:ext cx="8168640" cy="14655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Draw the reader in</a:t>
            </a:r>
          </a:p>
          <a:p>
            <a:endParaRPr lang="en-US" dirty="0"/>
          </a:p>
          <a:p>
            <a:r>
              <a:rPr lang="en-US" dirty="0"/>
              <a:t>Decide on the level of background information needed; do not just repeat the obvious first line you have read in every paper</a:t>
            </a:r>
          </a:p>
          <a:p>
            <a:endParaRPr lang="en-US" dirty="0"/>
          </a:p>
          <a:p>
            <a:r>
              <a:rPr lang="en-US" dirty="0"/>
              <a:t>Be clear about what the problem you are addressing is and how your study proposes to answer this</a:t>
            </a:r>
          </a:p>
        </p:txBody>
      </p:sp>
    </p:spTree>
    <p:extLst>
      <p:ext uri="{BB962C8B-B14F-4D97-AF65-F5344CB8AC3E}">
        <p14:creationId xmlns:p14="http://schemas.microsoft.com/office/powerpoint/2010/main" val="138452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a:t>
            </a:r>
          </a:p>
        </p:txBody>
      </p:sp>
      <p:sp>
        <p:nvSpPr>
          <p:cNvPr id="3" name="Content Placeholder 2"/>
          <p:cNvSpPr>
            <a:spLocks noGrp="1"/>
          </p:cNvSpPr>
          <p:nvPr>
            <p:ph idx="1"/>
          </p:nvPr>
        </p:nvSpPr>
        <p:spPr>
          <a:xfrm>
            <a:off x="628650" y="1690689"/>
            <a:ext cx="8062430" cy="4832135"/>
          </a:xfrm>
        </p:spPr>
        <p:txBody>
          <a:bodyPr>
            <a:normAutofit/>
          </a:bodyPr>
          <a:lstStyle/>
          <a:p>
            <a:pPr marL="0" indent="0">
              <a:buNone/>
            </a:pPr>
            <a:r>
              <a:rPr lang="en-US" dirty="0"/>
              <a:t>Describe how you obtained your results in a way that others could replicate them (use CONSORT, STROBE or similar structure)</a:t>
            </a:r>
          </a:p>
          <a:p>
            <a:pPr marL="0" indent="0">
              <a:buNone/>
            </a:pPr>
            <a:endParaRPr lang="en-US" dirty="0"/>
          </a:p>
          <a:p>
            <a:r>
              <a:rPr lang="en-US" dirty="0"/>
              <a:t>Study design</a:t>
            </a:r>
          </a:p>
          <a:p>
            <a:r>
              <a:rPr lang="en-US" dirty="0"/>
              <a:t>Participants</a:t>
            </a:r>
          </a:p>
          <a:p>
            <a:r>
              <a:rPr lang="en-US" dirty="0"/>
              <a:t>Sample size calculation</a:t>
            </a:r>
          </a:p>
          <a:p>
            <a:r>
              <a:rPr lang="en-US" dirty="0"/>
              <a:t>Define exposures and outcomes</a:t>
            </a:r>
          </a:p>
          <a:p>
            <a:r>
              <a:rPr lang="en-US" dirty="0"/>
              <a:t>Statistical analysis</a:t>
            </a:r>
          </a:p>
          <a:p>
            <a:r>
              <a:rPr lang="en-US" dirty="0"/>
              <a:t>Ethical approval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575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855556"/>
            <a:ext cx="7886700" cy="1661555"/>
          </a:xfrm>
        </p:spPr>
      </p:pic>
    </p:spTree>
    <p:extLst>
      <p:ext uri="{BB962C8B-B14F-4D97-AF65-F5344CB8AC3E}">
        <p14:creationId xmlns:p14="http://schemas.microsoft.com/office/powerpoint/2010/main" val="82778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726" y="52359"/>
            <a:ext cx="6029324" cy="6706165"/>
          </a:xfrm>
        </p:spPr>
      </p:pic>
    </p:spTree>
    <p:extLst>
      <p:ext uri="{BB962C8B-B14F-4D97-AF65-F5344CB8AC3E}">
        <p14:creationId xmlns:p14="http://schemas.microsoft.com/office/powerpoint/2010/main" val="1487375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idx="1"/>
          </p:nvPr>
        </p:nvSpPr>
        <p:spPr>
          <a:xfrm>
            <a:off x="502526" y="1333336"/>
            <a:ext cx="7886700" cy="5004401"/>
          </a:xfrm>
        </p:spPr>
        <p:txBody>
          <a:bodyPr>
            <a:normAutofit fontScale="70000" lnSpcReduction="20000"/>
          </a:bodyPr>
          <a:lstStyle/>
          <a:p>
            <a:r>
              <a:rPr lang="en-US" dirty="0"/>
              <a:t>Be consistent with units and decimal places</a:t>
            </a:r>
          </a:p>
          <a:p>
            <a:pPr marL="0" indent="0">
              <a:buNone/>
            </a:pPr>
            <a:endParaRPr lang="en-US" dirty="0"/>
          </a:p>
          <a:p>
            <a:r>
              <a:rPr lang="en-US" dirty="0"/>
              <a:t>Don’t just repeat what is in the tables: guide the reader systematically through the results highlighting important observations</a:t>
            </a:r>
          </a:p>
          <a:p>
            <a:pPr marL="0" indent="0">
              <a:buNone/>
            </a:pPr>
            <a:endParaRPr lang="en-US" dirty="0"/>
          </a:p>
          <a:p>
            <a:r>
              <a:rPr lang="en-US" dirty="0"/>
              <a:t>Avoid ‘data dredging’: be aware of multiple comparisons and interpretation of significance</a:t>
            </a:r>
          </a:p>
          <a:p>
            <a:pPr marL="0" indent="0">
              <a:buNone/>
            </a:pPr>
            <a:endParaRPr lang="en-US" dirty="0"/>
          </a:p>
          <a:p>
            <a:r>
              <a:rPr lang="en-US" dirty="0"/>
              <a:t>Always use a table for baseline characteristics and a flow diagram to describe participant selection and flow through the study</a:t>
            </a:r>
          </a:p>
          <a:p>
            <a:endParaRPr lang="en-US" dirty="0"/>
          </a:p>
          <a:p>
            <a:r>
              <a:rPr lang="en-US" dirty="0"/>
              <a:t>Present results in an objective and dispassionate way </a:t>
            </a:r>
          </a:p>
          <a:p>
            <a:pPr marL="457200" lvl="1" indent="0">
              <a:buNone/>
            </a:pPr>
            <a:r>
              <a:rPr lang="en-US" dirty="0" err="1"/>
              <a:t>e.g</a:t>
            </a:r>
            <a:r>
              <a:rPr lang="en-US" dirty="0"/>
              <a:t>: Not: “</a:t>
            </a:r>
            <a:r>
              <a:rPr lang="en-US" i="1" dirty="0"/>
              <a:t>there was an extremely high incidence of disease in the study population”</a:t>
            </a:r>
          </a:p>
          <a:p>
            <a:pPr marL="457200" lvl="1" indent="0">
              <a:buNone/>
            </a:pPr>
            <a:endParaRPr lang="en-US" i="1" dirty="0"/>
          </a:p>
          <a:p>
            <a:pPr marL="457200" lvl="1" indent="0">
              <a:buNone/>
            </a:pPr>
            <a:r>
              <a:rPr lang="en-US" i="1" dirty="0"/>
              <a:t>Better: “The incidence of disease was higher than has been measured previously”</a:t>
            </a:r>
          </a:p>
          <a:p>
            <a:endParaRPr lang="en-US" dirty="0"/>
          </a:p>
        </p:txBody>
      </p:sp>
    </p:spTree>
    <p:extLst>
      <p:ext uri="{BB962C8B-B14F-4D97-AF65-F5344CB8AC3E}">
        <p14:creationId xmlns:p14="http://schemas.microsoft.com/office/powerpoint/2010/main" val="26262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92" y="599090"/>
            <a:ext cx="8277374" cy="5675585"/>
          </a:xfrm>
          <a:prstGeom prst="rect">
            <a:avLst/>
          </a:prstGeom>
        </p:spPr>
      </p:pic>
    </p:spTree>
    <p:extLst>
      <p:ext uri="{BB962C8B-B14F-4D97-AF65-F5344CB8AC3E}">
        <p14:creationId xmlns:p14="http://schemas.microsoft.com/office/powerpoint/2010/main" val="1734627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idx="1"/>
          </p:nvPr>
        </p:nvSpPr>
        <p:spPr/>
        <p:txBody>
          <a:bodyPr>
            <a:normAutofit fontScale="92500" lnSpcReduction="20000"/>
          </a:bodyPr>
          <a:lstStyle/>
          <a:p>
            <a:r>
              <a:rPr lang="en-US" dirty="0"/>
              <a:t>Never state there was a difference between the two groups if p &gt; 0.05</a:t>
            </a:r>
          </a:p>
          <a:p>
            <a:pPr marL="0" indent="0">
              <a:buNone/>
            </a:pPr>
            <a:endParaRPr lang="en-US" dirty="0"/>
          </a:p>
          <a:p>
            <a:r>
              <a:rPr lang="en-US" dirty="0"/>
              <a:t>A point estimate (e.g. odds ratio, relative risk </a:t>
            </a:r>
            <a:r>
              <a:rPr lang="en-US" dirty="0" err="1"/>
              <a:t>etc</a:t>
            </a:r>
            <a:r>
              <a:rPr lang="en-US" dirty="0"/>
              <a:t>) with confidence intervals is better as it gives an estimate of precision </a:t>
            </a:r>
          </a:p>
          <a:p>
            <a:pPr marL="0" indent="0">
              <a:buNone/>
            </a:pPr>
            <a:endParaRPr lang="en-US" dirty="0"/>
          </a:p>
          <a:p>
            <a:r>
              <a:rPr lang="en-US" dirty="0"/>
              <a:t>Avoid confusing statements:</a:t>
            </a:r>
          </a:p>
          <a:p>
            <a:endParaRPr lang="en-US" dirty="0"/>
          </a:p>
          <a:p>
            <a:pPr marL="0" indent="0">
              <a:lnSpc>
                <a:spcPct val="110000"/>
              </a:lnSpc>
              <a:buNone/>
            </a:pPr>
            <a:r>
              <a:rPr lang="en-US" i="1" dirty="0"/>
              <a:t>“The active group had a larger change from baseline than the control group, although the difference did not reach statistical significance”</a:t>
            </a:r>
          </a:p>
          <a:p>
            <a:pPr marL="0" indent="0">
              <a:buNone/>
            </a:pPr>
            <a:endParaRPr lang="en-US" i="1" dirty="0"/>
          </a:p>
        </p:txBody>
      </p:sp>
    </p:spTree>
    <p:extLst>
      <p:ext uri="{BB962C8B-B14F-4D97-AF65-F5344CB8AC3E}">
        <p14:creationId xmlns:p14="http://schemas.microsoft.com/office/powerpoint/2010/main" val="1319480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3094" y="528638"/>
            <a:ext cx="5229907" cy="5934075"/>
          </a:xfrm>
        </p:spPr>
      </p:pic>
    </p:spTree>
    <p:extLst>
      <p:ext uri="{BB962C8B-B14F-4D97-AF65-F5344CB8AC3E}">
        <p14:creationId xmlns:p14="http://schemas.microsoft.com/office/powerpoint/2010/main" val="2063028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628650" y="1524000"/>
            <a:ext cx="7886700" cy="4652963"/>
          </a:xfrm>
        </p:spPr>
        <p:txBody>
          <a:bodyPr>
            <a:normAutofit/>
          </a:bodyPr>
          <a:lstStyle/>
          <a:p>
            <a:r>
              <a:rPr lang="en-US" sz="2400" dirty="0"/>
              <a:t>Good phrases to begin:</a:t>
            </a:r>
          </a:p>
          <a:p>
            <a:pPr lvl="1"/>
            <a:r>
              <a:rPr lang="en-US" sz="2400" dirty="0"/>
              <a:t>“The results from this study showed that…</a:t>
            </a:r>
          </a:p>
          <a:p>
            <a:pPr lvl="1"/>
            <a:r>
              <a:rPr lang="en-US" sz="2400" dirty="0"/>
              <a:t>“Our results indicate that….</a:t>
            </a:r>
          </a:p>
          <a:p>
            <a:pPr lvl="1"/>
            <a:r>
              <a:rPr lang="en-US" sz="2400" dirty="0"/>
              <a:t>“</a:t>
            </a:r>
            <a:r>
              <a:rPr lang="en-US" sz="2400" i="1" dirty="0"/>
              <a:t>The purpose of this study was to…and we…</a:t>
            </a:r>
            <a:r>
              <a:rPr lang="en-US" sz="2400" i="1" dirty="0" err="1"/>
              <a:t>etc</a:t>
            </a:r>
            <a:endParaRPr lang="en-US" sz="2400" i="1" dirty="0"/>
          </a:p>
          <a:p>
            <a:pPr marL="342900" lvl="1" indent="0">
              <a:buNone/>
            </a:pPr>
            <a:endParaRPr lang="en-US" sz="2400" i="1" dirty="0"/>
          </a:p>
          <a:p>
            <a:r>
              <a:rPr lang="en-US" sz="2400" dirty="0"/>
              <a:t>Be bold, explain precisely what you have found and explain how it will add to current knowledge or change healthcare</a:t>
            </a:r>
          </a:p>
          <a:p>
            <a:r>
              <a:rPr lang="en-US" sz="2400" dirty="0"/>
              <a:t>Second paragraph address the strengths and limitations</a:t>
            </a:r>
          </a:p>
          <a:p>
            <a:r>
              <a:rPr lang="en-US" sz="2400" dirty="0"/>
              <a:t>Third paragraph should put the research in context of what is already known in the field</a:t>
            </a:r>
          </a:p>
        </p:txBody>
      </p:sp>
    </p:spTree>
    <p:extLst>
      <p:ext uri="{BB962C8B-B14F-4D97-AF65-F5344CB8AC3E}">
        <p14:creationId xmlns:p14="http://schemas.microsoft.com/office/powerpoint/2010/main" val="680620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p:txBody>
          <a:bodyPr/>
          <a:lstStyle/>
          <a:p>
            <a:r>
              <a:rPr lang="en-US" dirty="0"/>
              <a:t>Try to avoid concluding that “further research is needed”</a:t>
            </a:r>
          </a:p>
          <a:p>
            <a:pPr marL="0" indent="0">
              <a:buNone/>
            </a:pPr>
            <a:endParaRPr lang="en-US" dirty="0"/>
          </a:p>
          <a:p>
            <a:r>
              <a:rPr lang="en-US" dirty="0"/>
              <a:t>Think about how your research could change the way medicine is practiced and what this could mean for patients and health systems.</a:t>
            </a:r>
          </a:p>
          <a:p>
            <a:endParaRPr lang="en-US" dirty="0"/>
          </a:p>
          <a:p>
            <a:r>
              <a:rPr lang="en-US" dirty="0"/>
              <a:t>A good paper has answers the question it set out to study and has a clear message of how this adds to what is known</a:t>
            </a:r>
          </a:p>
        </p:txBody>
      </p:sp>
    </p:spTree>
    <p:extLst>
      <p:ext uri="{BB962C8B-B14F-4D97-AF65-F5344CB8AC3E}">
        <p14:creationId xmlns:p14="http://schemas.microsoft.com/office/powerpoint/2010/main" val="1353825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Co-author etiquette</a:t>
            </a:r>
          </a:p>
        </p:txBody>
      </p:sp>
      <p:sp>
        <p:nvSpPr>
          <p:cNvPr id="3" name="Content Placeholder 2"/>
          <p:cNvSpPr>
            <a:spLocks noGrp="1"/>
          </p:cNvSpPr>
          <p:nvPr>
            <p:ph idx="1"/>
          </p:nvPr>
        </p:nvSpPr>
        <p:spPr/>
        <p:txBody>
          <a:bodyPr>
            <a:normAutofit/>
          </a:bodyPr>
          <a:lstStyle/>
          <a:p>
            <a:pPr>
              <a:spcAft>
                <a:spcPts val="900"/>
              </a:spcAft>
            </a:pPr>
            <a:r>
              <a:rPr lang="en-GB" dirty="0"/>
              <a:t>If it’s your paper, you should be the first author</a:t>
            </a:r>
          </a:p>
          <a:p>
            <a:pPr>
              <a:spcAft>
                <a:spcPts val="900"/>
              </a:spcAft>
            </a:pPr>
            <a:r>
              <a:rPr lang="en-GB" dirty="0"/>
              <a:t>Often the main supervisor or principal investigator is last</a:t>
            </a:r>
          </a:p>
          <a:p>
            <a:pPr>
              <a:spcAft>
                <a:spcPts val="900"/>
              </a:spcAft>
            </a:pPr>
            <a:r>
              <a:rPr lang="en-GB" dirty="0"/>
              <a:t>Link those positions in between to relative contributions made following ICMR guidance for authorship</a:t>
            </a:r>
          </a:p>
          <a:p>
            <a:pPr>
              <a:spcAft>
                <a:spcPts val="900"/>
              </a:spcAft>
            </a:pPr>
            <a:r>
              <a:rPr lang="en-GB" dirty="0"/>
              <a:t>Shared 1</a:t>
            </a:r>
            <a:r>
              <a:rPr lang="en-GB" baseline="30000" dirty="0"/>
              <a:t>st</a:t>
            </a:r>
            <a:r>
              <a:rPr lang="en-GB" dirty="0"/>
              <a:t> authorship is becoming more common</a:t>
            </a:r>
          </a:p>
        </p:txBody>
      </p:sp>
    </p:spTree>
    <p:extLst>
      <p:ext uri="{BB962C8B-B14F-4D97-AF65-F5344CB8AC3E}">
        <p14:creationId xmlns:p14="http://schemas.microsoft.com/office/powerpoint/2010/main" val="456259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and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867" y="1425025"/>
            <a:ext cx="5040633" cy="5023401"/>
          </a:xfrm>
        </p:spPr>
      </p:pic>
    </p:spTree>
    <p:extLst>
      <p:ext uri="{BB962C8B-B14F-4D97-AF65-F5344CB8AC3E}">
        <p14:creationId xmlns:p14="http://schemas.microsoft.com/office/powerpoint/2010/main" val="68926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from editor:</a:t>
            </a:r>
          </a:p>
        </p:txBody>
      </p:sp>
      <p:sp>
        <p:nvSpPr>
          <p:cNvPr id="3" name="Content Placeholder 2"/>
          <p:cNvSpPr>
            <a:spLocks noGrp="1"/>
          </p:cNvSpPr>
          <p:nvPr>
            <p:ph idx="1"/>
          </p:nvPr>
        </p:nvSpPr>
        <p:spPr/>
        <p:txBody>
          <a:bodyPr/>
          <a:lstStyle/>
          <a:p>
            <a:r>
              <a:rPr lang="en-US" dirty="0"/>
              <a:t>Rejection, no reason or feedback given</a:t>
            </a:r>
          </a:p>
          <a:p>
            <a:endParaRPr lang="en-US" dirty="0"/>
          </a:p>
          <a:p>
            <a:r>
              <a:rPr lang="en-US" dirty="0"/>
              <a:t>Rejection after peer review</a:t>
            </a:r>
          </a:p>
          <a:p>
            <a:endParaRPr lang="en-US" dirty="0"/>
          </a:p>
          <a:p>
            <a:r>
              <a:rPr lang="en-US" dirty="0"/>
              <a:t>Opportunity to respond to reviewer comments and resubmit</a:t>
            </a:r>
          </a:p>
          <a:p>
            <a:endParaRPr lang="en-US" dirty="0"/>
          </a:p>
          <a:p>
            <a:r>
              <a:rPr lang="en-US" dirty="0"/>
              <a:t>Unconditional acceptance (also known as pigs flying…)</a:t>
            </a:r>
          </a:p>
        </p:txBody>
      </p:sp>
    </p:spTree>
    <p:extLst>
      <p:ext uri="{BB962C8B-B14F-4D97-AF65-F5344CB8AC3E}">
        <p14:creationId xmlns:p14="http://schemas.microsoft.com/office/powerpoint/2010/main" val="66110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Responding to reviewer comments</a:t>
            </a:r>
          </a:p>
        </p:txBody>
      </p:sp>
      <p:sp>
        <p:nvSpPr>
          <p:cNvPr id="3" name="Content Placeholder 2"/>
          <p:cNvSpPr>
            <a:spLocks noGrp="1"/>
          </p:cNvSpPr>
          <p:nvPr>
            <p:ph idx="1"/>
          </p:nvPr>
        </p:nvSpPr>
        <p:spPr>
          <a:xfrm>
            <a:off x="628650" y="1494253"/>
            <a:ext cx="7886700" cy="4682710"/>
          </a:xfrm>
        </p:spPr>
        <p:txBody>
          <a:bodyPr>
            <a:normAutofit/>
          </a:bodyPr>
          <a:lstStyle/>
          <a:p>
            <a:r>
              <a:rPr lang="en-US" dirty="0"/>
              <a:t>Make sure you read the comments very carefully</a:t>
            </a:r>
          </a:p>
          <a:p>
            <a:pPr marL="0" indent="0">
              <a:buNone/>
            </a:pPr>
            <a:endParaRPr lang="en-US" dirty="0"/>
          </a:p>
          <a:p>
            <a:r>
              <a:rPr lang="en-US" dirty="0"/>
              <a:t>Learn to accept criticism and learn from the experience</a:t>
            </a:r>
          </a:p>
          <a:p>
            <a:pPr marL="0" indent="0">
              <a:buNone/>
            </a:pPr>
            <a:endParaRPr lang="en-US" dirty="0"/>
          </a:p>
          <a:p>
            <a:r>
              <a:rPr lang="en-US" dirty="0"/>
              <a:t>Try to remain dispassionate and objective</a:t>
            </a:r>
          </a:p>
          <a:p>
            <a:pPr marL="0" indent="0">
              <a:buNone/>
            </a:pPr>
            <a:endParaRPr lang="en-US" dirty="0"/>
          </a:p>
          <a:p>
            <a:r>
              <a:rPr lang="en-US" dirty="0"/>
              <a:t>Respond to each point individually, with line number references to the changes you have subsequently made in your manuscript</a:t>
            </a:r>
          </a:p>
        </p:txBody>
      </p:sp>
    </p:spTree>
    <p:extLst>
      <p:ext uri="{BB962C8B-B14F-4D97-AF65-F5344CB8AC3E}">
        <p14:creationId xmlns:p14="http://schemas.microsoft.com/office/powerpoint/2010/main" val="3654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right journal for your work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888" y="1825625"/>
            <a:ext cx="6532224" cy="4351338"/>
          </a:xfrm>
        </p:spPr>
      </p:pic>
    </p:spTree>
    <p:extLst>
      <p:ext uri="{BB962C8B-B14F-4D97-AF65-F5344CB8AC3E}">
        <p14:creationId xmlns:p14="http://schemas.microsoft.com/office/powerpoint/2010/main" val="1206062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fontScale="92500" lnSpcReduction="20000"/>
          </a:bodyPr>
          <a:lstStyle/>
          <a:p>
            <a:r>
              <a:rPr lang="en-US" dirty="0"/>
              <a:t>Scientific writing is a skill that we all have to learn</a:t>
            </a:r>
          </a:p>
          <a:p>
            <a:pPr marL="0" indent="0">
              <a:buNone/>
            </a:pPr>
            <a:endParaRPr lang="en-US" dirty="0"/>
          </a:p>
          <a:p>
            <a:r>
              <a:rPr lang="en-US" dirty="0"/>
              <a:t>A structured approach and being clear about your main message is the key</a:t>
            </a:r>
          </a:p>
          <a:p>
            <a:pPr marL="0" indent="0">
              <a:buNone/>
            </a:pPr>
            <a:endParaRPr lang="en-US" dirty="0"/>
          </a:p>
          <a:p>
            <a:r>
              <a:rPr lang="en-US" dirty="0"/>
              <a:t>Always use simple and non- emotive language, however keep your writing interesting and </a:t>
            </a:r>
            <a:r>
              <a:rPr lang="en-US" dirty="0" err="1"/>
              <a:t>emphasise</a:t>
            </a:r>
            <a:r>
              <a:rPr lang="en-US" dirty="0"/>
              <a:t> the bigger picture</a:t>
            </a:r>
          </a:p>
          <a:p>
            <a:endParaRPr lang="en-US" dirty="0"/>
          </a:p>
          <a:p>
            <a:r>
              <a:rPr lang="en-US" dirty="0"/>
              <a:t>Every one gets rejected</a:t>
            </a:r>
          </a:p>
          <a:p>
            <a:endParaRPr lang="en-US" dirty="0"/>
          </a:p>
          <a:p>
            <a:r>
              <a:rPr lang="en-US" dirty="0"/>
              <a:t>Keep trying!</a:t>
            </a:r>
          </a:p>
        </p:txBody>
      </p:sp>
    </p:spTree>
    <p:extLst>
      <p:ext uri="{BB962C8B-B14F-4D97-AF65-F5344CB8AC3E}">
        <p14:creationId xmlns:p14="http://schemas.microsoft.com/office/powerpoint/2010/main" val="2932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93" y="493986"/>
            <a:ext cx="7678066" cy="5997070"/>
          </a:xfrm>
          <a:prstGeom prst="rect">
            <a:avLst/>
          </a:prstGeom>
        </p:spPr>
      </p:pic>
    </p:spTree>
    <p:extLst>
      <p:ext uri="{BB962C8B-B14F-4D97-AF65-F5344CB8AC3E}">
        <p14:creationId xmlns:p14="http://schemas.microsoft.com/office/powerpoint/2010/main" val="192786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writing</a:t>
            </a:r>
          </a:p>
        </p:txBody>
      </p:sp>
      <p:sp>
        <p:nvSpPr>
          <p:cNvPr id="3" name="Content Placeholder 2"/>
          <p:cNvSpPr>
            <a:spLocks noGrp="1"/>
          </p:cNvSpPr>
          <p:nvPr>
            <p:ph idx="1"/>
          </p:nvPr>
        </p:nvSpPr>
        <p:spPr/>
        <p:txBody>
          <a:bodyPr/>
          <a:lstStyle/>
          <a:p>
            <a:r>
              <a:rPr lang="en-US" dirty="0"/>
              <a:t>A precise way to explain what you did, what you found, and why it matters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746" y="2841692"/>
            <a:ext cx="3898157" cy="2579363"/>
          </a:xfrm>
          <a:prstGeom prst="rect">
            <a:avLst/>
          </a:prstGeom>
        </p:spPr>
      </p:pic>
    </p:spTree>
    <p:extLst>
      <p:ext uri="{BB962C8B-B14F-4D97-AF65-F5344CB8AC3E}">
        <p14:creationId xmlns:p14="http://schemas.microsoft.com/office/powerpoint/2010/main" val="1886996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362" y="2004574"/>
            <a:ext cx="7886700" cy="2764319"/>
          </a:xfrm>
        </p:spPr>
      </p:pic>
      <p:sp>
        <p:nvSpPr>
          <p:cNvPr id="5" name="TextBox 4"/>
          <p:cNvSpPr txBox="1"/>
          <p:nvPr/>
        </p:nvSpPr>
        <p:spPr>
          <a:xfrm>
            <a:off x="5471809" y="5665146"/>
            <a:ext cx="3437416" cy="300082"/>
          </a:xfrm>
          <a:prstGeom prst="rect">
            <a:avLst/>
          </a:prstGeom>
          <a:noFill/>
        </p:spPr>
        <p:txBody>
          <a:bodyPr wrap="none" rtlCol="0">
            <a:spAutoFit/>
          </a:bodyPr>
          <a:lstStyle/>
          <a:p>
            <a:r>
              <a:rPr lang="en-US" sz="1350" dirty="0"/>
              <a:t>Peat, Scientific Writing, 2002 BMJ Publications</a:t>
            </a:r>
          </a:p>
        </p:txBody>
      </p:sp>
    </p:spTree>
    <p:extLst>
      <p:ext uri="{BB962C8B-B14F-4D97-AF65-F5344CB8AC3E}">
        <p14:creationId xmlns:p14="http://schemas.microsoft.com/office/powerpoint/2010/main" val="173874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80" y="151064"/>
            <a:ext cx="4023360" cy="6519076"/>
          </a:xfrm>
        </p:spPr>
      </p:pic>
      <p:sp>
        <p:nvSpPr>
          <p:cNvPr id="7" name="TextBox 6"/>
          <p:cNvSpPr txBox="1"/>
          <p:nvPr/>
        </p:nvSpPr>
        <p:spPr>
          <a:xfrm>
            <a:off x="7081520" y="6485474"/>
            <a:ext cx="1581074" cy="369332"/>
          </a:xfrm>
          <a:prstGeom prst="rect">
            <a:avLst/>
          </a:prstGeom>
          <a:noFill/>
        </p:spPr>
        <p:txBody>
          <a:bodyPr wrap="none" rtlCol="0">
            <a:spAutoFit/>
          </a:bodyPr>
          <a:lstStyle/>
          <a:p>
            <a:r>
              <a:rPr lang="en-US" dirty="0"/>
              <a:t>Peat et al 2002</a:t>
            </a:r>
          </a:p>
        </p:txBody>
      </p:sp>
      <p:sp>
        <p:nvSpPr>
          <p:cNvPr id="8" name="Oval 7"/>
          <p:cNvSpPr/>
          <p:nvPr/>
        </p:nvSpPr>
        <p:spPr>
          <a:xfrm>
            <a:off x="1814513" y="0"/>
            <a:ext cx="5267007" cy="1300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3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Deciding on a journal</a:t>
            </a:r>
          </a:p>
        </p:txBody>
      </p:sp>
      <p:sp>
        <p:nvSpPr>
          <p:cNvPr id="3" name="Content Placeholder 2"/>
          <p:cNvSpPr>
            <a:spLocks noGrp="1"/>
          </p:cNvSpPr>
          <p:nvPr>
            <p:ph idx="1"/>
          </p:nvPr>
        </p:nvSpPr>
        <p:spPr>
          <a:xfrm>
            <a:off x="515007" y="1555531"/>
            <a:ext cx="8000343" cy="4621432"/>
          </a:xfrm>
        </p:spPr>
        <p:txBody>
          <a:bodyPr>
            <a:noAutofit/>
          </a:bodyPr>
          <a:lstStyle/>
          <a:p>
            <a:pPr>
              <a:lnSpc>
                <a:spcPts val="3000"/>
              </a:lnSpc>
            </a:pPr>
            <a:r>
              <a:rPr lang="en-GB" sz="2400" dirty="0"/>
              <a:t>Where were the articles you cited published?</a:t>
            </a:r>
          </a:p>
          <a:p>
            <a:pPr>
              <a:lnSpc>
                <a:spcPts val="3000"/>
              </a:lnSpc>
            </a:pPr>
            <a:r>
              <a:rPr lang="en-GB" sz="2400" dirty="0"/>
              <a:t>What journals do you read?</a:t>
            </a:r>
          </a:p>
          <a:p>
            <a:pPr>
              <a:lnSpc>
                <a:spcPts val="3000"/>
              </a:lnSpc>
            </a:pPr>
            <a:r>
              <a:rPr lang="en-GB" sz="2400" dirty="0"/>
              <a:t>Who are your target audience?</a:t>
            </a:r>
          </a:p>
          <a:p>
            <a:pPr>
              <a:lnSpc>
                <a:spcPts val="3000"/>
              </a:lnSpc>
            </a:pPr>
            <a:r>
              <a:rPr lang="en-GB" sz="2400" dirty="0"/>
              <a:t>Use an online tool like JANE </a:t>
            </a:r>
            <a:r>
              <a:rPr lang="en-GB" sz="2400" dirty="0">
                <a:hlinkClick r:id="rId3"/>
              </a:rPr>
              <a:t>https://jane.biosemantics.org/</a:t>
            </a:r>
            <a:r>
              <a:rPr lang="en-GB" sz="2400" dirty="0"/>
              <a:t> </a:t>
            </a:r>
          </a:p>
          <a:p>
            <a:pPr>
              <a:lnSpc>
                <a:spcPts val="3000"/>
              </a:lnSpc>
            </a:pPr>
            <a:r>
              <a:rPr lang="en-GB" sz="2400" dirty="0"/>
              <a:t>Check the Journal’s website for information</a:t>
            </a:r>
          </a:p>
          <a:p>
            <a:pPr>
              <a:lnSpc>
                <a:spcPts val="3000"/>
              </a:lnSpc>
            </a:pPr>
            <a:r>
              <a:rPr lang="en-GB" sz="2400" dirty="0"/>
              <a:t>Send an exploratory e-mail to the editors</a:t>
            </a:r>
          </a:p>
          <a:p>
            <a:pPr>
              <a:lnSpc>
                <a:spcPts val="3000"/>
              </a:lnSpc>
            </a:pPr>
            <a:r>
              <a:rPr lang="en-GB" sz="2400" dirty="0"/>
              <a:t>Look out for calls for articles on your topic</a:t>
            </a:r>
          </a:p>
          <a:p>
            <a:pPr>
              <a:lnSpc>
                <a:spcPts val="3000"/>
              </a:lnSpc>
            </a:pPr>
            <a:r>
              <a:rPr lang="en-GB" sz="2400" dirty="0"/>
              <a:t>Check impact factors</a:t>
            </a:r>
          </a:p>
        </p:txBody>
      </p:sp>
    </p:spTree>
    <p:extLst>
      <p:ext uri="{BB962C8B-B14F-4D97-AF65-F5344CB8AC3E}">
        <p14:creationId xmlns:p14="http://schemas.microsoft.com/office/powerpoint/2010/main" val="1144482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Journal Impact</a:t>
            </a:r>
          </a:p>
        </p:txBody>
      </p:sp>
      <p:sp>
        <p:nvSpPr>
          <p:cNvPr id="3" name="Content Placeholder 2"/>
          <p:cNvSpPr>
            <a:spLocks noGrp="1"/>
          </p:cNvSpPr>
          <p:nvPr>
            <p:ph idx="1"/>
          </p:nvPr>
        </p:nvSpPr>
        <p:spPr/>
        <p:txBody>
          <a:bodyPr>
            <a:normAutofit lnSpcReduction="10000"/>
          </a:bodyPr>
          <a:lstStyle/>
          <a:p>
            <a:r>
              <a:rPr lang="en-GB" dirty="0"/>
              <a:t>Impact factor: A measure of the frequency with which the ‘average article’ in a journal has been cited in a particular year</a:t>
            </a:r>
          </a:p>
          <a:p>
            <a:endParaRPr lang="en-GB" dirty="0"/>
          </a:p>
          <a:p>
            <a:r>
              <a:rPr lang="en-GB" dirty="0"/>
              <a:t>Helps evaluate a journal’s relative importance, especially compared to others in the same field </a:t>
            </a:r>
          </a:p>
          <a:p>
            <a:endParaRPr lang="en-GB" dirty="0"/>
          </a:p>
          <a:p>
            <a:r>
              <a:rPr lang="en-GB" dirty="0"/>
              <a:t>Impact factor &gt;5 considered very good</a:t>
            </a:r>
          </a:p>
          <a:p>
            <a:endParaRPr lang="en-GB" dirty="0"/>
          </a:p>
          <a:p>
            <a:r>
              <a:rPr lang="en-GB" dirty="0"/>
              <a:t>Other measures: SJR scientific journal rankings</a:t>
            </a:r>
          </a:p>
          <a:p>
            <a:pPr marL="0" indent="0">
              <a:buNone/>
            </a:pPr>
            <a:endParaRPr lang="en-GB" dirty="0"/>
          </a:p>
          <a:p>
            <a:endParaRPr lang="en-GB" dirty="0"/>
          </a:p>
        </p:txBody>
      </p:sp>
    </p:spTree>
    <p:extLst>
      <p:ext uri="{BB962C8B-B14F-4D97-AF65-F5344CB8AC3E}">
        <p14:creationId xmlns:p14="http://schemas.microsoft.com/office/powerpoint/2010/main" val="1192427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1491</Words>
  <Application>Microsoft Office PowerPoint</Application>
  <PresentationFormat>On-screen Show (4:3)</PresentationFormat>
  <Paragraphs>214</Paragraphs>
  <Slides>39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Corbel</vt:lpstr>
      <vt:lpstr>Georgia</vt:lpstr>
      <vt:lpstr>Office Theme</vt:lpstr>
      <vt:lpstr>Scientific writing</vt:lpstr>
      <vt:lpstr>PowerPoint Presentation</vt:lpstr>
      <vt:lpstr>PowerPoint Presentation</vt:lpstr>
      <vt:lpstr>PowerPoint Presentation</vt:lpstr>
      <vt:lpstr>Scientific writing</vt:lpstr>
      <vt:lpstr>PowerPoint Presentation</vt:lpstr>
      <vt:lpstr>PowerPoint Presentation</vt:lpstr>
      <vt:lpstr>Deciding on a journal</vt:lpstr>
      <vt:lpstr>Journal Impact</vt:lpstr>
      <vt:lpstr>Choosing where to submit</vt:lpstr>
      <vt:lpstr>Choosing where to submit</vt:lpstr>
      <vt:lpstr>Choosing where to submit</vt:lpstr>
      <vt:lpstr>Predatory journals</vt:lpstr>
      <vt:lpstr>PowerPoint Presentation</vt:lpstr>
      <vt:lpstr>Instructions to authors </vt:lpstr>
      <vt:lpstr>Standardised reporting guidelines</vt:lpstr>
      <vt:lpstr>PowerPoint Presentation</vt:lpstr>
      <vt:lpstr>PowerPoint Presentation</vt:lpstr>
      <vt:lpstr>Writing your paper…..</vt:lpstr>
      <vt:lpstr>Tips for high quality academic writing</vt:lpstr>
      <vt:lpstr>PowerPoint Presentation</vt:lpstr>
      <vt:lpstr>The abstract</vt:lpstr>
      <vt:lpstr>Start with the subheadings</vt:lpstr>
      <vt:lpstr>The introduction</vt:lpstr>
      <vt:lpstr>Introduction</vt:lpstr>
      <vt:lpstr>Methods </vt:lpstr>
      <vt:lpstr>PowerPoint Presentation</vt:lpstr>
      <vt:lpstr>Results </vt:lpstr>
      <vt:lpstr>Results  </vt:lpstr>
      <vt:lpstr>Results </vt:lpstr>
      <vt:lpstr>Discussion</vt:lpstr>
      <vt:lpstr>Discussion</vt:lpstr>
      <vt:lpstr>Conclusion </vt:lpstr>
      <vt:lpstr>Co-author etiquette</vt:lpstr>
      <vt:lpstr>Submission and Peer review</vt:lpstr>
      <vt:lpstr>Responses from editor:</vt:lpstr>
      <vt:lpstr>Responding to reviewer comments</vt:lpstr>
      <vt:lpstr>Finding the right journal for your work</vt:lpstr>
      <vt:lpstr>Conclusion</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writing - Jane Hirst</dc:title>
  <dc:creator>Jane Hirst</dc:creator>
  <cp:lastModifiedBy>Aldo Campana</cp:lastModifiedBy>
  <cp:revision>61</cp:revision>
  <dcterms:created xsi:type="dcterms:W3CDTF">2015-09-09T08:38:13Z</dcterms:created>
  <dcterms:modified xsi:type="dcterms:W3CDTF">2024-10-16T07:30:05Z</dcterms:modified>
</cp:coreProperties>
</file>