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5" r:id="rId7"/>
    <p:sldId id="261" r:id="rId8"/>
    <p:sldId id="262" r:id="rId9"/>
    <p:sldId id="320" r:id="rId10"/>
    <p:sldId id="264" r:id="rId11"/>
    <p:sldId id="263" r:id="rId12"/>
    <p:sldId id="313" r:id="rId13"/>
    <p:sldId id="266" r:id="rId14"/>
    <p:sldId id="267" r:id="rId15"/>
    <p:sldId id="268" r:id="rId16"/>
    <p:sldId id="269" r:id="rId17"/>
    <p:sldId id="270" r:id="rId18"/>
    <p:sldId id="271" r:id="rId19"/>
    <p:sldId id="272" r:id="rId20"/>
    <p:sldId id="273" r:id="rId21"/>
    <p:sldId id="274" r:id="rId22"/>
    <p:sldId id="315" r:id="rId23"/>
    <p:sldId id="275" r:id="rId24"/>
    <p:sldId id="276" r:id="rId25"/>
    <p:sldId id="277" r:id="rId26"/>
    <p:sldId id="278" r:id="rId27"/>
    <p:sldId id="321" r:id="rId28"/>
    <p:sldId id="279" r:id="rId29"/>
    <p:sldId id="280" r:id="rId30"/>
    <p:sldId id="322" r:id="rId31"/>
    <p:sldId id="282" r:id="rId32"/>
    <p:sldId id="284" r:id="rId33"/>
    <p:sldId id="316"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19" r:id="rId47"/>
    <p:sldId id="297" r:id="rId48"/>
    <p:sldId id="298" r:id="rId49"/>
    <p:sldId id="299" r:id="rId50"/>
    <p:sldId id="300" r:id="rId51"/>
    <p:sldId id="301" r:id="rId52"/>
    <p:sldId id="303" r:id="rId53"/>
    <p:sldId id="304" r:id="rId54"/>
    <p:sldId id="306" r:id="rId55"/>
    <p:sldId id="307" r:id="rId56"/>
    <p:sldId id="308" r:id="rId57"/>
    <p:sldId id="309" r:id="rId58"/>
    <p:sldId id="310" r:id="rId59"/>
    <p:sldId id="323" r:id="rId60"/>
    <p:sldId id="324" r:id="rId61"/>
    <p:sldId id="311" r:id="rId62"/>
    <p:sldId id="314" r:id="rId63"/>
    <p:sldId id="312" r:id="rId64"/>
    <p:sldId id="3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elaku Samuel" initials="DMS" lastIdx="1" clrIdx="0">
    <p:extLst>
      <p:ext uri="{19B8F6BF-5375-455C-9EA6-DF929625EA0E}">
        <p15:presenceInfo xmlns:p15="http://schemas.microsoft.com/office/powerpoint/2012/main" userId="Dr Melaku Sa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667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7" d="100"/>
          <a:sy n="147" d="100"/>
        </p:scale>
        <p:origin x="112"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967A3-3741-4148-9A95-C26B05B10A8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14FBC3F-87E7-4721-A7AA-9877D30C81DE}">
      <dgm:prSet phldrT="[Text]" custT="1"/>
      <dgm:spPr/>
      <dgm:t>
        <a:bodyPr/>
        <a:lstStyle/>
        <a:p>
          <a:r>
            <a:rPr lang="en-US" sz="2800" b="1" dirty="0"/>
            <a:t>Research Domain</a:t>
          </a:r>
        </a:p>
      </dgm:t>
    </dgm:pt>
    <dgm:pt modelId="{764D558F-D168-4694-AE9B-3AFCA89751C2}" type="parTrans" cxnId="{C1ED212A-98B0-4E86-8359-D0DCE956E74C}">
      <dgm:prSet/>
      <dgm:spPr/>
      <dgm:t>
        <a:bodyPr/>
        <a:lstStyle/>
        <a:p>
          <a:endParaRPr lang="en-US"/>
        </a:p>
      </dgm:t>
    </dgm:pt>
    <dgm:pt modelId="{77806127-B580-4077-8AF9-522F9BC97E4A}" type="sibTrans" cxnId="{C1ED212A-98B0-4E86-8359-D0DCE956E74C}">
      <dgm:prSet/>
      <dgm:spPr/>
      <dgm:t>
        <a:bodyPr/>
        <a:lstStyle/>
        <a:p>
          <a:endParaRPr lang="en-US"/>
        </a:p>
      </dgm:t>
    </dgm:pt>
    <dgm:pt modelId="{E82B03D1-CBE0-4A8D-9A49-0AF7F2161FA0}">
      <dgm:prSet phldrT="[Text]" custT="1"/>
      <dgm:spPr/>
      <dgm:t>
        <a:bodyPr anchor="t"/>
        <a:lstStyle/>
        <a:p>
          <a:pPr algn="l"/>
          <a:r>
            <a:rPr lang="en-US" sz="2400" b="1" dirty="0"/>
            <a:t>Operational research (OR)</a:t>
          </a:r>
          <a:r>
            <a:rPr lang="en-US" sz="2400" dirty="0"/>
            <a:t>: </a:t>
          </a:r>
          <a:r>
            <a:rPr lang="en-US" sz="2400" b="0" i="0" dirty="0"/>
            <a:t>aims to develop solutions to current operational problems of specific health programs or specific service  delivery components of the health system</a:t>
          </a:r>
          <a:endParaRPr lang="en-US" sz="2400" dirty="0"/>
        </a:p>
      </dgm:t>
    </dgm:pt>
    <dgm:pt modelId="{7D9DA73D-5CB0-469F-A715-6E108D133F4C}" type="parTrans" cxnId="{4A46B3D8-30DE-44CD-9A69-6C0842256DC7}">
      <dgm:prSet/>
      <dgm:spPr/>
      <dgm:t>
        <a:bodyPr/>
        <a:lstStyle/>
        <a:p>
          <a:endParaRPr lang="en-US"/>
        </a:p>
      </dgm:t>
    </dgm:pt>
    <dgm:pt modelId="{D83E7983-A243-4C1D-878F-2B7E215A3C89}" type="sibTrans" cxnId="{4A46B3D8-30DE-44CD-9A69-6C0842256DC7}">
      <dgm:prSet/>
      <dgm:spPr/>
      <dgm:t>
        <a:bodyPr/>
        <a:lstStyle/>
        <a:p>
          <a:endParaRPr lang="en-US"/>
        </a:p>
      </dgm:t>
    </dgm:pt>
    <dgm:pt modelId="{41FE57B9-7101-4391-AA78-F972FF035DE0}">
      <dgm:prSet phldrT="[Text]" custT="1"/>
      <dgm:spPr/>
      <dgm:t>
        <a:bodyPr anchor="t"/>
        <a:lstStyle/>
        <a:p>
          <a:pPr algn="l"/>
          <a:r>
            <a:rPr lang="en-US" sz="2400" b="1" i="0" dirty="0"/>
            <a:t>Implementation research (IR): </a:t>
          </a:r>
          <a:r>
            <a:rPr lang="en-US" sz="2400" b="0" i="0" dirty="0"/>
            <a:t>aims to develop strategies for available or new health interventions in order to improve access to, and the use of, these interventions by the populations in need</a:t>
          </a:r>
          <a:br>
            <a:rPr lang="en-US" sz="2400" dirty="0"/>
          </a:br>
          <a:endParaRPr lang="en-US" sz="2400" dirty="0"/>
        </a:p>
      </dgm:t>
    </dgm:pt>
    <dgm:pt modelId="{4E64BA3E-B36D-475E-824E-3217B4EBE8D2}" type="parTrans" cxnId="{45C25B6C-8C0C-45E4-93AE-5267682B3133}">
      <dgm:prSet/>
      <dgm:spPr/>
      <dgm:t>
        <a:bodyPr/>
        <a:lstStyle/>
        <a:p>
          <a:endParaRPr lang="en-US"/>
        </a:p>
      </dgm:t>
    </dgm:pt>
    <dgm:pt modelId="{6F21A075-4CD5-435C-BBFC-166990C466FC}" type="sibTrans" cxnId="{45C25B6C-8C0C-45E4-93AE-5267682B3133}">
      <dgm:prSet/>
      <dgm:spPr/>
      <dgm:t>
        <a:bodyPr/>
        <a:lstStyle/>
        <a:p>
          <a:endParaRPr lang="en-US"/>
        </a:p>
      </dgm:t>
    </dgm:pt>
    <dgm:pt modelId="{6324EFD1-B01D-4179-BC92-4EAF6BC86760}">
      <dgm:prSet phldrT="[Text]" custT="1"/>
      <dgm:spPr/>
      <dgm:t>
        <a:bodyPr anchor="t"/>
        <a:lstStyle/>
        <a:p>
          <a:pPr algn="l"/>
          <a:r>
            <a:rPr lang="en-US" sz="2400" b="1" i="0" dirty="0"/>
            <a:t>Health systems research (HSR):</a:t>
          </a:r>
          <a:r>
            <a:rPr lang="en-US" sz="2400" b="0" i="0" dirty="0"/>
            <a:t> addresses health system and policy questions that are not disease-specific but concern systems problems that have repercussions on the performance of the health system as a whole </a:t>
          </a:r>
          <a:br>
            <a:rPr lang="en-US" sz="2400" b="0" i="0" dirty="0"/>
          </a:br>
          <a:br>
            <a:rPr lang="en-US" sz="2400" dirty="0"/>
          </a:br>
          <a:endParaRPr lang="en-US" sz="2400" dirty="0"/>
        </a:p>
      </dgm:t>
    </dgm:pt>
    <dgm:pt modelId="{2A0F3260-65E9-44A2-8385-2784C423BDCA}" type="parTrans" cxnId="{25D2328F-29D9-4B24-9C10-248210DE9875}">
      <dgm:prSet/>
      <dgm:spPr/>
      <dgm:t>
        <a:bodyPr/>
        <a:lstStyle/>
        <a:p>
          <a:endParaRPr lang="en-US"/>
        </a:p>
      </dgm:t>
    </dgm:pt>
    <dgm:pt modelId="{4178C0C5-B949-4A88-97AD-9BCD34F512E3}" type="sibTrans" cxnId="{25D2328F-29D9-4B24-9C10-248210DE9875}">
      <dgm:prSet/>
      <dgm:spPr/>
      <dgm:t>
        <a:bodyPr/>
        <a:lstStyle/>
        <a:p>
          <a:endParaRPr lang="en-US"/>
        </a:p>
      </dgm:t>
    </dgm:pt>
    <dgm:pt modelId="{B4077773-5F62-419D-BA10-D3CFF9B67A22}" type="pres">
      <dgm:prSet presAssocID="{33F967A3-3741-4148-9A95-C26B05B10A8F}" presName="Name0" presStyleCnt="0">
        <dgm:presLayoutVars>
          <dgm:chPref val="1"/>
          <dgm:dir/>
          <dgm:animOne val="branch"/>
          <dgm:animLvl val="lvl"/>
          <dgm:resizeHandles val="exact"/>
        </dgm:presLayoutVars>
      </dgm:prSet>
      <dgm:spPr/>
    </dgm:pt>
    <dgm:pt modelId="{BCD96B09-2400-4194-ADFC-8B816A098D36}" type="pres">
      <dgm:prSet presAssocID="{914FBC3F-87E7-4721-A7AA-9877D30C81DE}" presName="root1" presStyleCnt="0"/>
      <dgm:spPr/>
    </dgm:pt>
    <dgm:pt modelId="{D4801183-13FA-46CB-A4F1-63266D6C4D31}" type="pres">
      <dgm:prSet presAssocID="{914FBC3F-87E7-4721-A7AA-9877D30C81DE}" presName="LevelOneTextNode" presStyleLbl="node0" presStyleIdx="0" presStyleCnt="1" custLinFactX="-140652" custLinFactNeighborX="-200000" custLinFactNeighborY="-769">
        <dgm:presLayoutVars>
          <dgm:chPref val="3"/>
        </dgm:presLayoutVars>
      </dgm:prSet>
      <dgm:spPr/>
    </dgm:pt>
    <dgm:pt modelId="{997BB3A3-BE23-47E2-A530-1B96E6EBFAB8}" type="pres">
      <dgm:prSet presAssocID="{914FBC3F-87E7-4721-A7AA-9877D30C81DE}" presName="level2hierChild" presStyleCnt="0"/>
      <dgm:spPr/>
    </dgm:pt>
    <dgm:pt modelId="{8FDBB2FD-AE65-40A2-8463-9D779FAE6A84}" type="pres">
      <dgm:prSet presAssocID="{7D9DA73D-5CB0-469F-A715-6E108D133F4C}" presName="conn2-1" presStyleLbl="parChTrans1D2" presStyleIdx="0" presStyleCnt="3"/>
      <dgm:spPr/>
    </dgm:pt>
    <dgm:pt modelId="{885766BE-3C02-4F82-9E5E-BD18131AF11A}" type="pres">
      <dgm:prSet presAssocID="{7D9DA73D-5CB0-469F-A715-6E108D133F4C}" presName="connTx" presStyleLbl="parChTrans1D2" presStyleIdx="0" presStyleCnt="3"/>
      <dgm:spPr/>
    </dgm:pt>
    <dgm:pt modelId="{D8B89CB6-0BD8-4490-9331-18A676363C28}" type="pres">
      <dgm:prSet presAssocID="{E82B03D1-CBE0-4A8D-9A49-0AF7F2161FA0}" presName="root2" presStyleCnt="0"/>
      <dgm:spPr/>
    </dgm:pt>
    <dgm:pt modelId="{4FBF6989-0CDD-48EF-B6B9-CAF39A6F40CA}" type="pres">
      <dgm:prSet presAssocID="{E82B03D1-CBE0-4A8D-9A49-0AF7F2161FA0}" presName="LevelTwoTextNode" presStyleLbl="node2" presStyleIdx="0" presStyleCnt="3" custScaleX="338712" custScaleY="121676" custLinFactNeighborX="-1111" custLinFactNeighborY="-73240">
        <dgm:presLayoutVars>
          <dgm:chPref val="3"/>
        </dgm:presLayoutVars>
      </dgm:prSet>
      <dgm:spPr/>
    </dgm:pt>
    <dgm:pt modelId="{A05DAE08-D1DE-414D-BA39-FB704A7C94FC}" type="pres">
      <dgm:prSet presAssocID="{E82B03D1-CBE0-4A8D-9A49-0AF7F2161FA0}" presName="level3hierChild" presStyleCnt="0"/>
      <dgm:spPr/>
    </dgm:pt>
    <dgm:pt modelId="{8788305B-7582-4D85-835F-BAA54F7552F7}" type="pres">
      <dgm:prSet presAssocID="{4E64BA3E-B36D-475E-824E-3217B4EBE8D2}" presName="conn2-1" presStyleLbl="parChTrans1D2" presStyleIdx="1" presStyleCnt="3"/>
      <dgm:spPr/>
    </dgm:pt>
    <dgm:pt modelId="{C5A2B787-8A30-4282-A02C-EC440DC155C3}" type="pres">
      <dgm:prSet presAssocID="{4E64BA3E-B36D-475E-824E-3217B4EBE8D2}" presName="connTx" presStyleLbl="parChTrans1D2" presStyleIdx="1" presStyleCnt="3"/>
      <dgm:spPr/>
    </dgm:pt>
    <dgm:pt modelId="{9DD59AC4-CD3C-4A32-9C36-7AE5702D3C1B}" type="pres">
      <dgm:prSet presAssocID="{41FE57B9-7101-4391-AA78-F972FF035DE0}" presName="root2" presStyleCnt="0"/>
      <dgm:spPr/>
    </dgm:pt>
    <dgm:pt modelId="{350C4568-AD89-47CA-9CEF-B1D9AD2364A9}" type="pres">
      <dgm:prSet presAssocID="{41FE57B9-7101-4391-AA78-F972FF035DE0}" presName="LevelTwoTextNode" presStyleLbl="node2" presStyleIdx="1" presStyleCnt="3" custScaleX="340679" custScaleY="122989" custLinFactNeighborX="0" custLinFactNeighborY="-21541">
        <dgm:presLayoutVars>
          <dgm:chPref val="3"/>
        </dgm:presLayoutVars>
      </dgm:prSet>
      <dgm:spPr/>
    </dgm:pt>
    <dgm:pt modelId="{AD2E3AD8-330D-4719-B196-2C45159377E4}" type="pres">
      <dgm:prSet presAssocID="{41FE57B9-7101-4391-AA78-F972FF035DE0}" presName="level3hierChild" presStyleCnt="0"/>
      <dgm:spPr/>
    </dgm:pt>
    <dgm:pt modelId="{40AAAA73-8365-4394-AEF0-05E8E5B37356}" type="pres">
      <dgm:prSet presAssocID="{2A0F3260-65E9-44A2-8385-2784C423BDCA}" presName="conn2-1" presStyleLbl="parChTrans1D2" presStyleIdx="2" presStyleCnt="3"/>
      <dgm:spPr/>
    </dgm:pt>
    <dgm:pt modelId="{6C03BB1A-A1B3-4F94-905D-4B0D190B65AD}" type="pres">
      <dgm:prSet presAssocID="{2A0F3260-65E9-44A2-8385-2784C423BDCA}" presName="connTx" presStyleLbl="parChTrans1D2" presStyleIdx="2" presStyleCnt="3"/>
      <dgm:spPr/>
    </dgm:pt>
    <dgm:pt modelId="{19C42683-EA19-4DEC-9EE4-F73C5E65FA22}" type="pres">
      <dgm:prSet presAssocID="{6324EFD1-B01D-4179-BC92-4EAF6BC86760}" presName="root2" presStyleCnt="0"/>
      <dgm:spPr/>
    </dgm:pt>
    <dgm:pt modelId="{99B1B7BF-B33C-433C-B3DB-580046C70E6C}" type="pres">
      <dgm:prSet presAssocID="{6324EFD1-B01D-4179-BC92-4EAF6BC86760}" presName="LevelTwoTextNode" presStyleLbl="node2" presStyleIdx="2" presStyleCnt="3" custScaleX="339466" custScaleY="133114" custLinFactNeighborY="7757">
        <dgm:presLayoutVars>
          <dgm:chPref val="3"/>
        </dgm:presLayoutVars>
      </dgm:prSet>
      <dgm:spPr/>
    </dgm:pt>
    <dgm:pt modelId="{97F3868F-D4F3-4EF2-AF91-D3B2D142B863}" type="pres">
      <dgm:prSet presAssocID="{6324EFD1-B01D-4179-BC92-4EAF6BC86760}" presName="level3hierChild" presStyleCnt="0"/>
      <dgm:spPr/>
    </dgm:pt>
  </dgm:ptLst>
  <dgm:cxnLst>
    <dgm:cxn modelId="{59E65E19-DC4F-4037-8CDB-953DCDBB131B}" type="presOf" srcId="{4E64BA3E-B36D-475E-824E-3217B4EBE8D2}" destId="{C5A2B787-8A30-4282-A02C-EC440DC155C3}" srcOrd="1" destOrd="0" presId="urn:microsoft.com/office/officeart/2008/layout/HorizontalMultiLevelHierarchy"/>
    <dgm:cxn modelId="{94ABB129-1647-45D3-A180-B5108017F88F}" type="presOf" srcId="{7D9DA73D-5CB0-469F-A715-6E108D133F4C}" destId="{8FDBB2FD-AE65-40A2-8463-9D779FAE6A84}" srcOrd="0" destOrd="0" presId="urn:microsoft.com/office/officeart/2008/layout/HorizontalMultiLevelHierarchy"/>
    <dgm:cxn modelId="{C1ED212A-98B0-4E86-8359-D0DCE956E74C}" srcId="{33F967A3-3741-4148-9A95-C26B05B10A8F}" destId="{914FBC3F-87E7-4721-A7AA-9877D30C81DE}" srcOrd="0" destOrd="0" parTransId="{764D558F-D168-4694-AE9B-3AFCA89751C2}" sibTransId="{77806127-B580-4077-8AF9-522F9BC97E4A}"/>
    <dgm:cxn modelId="{9315BD38-D9E9-459E-BD85-0131D86D5817}" type="presOf" srcId="{E82B03D1-CBE0-4A8D-9A49-0AF7F2161FA0}" destId="{4FBF6989-0CDD-48EF-B6B9-CAF39A6F40CA}" srcOrd="0" destOrd="0" presId="urn:microsoft.com/office/officeart/2008/layout/HorizontalMultiLevelHierarchy"/>
    <dgm:cxn modelId="{F05C6149-DC89-429A-8DC6-2BED8C61FFD8}" type="presOf" srcId="{4E64BA3E-B36D-475E-824E-3217B4EBE8D2}" destId="{8788305B-7582-4D85-835F-BAA54F7552F7}" srcOrd="0" destOrd="0" presId="urn:microsoft.com/office/officeart/2008/layout/HorizontalMultiLevelHierarchy"/>
    <dgm:cxn modelId="{45C25B6C-8C0C-45E4-93AE-5267682B3133}" srcId="{914FBC3F-87E7-4721-A7AA-9877D30C81DE}" destId="{41FE57B9-7101-4391-AA78-F972FF035DE0}" srcOrd="1" destOrd="0" parTransId="{4E64BA3E-B36D-475E-824E-3217B4EBE8D2}" sibTransId="{6F21A075-4CD5-435C-BBFC-166990C466FC}"/>
    <dgm:cxn modelId="{B870656C-106E-483C-8646-AE04800B1AF4}" type="presOf" srcId="{6324EFD1-B01D-4179-BC92-4EAF6BC86760}" destId="{99B1B7BF-B33C-433C-B3DB-580046C70E6C}" srcOrd="0" destOrd="0" presId="urn:microsoft.com/office/officeart/2008/layout/HorizontalMultiLevelHierarchy"/>
    <dgm:cxn modelId="{25D2328F-29D9-4B24-9C10-248210DE9875}" srcId="{914FBC3F-87E7-4721-A7AA-9877D30C81DE}" destId="{6324EFD1-B01D-4179-BC92-4EAF6BC86760}" srcOrd="2" destOrd="0" parTransId="{2A0F3260-65E9-44A2-8385-2784C423BDCA}" sibTransId="{4178C0C5-B949-4A88-97AD-9BCD34F512E3}"/>
    <dgm:cxn modelId="{0F11C6A9-F9A4-4D3D-862D-AD68B0CF19DC}" type="presOf" srcId="{2A0F3260-65E9-44A2-8385-2784C423BDCA}" destId="{6C03BB1A-A1B3-4F94-905D-4B0D190B65AD}" srcOrd="1" destOrd="0" presId="urn:microsoft.com/office/officeart/2008/layout/HorizontalMultiLevelHierarchy"/>
    <dgm:cxn modelId="{CF0532D1-F2CA-4B31-A7EB-4986ACDD4E9F}" type="presOf" srcId="{33F967A3-3741-4148-9A95-C26B05B10A8F}" destId="{B4077773-5F62-419D-BA10-D3CFF9B67A22}" srcOrd="0" destOrd="0" presId="urn:microsoft.com/office/officeart/2008/layout/HorizontalMultiLevelHierarchy"/>
    <dgm:cxn modelId="{ED683FD2-D9B2-429D-820F-FC0B973FE047}" type="presOf" srcId="{914FBC3F-87E7-4721-A7AA-9877D30C81DE}" destId="{D4801183-13FA-46CB-A4F1-63266D6C4D31}" srcOrd="0" destOrd="0" presId="urn:microsoft.com/office/officeart/2008/layout/HorizontalMultiLevelHierarchy"/>
    <dgm:cxn modelId="{C8A380D4-275D-406B-8890-97E825C4A7DD}" type="presOf" srcId="{7D9DA73D-5CB0-469F-A715-6E108D133F4C}" destId="{885766BE-3C02-4F82-9E5E-BD18131AF11A}" srcOrd="1" destOrd="0" presId="urn:microsoft.com/office/officeart/2008/layout/HorizontalMultiLevelHierarchy"/>
    <dgm:cxn modelId="{07A976D8-07DF-4E48-A6FA-23E32C3E941E}" type="presOf" srcId="{41FE57B9-7101-4391-AA78-F972FF035DE0}" destId="{350C4568-AD89-47CA-9CEF-B1D9AD2364A9}" srcOrd="0" destOrd="0" presId="urn:microsoft.com/office/officeart/2008/layout/HorizontalMultiLevelHierarchy"/>
    <dgm:cxn modelId="{4A46B3D8-30DE-44CD-9A69-6C0842256DC7}" srcId="{914FBC3F-87E7-4721-A7AA-9877D30C81DE}" destId="{E82B03D1-CBE0-4A8D-9A49-0AF7F2161FA0}" srcOrd="0" destOrd="0" parTransId="{7D9DA73D-5CB0-469F-A715-6E108D133F4C}" sibTransId="{D83E7983-A243-4C1D-878F-2B7E215A3C89}"/>
    <dgm:cxn modelId="{3AE1D8FE-4F23-4399-AEBD-39593457955C}" type="presOf" srcId="{2A0F3260-65E9-44A2-8385-2784C423BDCA}" destId="{40AAAA73-8365-4394-AEF0-05E8E5B37356}" srcOrd="0" destOrd="0" presId="urn:microsoft.com/office/officeart/2008/layout/HorizontalMultiLevelHierarchy"/>
    <dgm:cxn modelId="{137A9E58-B2D0-49E9-873F-4603AF607FE0}" type="presParOf" srcId="{B4077773-5F62-419D-BA10-D3CFF9B67A22}" destId="{BCD96B09-2400-4194-ADFC-8B816A098D36}" srcOrd="0" destOrd="0" presId="urn:microsoft.com/office/officeart/2008/layout/HorizontalMultiLevelHierarchy"/>
    <dgm:cxn modelId="{09D73058-BD48-4DAE-9716-94D0054A809E}" type="presParOf" srcId="{BCD96B09-2400-4194-ADFC-8B816A098D36}" destId="{D4801183-13FA-46CB-A4F1-63266D6C4D31}" srcOrd="0" destOrd="0" presId="urn:microsoft.com/office/officeart/2008/layout/HorizontalMultiLevelHierarchy"/>
    <dgm:cxn modelId="{75B871D0-C86B-4ED4-8597-355D1E708578}" type="presParOf" srcId="{BCD96B09-2400-4194-ADFC-8B816A098D36}" destId="{997BB3A3-BE23-47E2-A530-1B96E6EBFAB8}" srcOrd="1" destOrd="0" presId="urn:microsoft.com/office/officeart/2008/layout/HorizontalMultiLevelHierarchy"/>
    <dgm:cxn modelId="{B9155D34-D7B6-4C4F-AF9D-31EFFBA9F454}" type="presParOf" srcId="{997BB3A3-BE23-47E2-A530-1B96E6EBFAB8}" destId="{8FDBB2FD-AE65-40A2-8463-9D779FAE6A84}" srcOrd="0" destOrd="0" presId="urn:microsoft.com/office/officeart/2008/layout/HorizontalMultiLevelHierarchy"/>
    <dgm:cxn modelId="{A7D42E16-29B5-483C-8C0E-182322F75588}" type="presParOf" srcId="{8FDBB2FD-AE65-40A2-8463-9D779FAE6A84}" destId="{885766BE-3C02-4F82-9E5E-BD18131AF11A}" srcOrd="0" destOrd="0" presId="urn:microsoft.com/office/officeart/2008/layout/HorizontalMultiLevelHierarchy"/>
    <dgm:cxn modelId="{5FD5B63A-9EBB-44E2-8C82-392227024D6A}" type="presParOf" srcId="{997BB3A3-BE23-47E2-A530-1B96E6EBFAB8}" destId="{D8B89CB6-0BD8-4490-9331-18A676363C28}" srcOrd="1" destOrd="0" presId="urn:microsoft.com/office/officeart/2008/layout/HorizontalMultiLevelHierarchy"/>
    <dgm:cxn modelId="{C52E4FE6-2110-4247-932A-E6DFDDDF18B5}" type="presParOf" srcId="{D8B89CB6-0BD8-4490-9331-18A676363C28}" destId="{4FBF6989-0CDD-48EF-B6B9-CAF39A6F40CA}" srcOrd="0" destOrd="0" presId="urn:microsoft.com/office/officeart/2008/layout/HorizontalMultiLevelHierarchy"/>
    <dgm:cxn modelId="{5FA43835-D8AC-41A8-BB59-4D3E3EBAF9D2}" type="presParOf" srcId="{D8B89CB6-0BD8-4490-9331-18A676363C28}" destId="{A05DAE08-D1DE-414D-BA39-FB704A7C94FC}" srcOrd="1" destOrd="0" presId="urn:microsoft.com/office/officeart/2008/layout/HorizontalMultiLevelHierarchy"/>
    <dgm:cxn modelId="{387C4CA9-A270-4F90-B909-938C8AC5A8A0}" type="presParOf" srcId="{997BB3A3-BE23-47E2-A530-1B96E6EBFAB8}" destId="{8788305B-7582-4D85-835F-BAA54F7552F7}" srcOrd="2" destOrd="0" presId="urn:microsoft.com/office/officeart/2008/layout/HorizontalMultiLevelHierarchy"/>
    <dgm:cxn modelId="{89B12613-8D30-4DB3-89E0-EDEE9037C274}" type="presParOf" srcId="{8788305B-7582-4D85-835F-BAA54F7552F7}" destId="{C5A2B787-8A30-4282-A02C-EC440DC155C3}" srcOrd="0" destOrd="0" presId="urn:microsoft.com/office/officeart/2008/layout/HorizontalMultiLevelHierarchy"/>
    <dgm:cxn modelId="{A17CF50D-94CB-477C-A788-C9A6ADA31E68}" type="presParOf" srcId="{997BB3A3-BE23-47E2-A530-1B96E6EBFAB8}" destId="{9DD59AC4-CD3C-4A32-9C36-7AE5702D3C1B}" srcOrd="3" destOrd="0" presId="urn:microsoft.com/office/officeart/2008/layout/HorizontalMultiLevelHierarchy"/>
    <dgm:cxn modelId="{ED655353-4E01-4AEA-AFBF-B48DBD299C2F}" type="presParOf" srcId="{9DD59AC4-CD3C-4A32-9C36-7AE5702D3C1B}" destId="{350C4568-AD89-47CA-9CEF-B1D9AD2364A9}" srcOrd="0" destOrd="0" presId="urn:microsoft.com/office/officeart/2008/layout/HorizontalMultiLevelHierarchy"/>
    <dgm:cxn modelId="{6423024E-2D8F-4D54-9AF3-B76AC05A3D6F}" type="presParOf" srcId="{9DD59AC4-CD3C-4A32-9C36-7AE5702D3C1B}" destId="{AD2E3AD8-330D-4719-B196-2C45159377E4}" srcOrd="1" destOrd="0" presId="urn:microsoft.com/office/officeart/2008/layout/HorizontalMultiLevelHierarchy"/>
    <dgm:cxn modelId="{5D70C051-7EF6-4BF8-9C17-6EF709431E7C}" type="presParOf" srcId="{997BB3A3-BE23-47E2-A530-1B96E6EBFAB8}" destId="{40AAAA73-8365-4394-AEF0-05E8E5B37356}" srcOrd="4" destOrd="0" presId="urn:microsoft.com/office/officeart/2008/layout/HorizontalMultiLevelHierarchy"/>
    <dgm:cxn modelId="{6944EE64-684F-4BF0-B3E1-928D4DA5AF22}" type="presParOf" srcId="{40AAAA73-8365-4394-AEF0-05E8E5B37356}" destId="{6C03BB1A-A1B3-4F94-905D-4B0D190B65AD}" srcOrd="0" destOrd="0" presId="urn:microsoft.com/office/officeart/2008/layout/HorizontalMultiLevelHierarchy"/>
    <dgm:cxn modelId="{95642410-843E-4E35-A86E-2305E88B206D}" type="presParOf" srcId="{997BB3A3-BE23-47E2-A530-1B96E6EBFAB8}" destId="{19C42683-EA19-4DEC-9EE4-F73C5E65FA22}" srcOrd="5" destOrd="0" presId="urn:microsoft.com/office/officeart/2008/layout/HorizontalMultiLevelHierarchy"/>
    <dgm:cxn modelId="{03602806-D339-482C-9A01-AFF23B1D4B16}" type="presParOf" srcId="{19C42683-EA19-4DEC-9EE4-F73C5E65FA22}" destId="{99B1B7BF-B33C-433C-B3DB-580046C70E6C}" srcOrd="0" destOrd="0" presId="urn:microsoft.com/office/officeart/2008/layout/HorizontalMultiLevelHierarchy"/>
    <dgm:cxn modelId="{15B5F1D5-CD74-49AF-92FF-9B1E3DB8F327}" type="presParOf" srcId="{19C42683-EA19-4DEC-9EE4-F73C5E65FA22}" destId="{97F3868F-D4F3-4EF2-AF91-D3B2D142B8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6A20-B9E1-4F6F-BBB3-0D71F4E17C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0067C2-E693-44C5-9826-E65CBE520385}">
      <dgm:prSet phldrT="[Text]" custT="1"/>
      <dgm:spPr/>
      <dgm:t>
        <a:bodyPr/>
        <a:lstStyle/>
        <a:p>
          <a:r>
            <a:rPr lang="en-US" sz="2600" b="1" dirty="0"/>
            <a:t>Operational</a:t>
          </a:r>
        </a:p>
      </dgm:t>
    </dgm:pt>
    <dgm:pt modelId="{AC1ED2C1-EEF0-495C-B158-C3CF4DB91FCB}" type="parTrans" cxnId="{10085FBF-CCBB-40DE-BC86-6320409259D4}">
      <dgm:prSet/>
      <dgm:spPr/>
      <dgm:t>
        <a:bodyPr/>
        <a:lstStyle/>
        <a:p>
          <a:endParaRPr lang="en-US"/>
        </a:p>
      </dgm:t>
    </dgm:pt>
    <dgm:pt modelId="{D78F3365-7752-41D4-9C24-13EB4144DFBD}" type="sibTrans" cxnId="{10085FBF-CCBB-40DE-BC86-6320409259D4}">
      <dgm:prSet/>
      <dgm:spPr/>
      <dgm:t>
        <a:bodyPr/>
        <a:lstStyle/>
        <a:p>
          <a:endParaRPr lang="en-US"/>
        </a:p>
      </dgm:t>
    </dgm:pt>
    <dgm:pt modelId="{183B1F53-DD6B-4F6C-912D-2902CF68F1F0}">
      <dgm:prSet phldrT="[Text]" custT="1"/>
      <dgm:spPr/>
      <dgm:t>
        <a:bodyPr/>
        <a:lstStyle/>
        <a:p>
          <a:r>
            <a:rPr lang="en-US" sz="2400" dirty="0"/>
            <a:t>Which locations should be targeted for delivering male circumcision (MC) services in Eastern Africa?</a:t>
          </a:r>
        </a:p>
      </dgm:t>
    </dgm:pt>
    <dgm:pt modelId="{C9D59AA0-E38B-4CF2-ACB8-DE5C95800B2A}" type="parTrans" cxnId="{BA39DA51-9A21-408B-8166-77F9B02C4C91}">
      <dgm:prSet/>
      <dgm:spPr/>
      <dgm:t>
        <a:bodyPr/>
        <a:lstStyle/>
        <a:p>
          <a:endParaRPr lang="en-US"/>
        </a:p>
      </dgm:t>
    </dgm:pt>
    <dgm:pt modelId="{E2C2F0A1-E77E-4C94-ACCF-57B65C66F3A0}" type="sibTrans" cxnId="{BA39DA51-9A21-408B-8166-77F9B02C4C91}">
      <dgm:prSet/>
      <dgm:spPr/>
      <dgm:t>
        <a:bodyPr/>
        <a:lstStyle/>
        <a:p>
          <a:endParaRPr lang="en-US"/>
        </a:p>
      </dgm:t>
    </dgm:pt>
    <dgm:pt modelId="{0996D27F-A05F-4BCD-9487-BE4F1471DE4C}">
      <dgm:prSet phldrT="[Text]" custT="1"/>
      <dgm:spPr/>
      <dgm:t>
        <a:bodyPr/>
        <a:lstStyle/>
        <a:p>
          <a:r>
            <a:rPr lang="en-US" sz="2600" b="1" dirty="0"/>
            <a:t>Implementation</a:t>
          </a:r>
        </a:p>
      </dgm:t>
    </dgm:pt>
    <dgm:pt modelId="{DC0E1EA2-409D-4119-BA30-3A215B295129}" type="parTrans" cxnId="{46572727-2E74-4602-BB46-29A961C2E99E}">
      <dgm:prSet/>
      <dgm:spPr/>
      <dgm:t>
        <a:bodyPr/>
        <a:lstStyle/>
        <a:p>
          <a:endParaRPr lang="en-US"/>
        </a:p>
      </dgm:t>
    </dgm:pt>
    <dgm:pt modelId="{BB5D0AE9-3CCC-45A8-8C95-29462F17406C}" type="sibTrans" cxnId="{46572727-2E74-4602-BB46-29A961C2E99E}">
      <dgm:prSet/>
      <dgm:spPr/>
      <dgm:t>
        <a:bodyPr/>
        <a:lstStyle/>
        <a:p>
          <a:endParaRPr lang="en-US"/>
        </a:p>
      </dgm:t>
    </dgm:pt>
    <dgm:pt modelId="{A733938B-4135-4ED0-AB8C-A318D9D62A1F}">
      <dgm:prSet phldrT="[Text]" custT="1"/>
      <dgm:spPr/>
      <dgm:t>
        <a:bodyPr/>
        <a:lstStyle/>
        <a:p>
          <a:r>
            <a:rPr lang="en-US" sz="2400" dirty="0"/>
            <a:t>How can access to MC services among populations who are currently not reached by MC services be improved? </a:t>
          </a:r>
        </a:p>
      </dgm:t>
    </dgm:pt>
    <dgm:pt modelId="{E74B16F1-31E7-4963-B764-BA2FAC78928F}" type="parTrans" cxnId="{7C9A94E8-1E77-4E55-A58F-1FE8B2D2A64F}">
      <dgm:prSet/>
      <dgm:spPr/>
      <dgm:t>
        <a:bodyPr/>
        <a:lstStyle/>
        <a:p>
          <a:endParaRPr lang="en-US"/>
        </a:p>
      </dgm:t>
    </dgm:pt>
    <dgm:pt modelId="{336CDD89-B08A-4F8D-BD23-2DDDC3629449}" type="sibTrans" cxnId="{7C9A94E8-1E77-4E55-A58F-1FE8B2D2A64F}">
      <dgm:prSet/>
      <dgm:spPr/>
      <dgm:t>
        <a:bodyPr/>
        <a:lstStyle/>
        <a:p>
          <a:endParaRPr lang="en-US"/>
        </a:p>
      </dgm:t>
    </dgm:pt>
    <dgm:pt modelId="{2B92503E-B4C4-4FEA-AF7D-E2C9BFFFA958}">
      <dgm:prSet phldrT="[Text]" custT="1"/>
      <dgm:spPr/>
      <dgm:t>
        <a:bodyPr/>
        <a:lstStyle/>
        <a:p>
          <a:r>
            <a:rPr lang="en-US" sz="2600" b="1" dirty="0"/>
            <a:t>Health System</a:t>
          </a:r>
        </a:p>
      </dgm:t>
    </dgm:pt>
    <dgm:pt modelId="{B325C74D-3A97-48DB-85EF-D9E50363911C}" type="parTrans" cxnId="{79069B4D-91DA-4A8B-AFC9-18763911A38D}">
      <dgm:prSet/>
      <dgm:spPr/>
      <dgm:t>
        <a:bodyPr/>
        <a:lstStyle/>
        <a:p>
          <a:endParaRPr lang="en-US"/>
        </a:p>
      </dgm:t>
    </dgm:pt>
    <dgm:pt modelId="{C316F61E-9E14-471B-AEC9-C3E6A548E68A}" type="sibTrans" cxnId="{79069B4D-91DA-4A8B-AFC9-18763911A38D}">
      <dgm:prSet/>
      <dgm:spPr/>
      <dgm:t>
        <a:bodyPr/>
        <a:lstStyle/>
        <a:p>
          <a:endParaRPr lang="en-US"/>
        </a:p>
      </dgm:t>
    </dgm:pt>
    <dgm:pt modelId="{D847FFC9-92D7-4BE2-97CB-58748D0AAA76}">
      <dgm:prSet phldrT="[Text]" custT="1"/>
      <dgm:spPr/>
      <dgm:t>
        <a:bodyPr/>
        <a:lstStyle/>
        <a:p>
          <a:r>
            <a:rPr lang="en-US" sz="2400" dirty="0"/>
            <a:t>What has been the impact of the rapid scale-up of MC program on fragile health system? </a:t>
          </a:r>
        </a:p>
      </dgm:t>
    </dgm:pt>
    <dgm:pt modelId="{6B8A3A6A-F27B-477D-BC64-F740C9D42BC5}" type="parTrans" cxnId="{06113A72-CB03-46E8-8253-4ADB80CDAB1D}">
      <dgm:prSet/>
      <dgm:spPr/>
      <dgm:t>
        <a:bodyPr/>
        <a:lstStyle/>
        <a:p>
          <a:endParaRPr lang="en-US"/>
        </a:p>
      </dgm:t>
    </dgm:pt>
    <dgm:pt modelId="{E33D3C37-E854-4E8B-BF05-463BD75A62C0}" type="sibTrans" cxnId="{06113A72-CB03-46E8-8253-4ADB80CDAB1D}">
      <dgm:prSet/>
      <dgm:spPr/>
      <dgm:t>
        <a:bodyPr/>
        <a:lstStyle/>
        <a:p>
          <a:endParaRPr lang="en-US"/>
        </a:p>
      </dgm:t>
    </dgm:pt>
    <dgm:pt modelId="{18D0DBC4-3FA2-4041-8682-FC177E92DBA5}" type="pres">
      <dgm:prSet presAssocID="{3AFD6A20-B9E1-4F6F-BBB3-0D71F4E17CDD}" presName="Name0" presStyleCnt="0">
        <dgm:presLayoutVars>
          <dgm:dir/>
          <dgm:animLvl val="lvl"/>
          <dgm:resizeHandles val="exact"/>
        </dgm:presLayoutVars>
      </dgm:prSet>
      <dgm:spPr/>
    </dgm:pt>
    <dgm:pt modelId="{48350AD0-7C74-46FF-AC7A-5CB2A271CDC6}" type="pres">
      <dgm:prSet presAssocID="{AC0067C2-E693-44C5-9826-E65CBE520385}" presName="linNode" presStyleCnt="0"/>
      <dgm:spPr/>
    </dgm:pt>
    <dgm:pt modelId="{F11AA88D-4CB8-4982-BD36-797AA474E5E5}" type="pres">
      <dgm:prSet presAssocID="{AC0067C2-E693-44C5-9826-E65CBE520385}" presName="parentText" presStyleLbl="node1" presStyleIdx="0" presStyleCnt="3" custLinFactNeighborY="-1323">
        <dgm:presLayoutVars>
          <dgm:chMax val="1"/>
          <dgm:bulletEnabled val="1"/>
        </dgm:presLayoutVars>
      </dgm:prSet>
      <dgm:spPr/>
    </dgm:pt>
    <dgm:pt modelId="{82EAA98D-38BB-4D41-B7A6-7167CEEF5637}" type="pres">
      <dgm:prSet presAssocID="{AC0067C2-E693-44C5-9826-E65CBE520385}" presName="descendantText" presStyleLbl="alignAccFollowNode1" presStyleIdx="0" presStyleCnt="3" custLinFactNeighborY="0">
        <dgm:presLayoutVars>
          <dgm:bulletEnabled val="1"/>
        </dgm:presLayoutVars>
      </dgm:prSet>
      <dgm:spPr/>
    </dgm:pt>
    <dgm:pt modelId="{31873112-794E-4D4E-A2E7-5767F9664389}" type="pres">
      <dgm:prSet presAssocID="{D78F3365-7752-41D4-9C24-13EB4144DFBD}" presName="sp" presStyleCnt="0"/>
      <dgm:spPr/>
    </dgm:pt>
    <dgm:pt modelId="{7C7ACF37-1059-426D-BA2D-70B99129B579}" type="pres">
      <dgm:prSet presAssocID="{0996D27F-A05F-4BCD-9487-BE4F1471DE4C}" presName="linNode" presStyleCnt="0"/>
      <dgm:spPr/>
    </dgm:pt>
    <dgm:pt modelId="{A6AC8E5E-13E2-4BC1-AC41-B98081D8362A}" type="pres">
      <dgm:prSet presAssocID="{0996D27F-A05F-4BCD-9487-BE4F1471DE4C}" presName="parentText" presStyleLbl="node1" presStyleIdx="1" presStyleCnt="3">
        <dgm:presLayoutVars>
          <dgm:chMax val="1"/>
          <dgm:bulletEnabled val="1"/>
        </dgm:presLayoutVars>
      </dgm:prSet>
      <dgm:spPr/>
    </dgm:pt>
    <dgm:pt modelId="{F07CC33D-19B0-4FDB-A9DB-993627CE1014}" type="pres">
      <dgm:prSet presAssocID="{0996D27F-A05F-4BCD-9487-BE4F1471DE4C}" presName="descendantText" presStyleLbl="alignAccFollowNode1" presStyleIdx="1" presStyleCnt="3" custLinFactNeighborY="0">
        <dgm:presLayoutVars>
          <dgm:bulletEnabled val="1"/>
        </dgm:presLayoutVars>
      </dgm:prSet>
      <dgm:spPr/>
    </dgm:pt>
    <dgm:pt modelId="{C1C16B19-6636-4EA7-BE68-8117ADA3CA0C}" type="pres">
      <dgm:prSet presAssocID="{BB5D0AE9-3CCC-45A8-8C95-29462F17406C}" presName="sp" presStyleCnt="0"/>
      <dgm:spPr/>
    </dgm:pt>
    <dgm:pt modelId="{C1055B1B-73F2-4432-B128-42012AC67F7C}" type="pres">
      <dgm:prSet presAssocID="{2B92503E-B4C4-4FEA-AF7D-E2C9BFFFA958}" presName="linNode" presStyleCnt="0"/>
      <dgm:spPr/>
    </dgm:pt>
    <dgm:pt modelId="{02A39F33-DD6B-4753-A427-5B77F392D438}" type="pres">
      <dgm:prSet presAssocID="{2B92503E-B4C4-4FEA-AF7D-E2C9BFFFA958}" presName="parentText" presStyleLbl="node1" presStyleIdx="2" presStyleCnt="3">
        <dgm:presLayoutVars>
          <dgm:chMax val="1"/>
          <dgm:bulletEnabled val="1"/>
        </dgm:presLayoutVars>
      </dgm:prSet>
      <dgm:spPr/>
    </dgm:pt>
    <dgm:pt modelId="{8F265D61-748A-4D48-B6CB-E9F162883090}" type="pres">
      <dgm:prSet presAssocID="{2B92503E-B4C4-4FEA-AF7D-E2C9BFFFA958}" presName="descendantText" presStyleLbl="alignAccFollowNode1" presStyleIdx="2" presStyleCnt="3" custLinFactNeighborY="0">
        <dgm:presLayoutVars>
          <dgm:bulletEnabled val="1"/>
        </dgm:presLayoutVars>
      </dgm:prSet>
      <dgm:spPr/>
    </dgm:pt>
  </dgm:ptLst>
  <dgm:cxnLst>
    <dgm:cxn modelId="{7A8E3D18-6DE1-4341-8317-281C7A344EF6}" type="presOf" srcId="{3AFD6A20-B9E1-4F6F-BBB3-0D71F4E17CDD}" destId="{18D0DBC4-3FA2-4041-8682-FC177E92DBA5}" srcOrd="0" destOrd="0" presId="urn:microsoft.com/office/officeart/2005/8/layout/vList5"/>
    <dgm:cxn modelId="{E309651D-6264-4B9E-B507-942CB104455B}" type="presOf" srcId="{183B1F53-DD6B-4F6C-912D-2902CF68F1F0}" destId="{82EAA98D-38BB-4D41-B7A6-7167CEEF5637}" srcOrd="0" destOrd="0" presId="urn:microsoft.com/office/officeart/2005/8/layout/vList5"/>
    <dgm:cxn modelId="{46572727-2E74-4602-BB46-29A961C2E99E}" srcId="{3AFD6A20-B9E1-4F6F-BBB3-0D71F4E17CDD}" destId="{0996D27F-A05F-4BCD-9487-BE4F1471DE4C}" srcOrd="1" destOrd="0" parTransId="{DC0E1EA2-409D-4119-BA30-3A215B295129}" sibTransId="{BB5D0AE9-3CCC-45A8-8C95-29462F17406C}"/>
    <dgm:cxn modelId="{79069B4D-91DA-4A8B-AFC9-18763911A38D}" srcId="{3AFD6A20-B9E1-4F6F-BBB3-0D71F4E17CDD}" destId="{2B92503E-B4C4-4FEA-AF7D-E2C9BFFFA958}" srcOrd="2" destOrd="0" parTransId="{B325C74D-3A97-48DB-85EF-D9E50363911C}" sibTransId="{C316F61E-9E14-471B-AEC9-C3E6A548E68A}"/>
    <dgm:cxn modelId="{BA39DA51-9A21-408B-8166-77F9B02C4C91}" srcId="{AC0067C2-E693-44C5-9826-E65CBE520385}" destId="{183B1F53-DD6B-4F6C-912D-2902CF68F1F0}" srcOrd="0" destOrd="0" parTransId="{C9D59AA0-E38B-4CF2-ACB8-DE5C95800B2A}" sibTransId="{E2C2F0A1-E77E-4C94-ACCF-57B65C66F3A0}"/>
    <dgm:cxn modelId="{06113A72-CB03-46E8-8253-4ADB80CDAB1D}" srcId="{2B92503E-B4C4-4FEA-AF7D-E2C9BFFFA958}" destId="{D847FFC9-92D7-4BE2-97CB-58748D0AAA76}" srcOrd="0" destOrd="0" parTransId="{6B8A3A6A-F27B-477D-BC64-F740C9D42BC5}" sibTransId="{E33D3C37-E854-4E8B-BF05-463BD75A62C0}"/>
    <dgm:cxn modelId="{2B21AD9E-4258-47F1-9A72-3A447AE8AC74}" type="presOf" srcId="{D847FFC9-92D7-4BE2-97CB-58748D0AAA76}" destId="{8F265D61-748A-4D48-B6CB-E9F162883090}" srcOrd="0" destOrd="0" presId="urn:microsoft.com/office/officeart/2005/8/layout/vList5"/>
    <dgm:cxn modelId="{F2D294BC-7F0B-45FA-812C-C71E40C205D1}" type="presOf" srcId="{A733938B-4135-4ED0-AB8C-A318D9D62A1F}" destId="{F07CC33D-19B0-4FDB-A9DB-993627CE1014}" srcOrd="0" destOrd="0" presId="urn:microsoft.com/office/officeart/2005/8/layout/vList5"/>
    <dgm:cxn modelId="{10085FBF-CCBB-40DE-BC86-6320409259D4}" srcId="{3AFD6A20-B9E1-4F6F-BBB3-0D71F4E17CDD}" destId="{AC0067C2-E693-44C5-9826-E65CBE520385}" srcOrd="0" destOrd="0" parTransId="{AC1ED2C1-EEF0-495C-B158-C3CF4DB91FCB}" sibTransId="{D78F3365-7752-41D4-9C24-13EB4144DFBD}"/>
    <dgm:cxn modelId="{3E5369DD-B3D8-476B-B8FB-508735E59C61}" type="presOf" srcId="{2B92503E-B4C4-4FEA-AF7D-E2C9BFFFA958}" destId="{02A39F33-DD6B-4753-A427-5B77F392D438}" srcOrd="0" destOrd="0" presId="urn:microsoft.com/office/officeart/2005/8/layout/vList5"/>
    <dgm:cxn modelId="{7C9A94E8-1E77-4E55-A58F-1FE8B2D2A64F}" srcId="{0996D27F-A05F-4BCD-9487-BE4F1471DE4C}" destId="{A733938B-4135-4ED0-AB8C-A318D9D62A1F}" srcOrd="0" destOrd="0" parTransId="{E74B16F1-31E7-4963-B764-BA2FAC78928F}" sibTransId="{336CDD89-B08A-4F8D-BD23-2DDDC3629449}"/>
    <dgm:cxn modelId="{DC4F9CEA-D75A-4483-A7C2-06F2D8C74607}" type="presOf" srcId="{AC0067C2-E693-44C5-9826-E65CBE520385}" destId="{F11AA88D-4CB8-4982-BD36-797AA474E5E5}" srcOrd="0" destOrd="0" presId="urn:microsoft.com/office/officeart/2005/8/layout/vList5"/>
    <dgm:cxn modelId="{B41CE7EF-3CD3-4C71-9EBF-7C60B8D97410}" type="presOf" srcId="{0996D27F-A05F-4BCD-9487-BE4F1471DE4C}" destId="{A6AC8E5E-13E2-4BC1-AC41-B98081D8362A}" srcOrd="0" destOrd="0" presId="urn:microsoft.com/office/officeart/2005/8/layout/vList5"/>
    <dgm:cxn modelId="{6270D409-B397-4B79-A3A5-A5BCC429BAA5}" type="presParOf" srcId="{18D0DBC4-3FA2-4041-8682-FC177E92DBA5}" destId="{48350AD0-7C74-46FF-AC7A-5CB2A271CDC6}" srcOrd="0" destOrd="0" presId="urn:microsoft.com/office/officeart/2005/8/layout/vList5"/>
    <dgm:cxn modelId="{47D6D93A-3FE0-4CCF-8381-8FE118BC25FE}" type="presParOf" srcId="{48350AD0-7C74-46FF-AC7A-5CB2A271CDC6}" destId="{F11AA88D-4CB8-4982-BD36-797AA474E5E5}" srcOrd="0" destOrd="0" presId="urn:microsoft.com/office/officeart/2005/8/layout/vList5"/>
    <dgm:cxn modelId="{586ED05F-65AE-4B15-AF95-0CE9ABECB0B6}" type="presParOf" srcId="{48350AD0-7C74-46FF-AC7A-5CB2A271CDC6}" destId="{82EAA98D-38BB-4D41-B7A6-7167CEEF5637}" srcOrd="1" destOrd="0" presId="urn:microsoft.com/office/officeart/2005/8/layout/vList5"/>
    <dgm:cxn modelId="{CBFCC6BA-DC05-4CA2-974B-4387050DFC74}" type="presParOf" srcId="{18D0DBC4-3FA2-4041-8682-FC177E92DBA5}" destId="{31873112-794E-4D4E-A2E7-5767F9664389}" srcOrd="1" destOrd="0" presId="urn:microsoft.com/office/officeart/2005/8/layout/vList5"/>
    <dgm:cxn modelId="{FE963A15-CE08-4D7C-B6E8-A13C290B099B}" type="presParOf" srcId="{18D0DBC4-3FA2-4041-8682-FC177E92DBA5}" destId="{7C7ACF37-1059-426D-BA2D-70B99129B579}" srcOrd="2" destOrd="0" presId="urn:microsoft.com/office/officeart/2005/8/layout/vList5"/>
    <dgm:cxn modelId="{A26E5CE3-09FD-404E-853E-38D79FDEBCEB}" type="presParOf" srcId="{7C7ACF37-1059-426D-BA2D-70B99129B579}" destId="{A6AC8E5E-13E2-4BC1-AC41-B98081D8362A}" srcOrd="0" destOrd="0" presId="urn:microsoft.com/office/officeart/2005/8/layout/vList5"/>
    <dgm:cxn modelId="{6CEBA04C-41AC-454D-9292-F69601D84BF1}" type="presParOf" srcId="{7C7ACF37-1059-426D-BA2D-70B99129B579}" destId="{F07CC33D-19B0-4FDB-A9DB-993627CE1014}" srcOrd="1" destOrd="0" presId="urn:microsoft.com/office/officeart/2005/8/layout/vList5"/>
    <dgm:cxn modelId="{BEDA7817-E251-4389-AE7F-FBDCEBCCCB36}" type="presParOf" srcId="{18D0DBC4-3FA2-4041-8682-FC177E92DBA5}" destId="{C1C16B19-6636-4EA7-BE68-8117ADA3CA0C}" srcOrd="3" destOrd="0" presId="urn:microsoft.com/office/officeart/2005/8/layout/vList5"/>
    <dgm:cxn modelId="{334C7515-9C44-416E-957C-40E7F9FC1BE7}" type="presParOf" srcId="{18D0DBC4-3FA2-4041-8682-FC177E92DBA5}" destId="{C1055B1B-73F2-4432-B128-42012AC67F7C}" srcOrd="4" destOrd="0" presId="urn:microsoft.com/office/officeart/2005/8/layout/vList5"/>
    <dgm:cxn modelId="{CA17A909-78ED-4C8C-950C-994AF6B345CD}" type="presParOf" srcId="{C1055B1B-73F2-4432-B128-42012AC67F7C}" destId="{02A39F33-DD6B-4753-A427-5B77F392D438}" srcOrd="0" destOrd="0" presId="urn:microsoft.com/office/officeart/2005/8/layout/vList5"/>
    <dgm:cxn modelId="{E9D6D306-D1C9-46B7-BF61-AC8E22DE3E2E}" type="presParOf" srcId="{C1055B1B-73F2-4432-B128-42012AC67F7C}" destId="{8F265D61-748A-4D48-B6CB-E9F1628830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D514F-8128-4B58-9253-1FDEF649B7D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E6A3B3-BFE7-4D18-8F62-25C84E3DD114}">
      <dgm:prSet phldrT="[Text]" custT="1"/>
      <dgm:spPr/>
      <dgm:t>
        <a:bodyPr anchor="ctr"/>
        <a:lstStyle/>
        <a:p>
          <a:r>
            <a:rPr lang="en-US" sz="2000" b="1" u="sng" dirty="0"/>
            <a:t>Government:</a:t>
          </a:r>
          <a:r>
            <a:rPr lang="en-US" sz="2000" b="1" dirty="0"/>
            <a:t> </a:t>
          </a:r>
        </a:p>
        <a:p>
          <a:r>
            <a:rPr lang="en-US" sz="2000" b="0" dirty="0"/>
            <a:t>- E</a:t>
          </a:r>
          <a:r>
            <a:rPr lang="en-US" sz="1800" b="0" dirty="0"/>
            <a:t>nhancing the capabilities of government </a:t>
          </a:r>
          <a:r>
            <a:rPr lang="en-US" sz="1800" dirty="0"/>
            <a:t>(public policy, oversight and financing agencies)</a:t>
          </a:r>
          <a:endParaRPr lang="en-US" sz="2000" b="1" dirty="0"/>
        </a:p>
      </dgm:t>
    </dgm:pt>
    <dgm:pt modelId="{970736EA-DEF8-467D-9B6F-69FCC7A239E1}" type="parTrans" cxnId="{1B5BA9EE-E8DE-4840-951B-BE52EC520F89}">
      <dgm:prSet/>
      <dgm:spPr/>
      <dgm:t>
        <a:bodyPr/>
        <a:lstStyle/>
        <a:p>
          <a:endParaRPr lang="en-US" sz="2000"/>
        </a:p>
      </dgm:t>
    </dgm:pt>
    <dgm:pt modelId="{39A09847-F8CE-41C6-8FD7-1703636A6169}" type="sibTrans" cxnId="{1B5BA9EE-E8DE-4840-951B-BE52EC520F89}">
      <dgm:prSet/>
      <dgm:spPr/>
      <dgm:t>
        <a:bodyPr/>
        <a:lstStyle/>
        <a:p>
          <a:endParaRPr lang="en-US" sz="2000"/>
        </a:p>
      </dgm:t>
    </dgm:pt>
    <dgm:pt modelId="{A13653D1-63B3-4CBA-82DE-558160CDB8A0}">
      <dgm:prSet phldrT="[Text]" custT="1"/>
      <dgm:spPr/>
      <dgm:t>
        <a:bodyPr anchor="ctr"/>
        <a:lstStyle/>
        <a:p>
          <a:r>
            <a:rPr lang="en-US" sz="2000" b="1" u="sng" dirty="0"/>
            <a:t>Implementing/Provider Organization:</a:t>
          </a:r>
        </a:p>
        <a:p>
          <a:r>
            <a:rPr lang="en-US" sz="1800" dirty="0"/>
            <a:t>- Improving performance and accountability of organizations</a:t>
          </a:r>
          <a:endParaRPr lang="en-US" sz="2000" b="1" u="sng" dirty="0"/>
        </a:p>
      </dgm:t>
    </dgm:pt>
    <dgm:pt modelId="{764D80A0-AF20-4541-B3DD-8F9442626662}" type="parTrans" cxnId="{D76A603F-62DD-4CD1-AFA9-2D7620A2D0A3}">
      <dgm:prSet/>
      <dgm:spPr/>
      <dgm:t>
        <a:bodyPr/>
        <a:lstStyle/>
        <a:p>
          <a:endParaRPr lang="en-US" sz="2000"/>
        </a:p>
      </dgm:t>
    </dgm:pt>
    <dgm:pt modelId="{476B4C75-2163-49A3-916D-EC4FE0290974}" type="sibTrans" cxnId="{D76A603F-62DD-4CD1-AFA9-2D7620A2D0A3}">
      <dgm:prSet/>
      <dgm:spPr/>
      <dgm:t>
        <a:bodyPr/>
        <a:lstStyle/>
        <a:p>
          <a:endParaRPr lang="en-US" sz="2000"/>
        </a:p>
      </dgm:t>
    </dgm:pt>
    <dgm:pt modelId="{A7DB3259-AFC9-417F-9AC6-CF9A9D7A8918}">
      <dgm:prSet phldrT="[Text]" custT="1"/>
      <dgm:spPr/>
      <dgm:t>
        <a:bodyPr anchor="ctr"/>
        <a:lstStyle/>
        <a:p>
          <a:r>
            <a:rPr lang="en-US" sz="2000" b="1" u="sng" dirty="0"/>
            <a:t>Individual Providers/ health workers</a:t>
          </a:r>
          <a:r>
            <a:rPr lang="en-US" sz="2000" b="1" dirty="0"/>
            <a:t>:</a:t>
          </a:r>
        </a:p>
        <a:p>
          <a:r>
            <a:rPr lang="en-US" sz="2000" b="0" dirty="0"/>
            <a:t>- S</a:t>
          </a:r>
          <a:r>
            <a:rPr lang="en-US" sz="1800" b="0" dirty="0"/>
            <a:t>trengthening </a:t>
          </a:r>
          <a:r>
            <a:rPr lang="en-US" sz="1800" dirty="0"/>
            <a:t>the capabilities and performance</a:t>
          </a:r>
          <a:endParaRPr lang="en-US" sz="2000" b="1" dirty="0"/>
        </a:p>
      </dgm:t>
    </dgm:pt>
    <dgm:pt modelId="{3F3A81D6-30AE-4E1C-B865-D542F059CD5C}" type="parTrans" cxnId="{1BB9FA39-6ED8-4AE1-9805-1C11D5D7B173}">
      <dgm:prSet/>
      <dgm:spPr/>
      <dgm:t>
        <a:bodyPr/>
        <a:lstStyle/>
        <a:p>
          <a:endParaRPr lang="en-US" sz="2000"/>
        </a:p>
      </dgm:t>
    </dgm:pt>
    <dgm:pt modelId="{ECCB9971-D6B0-465B-BDA1-105E16D33759}" type="sibTrans" cxnId="{1BB9FA39-6ED8-4AE1-9805-1C11D5D7B173}">
      <dgm:prSet/>
      <dgm:spPr/>
      <dgm:t>
        <a:bodyPr/>
        <a:lstStyle/>
        <a:p>
          <a:endParaRPr lang="en-US" sz="2000"/>
        </a:p>
      </dgm:t>
    </dgm:pt>
    <dgm:pt modelId="{76363492-921F-4E39-8D5A-93FEE456E389}">
      <dgm:prSet custT="1"/>
      <dgm:spPr/>
      <dgm:t>
        <a:bodyPr anchor="ctr"/>
        <a:lstStyle/>
        <a:p>
          <a:r>
            <a:rPr lang="en-US" sz="2000" b="1" u="sng" dirty="0"/>
            <a:t>Communities/households:</a:t>
          </a:r>
        </a:p>
        <a:p>
          <a:r>
            <a:rPr lang="en-US" sz="1800" b="0" u="none" dirty="0"/>
            <a:t>- Empowering communities and households</a:t>
          </a:r>
        </a:p>
        <a:p>
          <a:endParaRPr lang="en-US" sz="1800" b="0" u="none" dirty="0"/>
        </a:p>
        <a:p>
          <a:endParaRPr lang="en-US" sz="2000" dirty="0"/>
        </a:p>
      </dgm:t>
    </dgm:pt>
    <dgm:pt modelId="{A8928558-687C-4541-A280-E8390BE3E7C0}" type="parTrans" cxnId="{440F77E0-B6EC-4CDF-A6C2-B16915E26A31}">
      <dgm:prSet/>
      <dgm:spPr/>
      <dgm:t>
        <a:bodyPr/>
        <a:lstStyle/>
        <a:p>
          <a:endParaRPr lang="en-US"/>
        </a:p>
      </dgm:t>
    </dgm:pt>
    <dgm:pt modelId="{256BA394-45B6-4FA5-9357-E989B5434288}" type="sibTrans" cxnId="{440F77E0-B6EC-4CDF-A6C2-B16915E26A31}">
      <dgm:prSet/>
      <dgm:spPr/>
      <dgm:t>
        <a:bodyPr/>
        <a:lstStyle/>
        <a:p>
          <a:endParaRPr lang="en-US"/>
        </a:p>
      </dgm:t>
    </dgm:pt>
    <dgm:pt modelId="{DAE7EBAC-6D9E-4086-854E-69D76E2E5ACF}">
      <dgm:prSet custT="1"/>
      <dgm:spPr/>
      <dgm:t>
        <a:bodyPr/>
        <a:lstStyle/>
        <a:p>
          <a:r>
            <a:rPr lang="en-US" sz="2000" b="1" u="sng" dirty="0"/>
            <a:t>Multiple actors</a:t>
          </a:r>
          <a:r>
            <a:rPr lang="en-US" sz="2000" b="1" dirty="0"/>
            <a:t>:</a:t>
          </a:r>
        </a:p>
        <a:p>
          <a:r>
            <a:rPr lang="en-US" sz="1800" b="0" dirty="0"/>
            <a:t>Supporting multiple stakeholders engaged in improving health </a:t>
          </a:r>
        </a:p>
      </dgm:t>
    </dgm:pt>
    <dgm:pt modelId="{0BB4383C-9A24-40C6-9BD6-6C74FBAE3F97}" type="parTrans" cxnId="{C11CEBCC-5E7C-45E0-BEC2-D416CD8E6AE1}">
      <dgm:prSet/>
      <dgm:spPr/>
      <dgm:t>
        <a:bodyPr/>
        <a:lstStyle/>
        <a:p>
          <a:endParaRPr lang="en-US"/>
        </a:p>
      </dgm:t>
    </dgm:pt>
    <dgm:pt modelId="{F84392CB-E833-4729-8F1A-1C2391833A68}" type="sibTrans" cxnId="{C11CEBCC-5E7C-45E0-BEC2-D416CD8E6AE1}">
      <dgm:prSet/>
      <dgm:spPr/>
      <dgm:t>
        <a:bodyPr/>
        <a:lstStyle/>
        <a:p>
          <a:endParaRPr lang="en-US"/>
        </a:p>
      </dgm:t>
    </dgm:pt>
    <dgm:pt modelId="{F55C7A14-5062-4875-A64F-FC2B72DCCB6C}" type="pres">
      <dgm:prSet presAssocID="{CB3D514F-8128-4B58-9253-1FDEF649B7DE}" presName="Name0" presStyleCnt="0">
        <dgm:presLayoutVars>
          <dgm:dir/>
          <dgm:resizeHandles val="exact"/>
        </dgm:presLayoutVars>
      </dgm:prSet>
      <dgm:spPr/>
    </dgm:pt>
    <dgm:pt modelId="{0529DC6F-748B-42E7-A217-5598EE85D2E1}" type="pres">
      <dgm:prSet presAssocID="{1CE6A3B3-BFE7-4D18-8F62-25C84E3DD114}" presName="node" presStyleLbl="node1" presStyleIdx="0" presStyleCnt="5" custLinFactNeighborX="6725">
        <dgm:presLayoutVars>
          <dgm:bulletEnabled val="1"/>
        </dgm:presLayoutVars>
      </dgm:prSet>
      <dgm:spPr/>
    </dgm:pt>
    <dgm:pt modelId="{42A0096E-CDAA-4FB3-A4F5-AD180DA50927}" type="pres">
      <dgm:prSet presAssocID="{39A09847-F8CE-41C6-8FD7-1703636A6169}" presName="sibTrans" presStyleCnt="0"/>
      <dgm:spPr/>
    </dgm:pt>
    <dgm:pt modelId="{8C71773C-4ABB-46FE-B5F3-CCF783EECA18}" type="pres">
      <dgm:prSet presAssocID="{A13653D1-63B3-4CBA-82DE-558160CDB8A0}" presName="node" presStyleLbl="node1" presStyleIdx="1" presStyleCnt="5">
        <dgm:presLayoutVars>
          <dgm:bulletEnabled val="1"/>
        </dgm:presLayoutVars>
      </dgm:prSet>
      <dgm:spPr/>
    </dgm:pt>
    <dgm:pt modelId="{A0AEFEF8-B679-4704-A094-7FE46711CE04}" type="pres">
      <dgm:prSet presAssocID="{476B4C75-2163-49A3-916D-EC4FE0290974}" presName="sibTrans" presStyleCnt="0"/>
      <dgm:spPr/>
    </dgm:pt>
    <dgm:pt modelId="{76A1E172-BFFC-45C0-BE82-0B2C1D0831B6}" type="pres">
      <dgm:prSet presAssocID="{A7DB3259-AFC9-417F-9AC6-CF9A9D7A8918}" presName="node" presStyleLbl="node1" presStyleIdx="2" presStyleCnt="5">
        <dgm:presLayoutVars>
          <dgm:bulletEnabled val="1"/>
        </dgm:presLayoutVars>
      </dgm:prSet>
      <dgm:spPr/>
    </dgm:pt>
    <dgm:pt modelId="{F3661879-CD21-4EF9-A964-64E0AEF86F8C}" type="pres">
      <dgm:prSet presAssocID="{ECCB9971-D6B0-465B-BDA1-105E16D33759}" presName="sibTrans" presStyleCnt="0"/>
      <dgm:spPr/>
    </dgm:pt>
    <dgm:pt modelId="{FAE199EF-249C-4A0B-A918-76C5DDDA87D7}" type="pres">
      <dgm:prSet presAssocID="{76363492-921F-4E39-8D5A-93FEE456E389}" presName="node" presStyleLbl="node1" presStyleIdx="3" presStyleCnt="5">
        <dgm:presLayoutVars>
          <dgm:bulletEnabled val="1"/>
        </dgm:presLayoutVars>
      </dgm:prSet>
      <dgm:spPr/>
    </dgm:pt>
    <dgm:pt modelId="{06A86FB7-7A26-430A-B33D-AB57FE0C9F63}" type="pres">
      <dgm:prSet presAssocID="{256BA394-45B6-4FA5-9357-E989B5434288}" presName="sibTrans" presStyleCnt="0"/>
      <dgm:spPr/>
    </dgm:pt>
    <dgm:pt modelId="{40E70633-CE82-43F6-BEBA-CBF8F7FF15A8}" type="pres">
      <dgm:prSet presAssocID="{DAE7EBAC-6D9E-4086-854E-69D76E2E5ACF}" presName="node" presStyleLbl="node1" presStyleIdx="4" presStyleCnt="5">
        <dgm:presLayoutVars>
          <dgm:bulletEnabled val="1"/>
        </dgm:presLayoutVars>
      </dgm:prSet>
      <dgm:spPr/>
    </dgm:pt>
  </dgm:ptLst>
  <dgm:cxnLst>
    <dgm:cxn modelId="{A3471737-7671-4749-ACA6-CB8195B9915D}" type="presOf" srcId="{A13653D1-63B3-4CBA-82DE-558160CDB8A0}" destId="{8C71773C-4ABB-46FE-B5F3-CCF783EECA18}" srcOrd="0" destOrd="0" presId="urn:microsoft.com/office/officeart/2005/8/layout/hList6"/>
    <dgm:cxn modelId="{1BB9FA39-6ED8-4AE1-9805-1C11D5D7B173}" srcId="{CB3D514F-8128-4B58-9253-1FDEF649B7DE}" destId="{A7DB3259-AFC9-417F-9AC6-CF9A9D7A8918}" srcOrd="2" destOrd="0" parTransId="{3F3A81D6-30AE-4E1C-B865-D542F059CD5C}" sibTransId="{ECCB9971-D6B0-465B-BDA1-105E16D33759}"/>
    <dgm:cxn modelId="{D76A603F-62DD-4CD1-AFA9-2D7620A2D0A3}" srcId="{CB3D514F-8128-4B58-9253-1FDEF649B7DE}" destId="{A13653D1-63B3-4CBA-82DE-558160CDB8A0}" srcOrd="1" destOrd="0" parTransId="{764D80A0-AF20-4541-B3DD-8F9442626662}" sibTransId="{476B4C75-2163-49A3-916D-EC4FE0290974}"/>
    <dgm:cxn modelId="{E6A8C366-3C74-46E0-896D-A745595D8153}" type="presOf" srcId="{1CE6A3B3-BFE7-4D18-8F62-25C84E3DD114}" destId="{0529DC6F-748B-42E7-A217-5598EE85D2E1}" srcOrd="0" destOrd="0" presId="urn:microsoft.com/office/officeart/2005/8/layout/hList6"/>
    <dgm:cxn modelId="{960BF866-7FC5-4958-AAF2-057FA80C72F5}" type="presOf" srcId="{76363492-921F-4E39-8D5A-93FEE456E389}" destId="{FAE199EF-249C-4A0B-A918-76C5DDDA87D7}" srcOrd="0" destOrd="0" presId="urn:microsoft.com/office/officeart/2005/8/layout/hList6"/>
    <dgm:cxn modelId="{5B4F7774-4202-440C-B895-FF0A2B7E234B}" type="presOf" srcId="{A7DB3259-AFC9-417F-9AC6-CF9A9D7A8918}" destId="{76A1E172-BFFC-45C0-BE82-0B2C1D0831B6}" srcOrd="0" destOrd="0" presId="urn:microsoft.com/office/officeart/2005/8/layout/hList6"/>
    <dgm:cxn modelId="{A7DDDC75-5459-4870-983C-86A1F3909F24}" type="presOf" srcId="{CB3D514F-8128-4B58-9253-1FDEF649B7DE}" destId="{F55C7A14-5062-4875-A64F-FC2B72DCCB6C}" srcOrd="0" destOrd="0" presId="urn:microsoft.com/office/officeart/2005/8/layout/hList6"/>
    <dgm:cxn modelId="{C11CEBCC-5E7C-45E0-BEC2-D416CD8E6AE1}" srcId="{CB3D514F-8128-4B58-9253-1FDEF649B7DE}" destId="{DAE7EBAC-6D9E-4086-854E-69D76E2E5ACF}" srcOrd="4" destOrd="0" parTransId="{0BB4383C-9A24-40C6-9BD6-6C74FBAE3F97}" sibTransId="{F84392CB-E833-4729-8F1A-1C2391833A68}"/>
    <dgm:cxn modelId="{440F77E0-B6EC-4CDF-A6C2-B16915E26A31}" srcId="{CB3D514F-8128-4B58-9253-1FDEF649B7DE}" destId="{76363492-921F-4E39-8D5A-93FEE456E389}" srcOrd="3" destOrd="0" parTransId="{A8928558-687C-4541-A280-E8390BE3E7C0}" sibTransId="{256BA394-45B6-4FA5-9357-E989B5434288}"/>
    <dgm:cxn modelId="{E5DB87EE-B785-4418-BC3E-0706D24D94BA}" type="presOf" srcId="{DAE7EBAC-6D9E-4086-854E-69D76E2E5ACF}" destId="{40E70633-CE82-43F6-BEBA-CBF8F7FF15A8}" srcOrd="0" destOrd="0" presId="urn:microsoft.com/office/officeart/2005/8/layout/hList6"/>
    <dgm:cxn modelId="{1B5BA9EE-E8DE-4840-951B-BE52EC520F89}" srcId="{CB3D514F-8128-4B58-9253-1FDEF649B7DE}" destId="{1CE6A3B3-BFE7-4D18-8F62-25C84E3DD114}" srcOrd="0" destOrd="0" parTransId="{970736EA-DEF8-467D-9B6F-69FCC7A239E1}" sibTransId="{39A09847-F8CE-41C6-8FD7-1703636A6169}"/>
    <dgm:cxn modelId="{B43760F5-4B1C-49D1-BB33-EFB24C4AEA0E}" type="presParOf" srcId="{F55C7A14-5062-4875-A64F-FC2B72DCCB6C}" destId="{0529DC6F-748B-42E7-A217-5598EE85D2E1}" srcOrd="0" destOrd="0" presId="urn:microsoft.com/office/officeart/2005/8/layout/hList6"/>
    <dgm:cxn modelId="{909EE739-780C-4907-A7D5-6BD0FE2A4725}" type="presParOf" srcId="{F55C7A14-5062-4875-A64F-FC2B72DCCB6C}" destId="{42A0096E-CDAA-4FB3-A4F5-AD180DA50927}" srcOrd="1" destOrd="0" presId="urn:microsoft.com/office/officeart/2005/8/layout/hList6"/>
    <dgm:cxn modelId="{513C1B6E-7E38-432F-BD47-78F3FC1F4B33}" type="presParOf" srcId="{F55C7A14-5062-4875-A64F-FC2B72DCCB6C}" destId="{8C71773C-4ABB-46FE-B5F3-CCF783EECA18}" srcOrd="2" destOrd="0" presId="urn:microsoft.com/office/officeart/2005/8/layout/hList6"/>
    <dgm:cxn modelId="{A2525A4D-1382-42AB-B9FF-F2BCEDF4654A}" type="presParOf" srcId="{F55C7A14-5062-4875-A64F-FC2B72DCCB6C}" destId="{A0AEFEF8-B679-4704-A094-7FE46711CE04}" srcOrd="3" destOrd="0" presId="urn:microsoft.com/office/officeart/2005/8/layout/hList6"/>
    <dgm:cxn modelId="{21C0CEA2-A50B-4254-A5F1-D83DFC59E7AD}" type="presParOf" srcId="{F55C7A14-5062-4875-A64F-FC2B72DCCB6C}" destId="{76A1E172-BFFC-45C0-BE82-0B2C1D0831B6}" srcOrd="4" destOrd="0" presId="urn:microsoft.com/office/officeart/2005/8/layout/hList6"/>
    <dgm:cxn modelId="{10EC55E6-5548-43BD-94FF-ECFC87815063}" type="presParOf" srcId="{F55C7A14-5062-4875-A64F-FC2B72DCCB6C}" destId="{F3661879-CD21-4EF9-A964-64E0AEF86F8C}" srcOrd="5" destOrd="0" presId="urn:microsoft.com/office/officeart/2005/8/layout/hList6"/>
    <dgm:cxn modelId="{9A722C11-E9D9-4995-B675-C4F3A0D0CC34}" type="presParOf" srcId="{F55C7A14-5062-4875-A64F-FC2B72DCCB6C}" destId="{FAE199EF-249C-4A0B-A918-76C5DDDA87D7}" srcOrd="6" destOrd="0" presId="urn:microsoft.com/office/officeart/2005/8/layout/hList6"/>
    <dgm:cxn modelId="{C4884666-E26B-496E-819C-EDF3BE879E16}" type="presParOf" srcId="{F55C7A14-5062-4875-A64F-FC2B72DCCB6C}" destId="{06A86FB7-7A26-430A-B33D-AB57FE0C9F63}" srcOrd="7" destOrd="0" presId="urn:microsoft.com/office/officeart/2005/8/layout/hList6"/>
    <dgm:cxn modelId="{75ED9519-ECF4-4508-818E-3E2DADD0ACF6}" type="presParOf" srcId="{F55C7A14-5062-4875-A64F-FC2B72DCCB6C}" destId="{40E70633-CE82-43F6-BEBA-CBF8F7FF15A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AAA73-8365-4394-AEF0-05E8E5B37356}">
      <dsp:nvSpPr>
        <dsp:cNvPr id="0" name=""/>
        <dsp:cNvSpPr/>
      </dsp:nvSpPr>
      <dsp:spPr>
        <a:xfrm>
          <a:off x="825140" y="2171421"/>
          <a:ext cx="612385" cy="1283953"/>
        </a:xfrm>
        <a:custGeom>
          <a:avLst/>
          <a:gdLst/>
          <a:ahLst/>
          <a:cxnLst/>
          <a:rect l="0" t="0" r="0" b="0"/>
          <a:pathLst>
            <a:path>
              <a:moveTo>
                <a:pt x="0" y="0"/>
              </a:moveTo>
              <a:lnTo>
                <a:pt x="306192" y="0"/>
              </a:lnTo>
              <a:lnTo>
                <a:pt x="306192" y="1283953"/>
              </a:lnTo>
              <a:lnTo>
                <a:pt x="612385" y="1283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5770" y="2777835"/>
        <a:ext cx="71125" cy="71125"/>
      </dsp:txXfrm>
    </dsp:sp>
    <dsp:sp modelId="{8788305B-7582-4D85-835F-BAA54F7552F7}">
      <dsp:nvSpPr>
        <dsp:cNvPr id="0" name=""/>
        <dsp:cNvSpPr/>
      </dsp:nvSpPr>
      <dsp:spPr>
        <a:xfrm>
          <a:off x="825140" y="1950735"/>
          <a:ext cx="612385" cy="220685"/>
        </a:xfrm>
        <a:custGeom>
          <a:avLst/>
          <a:gdLst/>
          <a:ahLst/>
          <a:cxnLst/>
          <a:rect l="0" t="0" r="0" b="0"/>
          <a:pathLst>
            <a:path>
              <a:moveTo>
                <a:pt x="0" y="220685"/>
              </a:moveTo>
              <a:lnTo>
                <a:pt x="306192" y="220685"/>
              </a:lnTo>
              <a:lnTo>
                <a:pt x="306192" y="0"/>
              </a:lnTo>
              <a:lnTo>
                <a:pt x="6123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5059" y="2044805"/>
        <a:ext cx="32546" cy="32546"/>
      </dsp:txXfrm>
    </dsp:sp>
    <dsp:sp modelId="{8FDBB2FD-AE65-40A2-8463-9D779FAE6A84}">
      <dsp:nvSpPr>
        <dsp:cNvPr id="0" name=""/>
        <dsp:cNvSpPr/>
      </dsp:nvSpPr>
      <dsp:spPr>
        <a:xfrm>
          <a:off x="825140" y="501998"/>
          <a:ext cx="582316" cy="1669422"/>
        </a:xfrm>
        <a:custGeom>
          <a:avLst/>
          <a:gdLst/>
          <a:ahLst/>
          <a:cxnLst/>
          <a:rect l="0" t="0" r="0" b="0"/>
          <a:pathLst>
            <a:path>
              <a:moveTo>
                <a:pt x="0" y="1669422"/>
              </a:moveTo>
              <a:lnTo>
                <a:pt x="291158" y="1669422"/>
              </a:lnTo>
              <a:lnTo>
                <a:pt x="291158" y="0"/>
              </a:lnTo>
              <a:lnTo>
                <a:pt x="5823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72096" y="1292508"/>
        <a:ext cx="88403" cy="88403"/>
      </dsp:txXfrm>
    </dsp:sp>
    <dsp:sp modelId="{D4801183-13FA-46CB-A4F1-63266D6C4D31}">
      <dsp:nvSpPr>
        <dsp:cNvPr id="0" name=""/>
        <dsp:cNvSpPr/>
      </dsp:nvSpPr>
      <dsp:spPr>
        <a:xfrm rot="16200000">
          <a:off x="-1758851" y="1758851"/>
          <a:ext cx="4342843"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Research Domain</a:t>
          </a:r>
        </a:p>
      </dsp:txBody>
      <dsp:txXfrm>
        <a:off x="-1758851" y="1758851"/>
        <a:ext cx="4342843" cy="825140"/>
      </dsp:txXfrm>
    </dsp:sp>
    <dsp:sp modelId="{4FBF6989-0CDD-48EF-B6B9-CAF39A6F40CA}">
      <dsp:nvSpPr>
        <dsp:cNvPr id="0" name=""/>
        <dsp:cNvSpPr/>
      </dsp:nvSpPr>
      <dsp:spPr>
        <a:xfrm>
          <a:off x="1407456" y="0"/>
          <a:ext cx="9167104" cy="1003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kern="1200" dirty="0"/>
            <a:t>Operational research (OR)</a:t>
          </a:r>
          <a:r>
            <a:rPr lang="en-US" sz="2400" kern="1200" dirty="0"/>
            <a:t>: </a:t>
          </a:r>
          <a:r>
            <a:rPr lang="en-US" sz="2400" b="0" i="0" kern="1200" dirty="0"/>
            <a:t>aims to develop solutions to current operational problems of specific health programs or specific service  delivery components of the health system</a:t>
          </a:r>
          <a:endParaRPr lang="en-US" sz="2400" kern="1200" dirty="0"/>
        </a:p>
      </dsp:txBody>
      <dsp:txXfrm>
        <a:off x="1407456" y="0"/>
        <a:ext cx="9167104" cy="1003997"/>
      </dsp:txXfrm>
    </dsp:sp>
    <dsp:sp modelId="{350C4568-AD89-47CA-9CEF-B1D9AD2364A9}">
      <dsp:nvSpPr>
        <dsp:cNvPr id="0" name=""/>
        <dsp:cNvSpPr/>
      </dsp:nvSpPr>
      <dsp:spPr>
        <a:xfrm>
          <a:off x="1437525" y="1443319"/>
          <a:ext cx="9220340" cy="101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Implementation research (IR): </a:t>
          </a:r>
          <a:r>
            <a:rPr lang="en-US" sz="2400" b="0" i="0" kern="1200" dirty="0"/>
            <a:t>aims to develop strategies for available or new health interventions in order to improve access to, and the use of, these interventions by the populations in need</a:t>
          </a:r>
          <a:br>
            <a:rPr lang="en-US" sz="2400" kern="1200" dirty="0"/>
          </a:br>
          <a:endParaRPr lang="en-US" sz="2400" kern="1200" dirty="0"/>
        </a:p>
      </dsp:txBody>
      <dsp:txXfrm>
        <a:off x="1437525" y="1443319"/>
        <a:ext cx="9220340" cy="1014831"/>
      </dsp:txXfrm>
    </dsp:sp>
    <dsp:sp modelId="{99B1B7BF-B33C-433C-B3DB-580046C70E6C}">
      <dsp:nvSpPr>
        <dsp:cNvPr id="0" name=""/>
        <dsp:cNvSpPr/>
      </dsp:nvSpPr>
      <dsp:spPr>
        <a:xfrm>
          <a:off x="1437525" y="2906186"/>
          <a:ext cx="9187511" cy="10983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Health systems research (HSR):</a:t>
          </a:r>
          <a:r>
            <a:rPr lang="en-US" sz="2400" b="0" i="0" kern="1200" dirty="0"/>
            <a:t> addresses health system and policy questions that are not disease-specific but concern systems problems that have repercussions on the performance of the health system as a whole </a:t>
          </a:r>
          <a:br>
            <a:rPr lang="en-US" sz="2400" b="0" i="0" kern="1200" dirty="0"/>
          </a:br>
          <a:br>
            <a:rPr lang="en-US" sz="2400" kern="1200" dirty="0"/>
          </a:br>
          <a:endParaRPr lang="en-US" sz="2400" kern="1200" dirty="0"/>
        </a:p>
      </dsp:txBody>
      <dsp:txXfrm>
        <a:off x="1437525" y="2906186"/>
        <a:ext cx="9187511" cy="109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A98D-38BB-4D41-B7A6-7167CEEF5637}">
      <dsp:nvSpPr>
        <dsp:cNvPr id="0" name=""/>
        <dsp:cNvSpPr/>
      </dsp:nvSpPr>
      <dsp:spPr>
        <a:xfrm rot="5400000">
          <a:off x="6187084" y="-2512438"/>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Which locations should be targeted for delivering male circumcision (MC) services in Eastern Africa?</a:t>
          </a:r>
        </a:p>
      </dsp:txBody>
      <dsp:txXfrm rot="-5400000">
        <a:off x="3545312" y="179089"/>
        <a:ext cx="6253021" cy="919721"/>
      </dsp:txXfrm>
    </dsp:sp>
    <dsp:sp modelId="{F11AA88D-4CB8-4982-BD36-797AA474E5E5}">
      <dsp:nvSpPr>
        <dsp:cNvPr id="0" name=""/>
        <dsp:cNvSpPr/>
      </dsp:nvSpPr>
      <dsp:spPr>
        <a:xfrm>
          <a:off x="0" y="0"/>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Operational</a:t>
          </a:r>
        </a:p>
      </dsp:txBody>
      <dsp:txXfrm>
        <a:off x="62193" y="62193"/>
        <a:ext cx="3420926" cy="1149653"/>
      </dsp:txXfrm>
    </dsp:sp>
    <dsp:sp modelId="{F07CC33D-19B0-4FDB-A9DB-993627CE1014}">
      <dsp:nvSpPr>
        <dsp:cNvPr id="0" name=""/>
        <dsp:cNvSpPr/>
      </dsp:nvSpPr>
      <dsp:spPr>
        <a:xfrm rot="5400000">
          <a:off x="6187084" y="-1174696"/>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How can access to MC services among populations who are currently not reached by MC services be improved? </a:t>
          </a:r>
        </a:p>
      </dsp:txBody>
      <dsp:txXfrm rot="-5400000">
        <a:off x="3545312" y="1516831"/>
        <a:ext cx="6253021" cy="919721"/>
      </dsp:txXfrm>
    </dsp:sp>
    <dsp:sp modelId="{A6AC8E5E-13E2-4BC1-AC41-B98081D8362A}">
      <dsp:nvSpPr>
        <dsp:cNvPr id="0" name=""/>
        <dsp:cNvSpPr/>
      </dsp:nvSpPr>
      <dsp:spPr>
        <a:xfrm>
          <a:off x="0" y="1339671"/>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Implementation</a:t>
          </a:r>
        </a:p>
      </dsp:txBody>
      <dsp:txXfrm>
        <a:off x="62193" y="1401864"/>
        <a:ext cx="3420926" cy="1149653"/>
      </dsp:txXfrm>
    </dsp:sp>
    <dsp:sp modelId="{8F265D61-748A-4D48-B6CB-E9F162883090}">
      <dsp:nvSpPr>
        <dsp:cNvPr id="0" name=""/>
        <dsp:cNvSpPr/>
      </dsp:nvSpPr>
      <dsp:spPr>
        <a:xfrm rot="5400000">
          <a:off x="6187084" y="163044"/>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What has been the impact of the rapid scale-up of MC program on fragile health system? </a:t>
          </a:r>
        </a:p>
      </dsp:txBody>
      <dsp:txXfrm rot="-5400000">
        <a:off x="3545312" y="2854572"/>
        <a:ext cx="6253021" cy="919721"/>
      </dsp:txXfrm>
    </dsp:sp>
    <dsp:sp modelId="{02A39F33-DD6B-4753-A427-5B77F392D438}">
      <dsp:nvSpPr>
        <dsp:cNvPr id="0" name=""/>
        <dsp:cNvSpPr/>
      </dsp:nvSpPr>
      <dsp:spPr>
        <a:xfrm>
          <a:off x="0" y="2677413"/>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Health System</a:t>
          </a:r>
        </a:p>
      </dsp:txBody>
      <dsp:txXfrm>
        <a:off x="62193" y="2739606"/>
        <a:ext cx="3420926" cy="1149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DC6F-748B-42E7-A217-5598EE85D2E1}">
      <dsp:nvSpPr>
        <dsp:cNvPr id="0" name=""/>
        <dsp:cNvSpPr/>
      </dsp:nvSpPr>
      <dsp:spPr>
        <a:xfrm rot="16200000">
          <a:off x="-1073619"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Government:</a:t>
          </a:r>
          <a:r>
            <a:rPr lang="en-US" sz="2000" b="1" kern="1200" dirty="0"/>
            <a:t> </a:t>
          </a:r>
        </a:p>
        <a:p>
          <a:pPr marL="0" lvl="0" indent="0" algn="ctr" defTabSz="889000">
            <a:lnSpc>
              <a:spcPct val="90000"/>
            </a:lnSpc>
            <a:spcBef>
              <a:spcPct val="0"/>
            </a:spcBef>
            <a:spcAft>
              <a:spcPct val="35000"/>
            </a:spcAft>
            <a:buNone/>
          </a:pPr>
          <a:r>
            <a:rPr lang="en-US" sz="2000" b="0" kern="1200" dirty="0"/>
            <a:t>- E</a:t>
          </a:r>
          <a:r>
            <a:rPr lang="en-US" sz="1800" b="0" kern="1200" dirty="0"/>
            <a:t>nhancing the capabilities of government </a:t>
          </a:r>
          <a:r>
            <a:rPr lang="en-US" sz="1800" kern="1200" dirty="0"/>
            <a:t>(public policy, oversight and financing agencies)</a:t>
          </a:r>
          <a:endParaRPr lang="en-US" sz="2000" b="1" kern="1200" dirty="0"/>
        </a:p>
      </dsp:txBody>
      <dsp:txXfrm rot="5400000">
        <a:off x="13727" y="782725"/>
        <a:ext cx="1738940" cy="2348180"/>
      </dsp:txXfrm>
    </dsp:sp>
    <dsp:sp modelId="{8C71773C-4ABB-46FE-B5F3-CCF783EECA18}">
      <dsp:nvSpPr>
        <dsp:cNvPr id="0" name=""/>
        <dsp:cNvSpPr/>
      </dsp:nvSpPr>
      <dsp:spPr>
        <a:xfrm rot="16200000">
          <a:off x="786970"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Implementing/Provider Organization:</a:t>
          </a:r>
        </a:p>
        <a:p>
          <a:pPr marL="0" lvl="0" indent="0" algn="ctr" defTabSz="889000">
            <a:lnSpc>
              <a:spcPct val="90000"/>
            </a:lnSpc>
            <a:spcBef>
              <a:spcPct val="0"/>
            </a:spcBef>
            <a:spcAft>
              <a:spcPct val="35000"/>
            </a:spcAft>
            <a:buNone/>
          </a:pPr>
          <a:r>
            <a:rPr lang="en-US" sz="1800" kern="1200" dirty="0"/>
            <a:t>- Improving performance and accountability of organizations</a:t>
          </a:r>
          <a:endParaRPr lang="en-US" sz="2000" b="1" u="sng" kern="1200" dirty="0"/>
        </a:p>
      </dsp:txBody>
      <dsp:txXfrm rot="5400000">
        <a:off x="1874316" y="782725"/>
        <a:ext cx="1738940" cy="2348180"/>
      </dsp:txXfrm>
    </dsp:sp>
    <dsp:sp modelId="{76A1E172-BFFC-45C0-BE82-0B2C1D0831B6}">
      <dsp:nvSpPr>
        <dsp:cNvPr id="0" name=""/>
        <dsp:cNvSpPr/>
      </dsp:nvSpPr>
      <dsp:spPr>
        <a:xfrm rot="16200000">
          <a:off x="2656331"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Individual Providers/ health workers</a:t>
          </a:r>
          <a:r>
            <a:rPr lang="en-US" sz="2000" b="1" kern="1200" dirty="0"/>
            <a:t>:</a:t>
          </a:r>
        </a:p>
        <a:p>
          <a:pPr marL="0" lvl="0" indent="0" algn="ctr" defTabSz="889000">
            <a:lnSpc>
              <a:spcPct val="90000"/>
            </a:lnSpc>
            <a:spcBef>
              <a:spcPct val="0"/>
            </a:spcBef>
            <a:spcAft>
              <a:spcPct val="35000"/>
            </a:spcAft>
            <a:buNone/>
          </a:pPr>
          <a:r>
            <a:rPr lang="en-US" sz="2000" b="0" kern="1200" dirty="0"/>
            <a:t>- S</a:t>
          </a:r>
          <a:r>
            <a:rPr lang="en-US" sz="1800" b="0" kern="1200" dirty="0"/>
            <a:t>trengthening </a:t>
          </a:r>
          <a:r>
            <a:rPr lang="en-US" sz="1800" kern="1200" dirty="0"/>
            <a:t>the capabilities and performance</a:t>
          </a:r>
          <a:endParaRPr lang="en-US" sz="2000" b="1" kern="1200" dirty="0"/>
        </a:p>
      </dsp:txBody>
      <dsp:txXfrm rot="5400000">
        <a:off x="3743677" y="782725"/>
        <a:ext cx="1738940" cy="2348180"/>
      </dsp:txXfrm>
    </dsp:sp>
    <dsp:sp modelId="{FAE199EF-249C-4A0B-A918-76C5DDDA87D7}">
      <dsp:nvSpPr>
        <dsp:cNvPr id="0" name=""/>
        <dsp:cNvSpPr/>
      </dsp:nvSpPr>
      <dsp:spPr>
        <a:xfrm rot="16200000">
          <a:off x="4525693"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Communities/households:</a:t>
          </a:r>
        </a:p>
        <a:p>
          <a:pPr marL="0" lvl="0" indent="0" algn="ctr" defTabSz="889000">
            <a:lnSpc>
              <a:spcPct val="90000"/>
            </a:lnSpc>
            <a:spcBef>
              <a:spcPct val="0"/>
            </a:spcBef>
            <a:spcAft>
              <a:spcPct val="35000"/>
            </a:spcAft>
            <a:buNone/>
          </a:pPr>
          <a:r>
            <a:rPr lang="en-US" sz="1800" b="0" u="none" kern="1200" dirty="0"/>
            <a:t>- Empowering communities and households</a:t>
          </a:r>
        </a:p>
        <a:p>
          <a:pPr marL="0" lvl="0" indent="0" algn="ctr" defTabSz="889000">
            <a:lnSpc>
              <a:spcPct val="90000"/>
            </a:lnSpc>
            <a:spcBef>
              <a:spcPct val="0"/>
            </a:spcBef>
            <a:spcAft>
              <a:spcPct val="35000"/>
            </a:spcAft>
            <a:buNone/>
          </a:pPr>
          <a:endParaRPr lang="en-US" sz="1800" b="0" u="none" kern="1200" dirty="0"/>
        </a:p>
        <a:p>
          <a:pPr marL="0" lvl="0" indent="0" algn="ctr" defTabSz="889000">
            <a:lnSpc>
              <a:spcPct val="90000"/>
            </a:lnSpc>
            <a:spcBef>
              <a:spcPct val="0"/>
            </a:spcBef>
            <a:spcAft>
              <a:spcPct val="35000"/>
            </a:spcAft>
            <a:buNone/>
          </a:pPr>
          <a:endParaRPr lang="en-US" sz="2000" kern="1200" dirty="0"/>
        </a:p>
      </dsp:txBody>
      <dsp:txXfrm rot="5400000">
        <a:off x="5613039" y="782725"/>
        <a:ext cx="1738940" cy="2348180"/>
      </dsp:txXfrm>
    </dsp:sp>
    <dsp:sp modelId="{40E70633-CE82-43F6-BEBA-CBF8F7FF15A8}">
      <dsp:nvSpPr>
        <dsp:cNvPr id="0" name=""/>
        <dsp:cNvSpPr/>
      </dsp:nvSpPr>
      <dsp:spPr>
        <a:xfrm rot="16200000">
          <a:off x="6395054"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Multiple actors</a:t>
          </a:r>
          <a:r>
            <a:rPr lang="en-US" sz="2000" b="1" kern="1200" dirty="0"/>
            <a:t>:</a:t>
          </a:r>
        </a:p>
        <a:p>
          <a:pPr marL="0" lvl="0" indent="0" algn="ctr" defTabSz="889000">
            <a:lnSpc>
              <a:spcPct val="90000"/>
            </a:lnSpc>
            <a:spcBef>
              <a:spcPct val="0"/>
            </a:spcBef>
            <a:spcAft>
              <a:spcPct val="35000"/>
            </a:spcAft>
            <a:buNone/>
          </a:pPr>
          <a:r>
            <a:rPr lang="en-US" sz="1800" b="0" kern="1200" dirty="0"/>
            <a:t>Supporting multiple stakeholders engaged in improving health </a:t>
          </a:r>
        </a:p>
      </dsp:txBody>
      <dsp:txXfrm rot="5400000">
        <a:off x="7482400" y="782725"/>
        <a:ext cx="1738940" cy="23481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415DE-4D58-41C6-8EB4-157F643E0D6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873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33772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61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pic>
        <p:nvPicPr>
          <p:cNvPr id="7" name="Picture 6" descr="Logo_GFMER.jpg">
            <a:extLst>
              <a:ext uri="{FF2B5EF4-FFF2-40B4-BE49-F238E27FC236}">
                <a16:creationId xmlns:a16="http://schemas.microsoft.com/office/drawing/2014/main" id="{374F983B-EEAC-430D-92AA-CE4E53606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136"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3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415DE-4D58-41C6-8EB4-157F643E0D67}"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69966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415DE-4D58-41C6-8EB4-157F643E0D67}"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3809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415DE-4D58-41C6-8EB4-157F643E0D67}"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28497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415DE-4D58-41C6-8EB4-157F643E0D67}"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54564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415DE-4D58-41C6-8EB4-157F643E0D67}"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25726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06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409336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15DE-4D58-41C6-8EB4-157F643E0D67}" type="datetimeFigureOut">
              <a:rPr lang="en-US" smtClean="0"/>
              <a:t>9/20/2024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9C03-C952-449C-8A63-83B132783473}" type="slidenum">
              <a:rPr lang="en-US" smtClean="0"/>
              <a:t>‹#›</a:t>
            </a:fld>
            <a:endParaRPr lang="en-US"/>
          </a:p>
        </p:txBody>
      </p:sp>
    </p:spTree>
    <p:extLst>
      <p:ext uri="{BB962C8B-B14F-4D97-AF65-F5344CB8AC3E}">
        <p14:creationId xmlns:p14="http://schemas.microsoft.com/office/powerpoint/2010/main" val="42604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who.int/iris/bitstream/handle/10665/91758/9789241506212_eng.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qualitysafety.bmj.com/content/qhc/17/Suppl_1/i3.ful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player.com/slide/1453502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lideplayer.com/slide/14535022/" TargetMode="External"/><Relationship Id="rId7" Type="http://schemas.openxmlformats.org/officeDocument/2006/relationships/hyperlink" Target="https://doi.org/10.1186/1471-2458-9-314" TargetMode="External"/><Relationship Id="rId2" Type="http://schemas.openxmlformats.org/officeDocument/2006/relationships/hyperlink" Target="https://www.amazon.com/Memory-Jogger-Continuous-Improvement-Effective/dp/1879364441" TargetMode="External"/><Relationship Id="rId1" Type="http://schemas.openxmlformats.org/officeDocument/2006/relationships/slideLayout" Target="../slideLayouts/slideLayout2.xml"/><Relationship Id="rId6" Type="http://schemas.openxmlformats.org/officeDocument/2006/relationships/hyperlink" Target="https://doi.org/10.1093/ije/28.1.10" TargetMode="External"/><Relationship Id="rId5" Type="http://schemas.openxmlformats.org/officeDocument/2006/relationships/hyperlink" Target="https://doi.org/10.1016/s0140-6736(12)60730-2" TargetMode="External"/><Relationship Id="rId4" Type="http://schemas.openxmlformats.org/officeDocument/2006/relationships/hyperlink" Target="https://doi.org/10.1016/0277-9536(95)00127-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91758/9789241506212_eng.pdf" TargetMode="External"/><Relationship Id="rId7" Type="http://schemas.openxmlformats.org/officeDocument/2006/relationships/hyperlink" Target="https://iris.who.int/handle/10665/110523" TargetMode="External"/><Relationship Id="rId2" Type="http://schemas.openxmlformats.org/officeDocument/2006/relationships/hyperlink" Target="https://openknowledge.worldbank.org/handle/10986/12335" TargetMode="External"/><Relationship Id="rId1" Type="http://schemas.openxmlformats.org/officeDocument/2006/relationships/slideLayout" Target="../slideLayouts/slideLayout2.xml"/><Relationship Id="rId6" Type="http://schemas.openxmlformats.org/officeDocument/2006/relationships/hyperlink" Target="https://iris.who.int/handle/10665/44432" TargetMode="External"/><Relationship Id="rId5" Type="http://schemas.openxmlformats.org/officeDocument/2006/relationships/hyperlink" Target="https://doi.org/10.2471/blt.12.105171" TargetMode="External"/><Relationship Id="rId4" Type="http://schemas.openxmlformats.org/officeDocument/2006/relationships/hyperlink" Target="https://doi.org/10.1371/journal.pmed.100100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oi.org/10.1111/j.1365-3156.2009.02397.x" TargetMode="External"/><Relationship Id="rId7" Type="http://schemas.openxmlformats.org/officeDocument/2006/relationships/hyperlink" Target="https://doi.org/10.1136/qshc.2008.029066" TargetMode="External"/><Relationship Id="rId2" Type="http://schemas.openxmlformats.org/officeDocument/2006/relationships/hyperlink" Target="https://doi.org/10.1016/s0140-6736(08)60835-1" TargetMode="External"/><Relationship Id="rId1" Type="http://schemas.openxmlformats.org/officeDocument/2006/relationships/slideLayout" Target="../slideLayouts/slideLayout2.xml"/><Relationship Id="rId6" Type="http://schemas.openxmlformats.org/officeDocument/2006/relationships/hyperlink" Target="https://doi.org/10.1097/mlr.0b013e3182408812" TargetMode="External"/><Relationship Id="rId5" Type="http://schemas.openxmlformats.org/officeDocument/2006/relationships/hyperlink" Target="https://doi.org/10.1111/j.1365-3156.2010.02532.x" TargetMode="External"/><Relationship Id="rId4" Type="http://schemas.openxmlformats.org/officeDocument/2006/relationships/hyperlink" Target="https://academic.oup.com/book/26456"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lideshare.net/RukmanMecca/implementation-science" TargetMode="External"/><Relationship Id="rId7" Type="http://schemas.openxmlformats.org/officeDocument/2006/relationships/hyperlink" Target="https://doi.org/10.3329/jhpn.v28i6.6610" TargetMode="External"/><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 Id="rId6" Type="http://schemas.openxmlformats.org/officeDocument/2006/relationships/hyperlink" Target="https://doi.org/10.1371/journal.pmed.0030186" TargetMode="External"/><Relationship Id="rId5" Type="http://schemas.openxmlformats.org/officeDocument/2006/relationships/hyperlink" Target="https://doi.org/10.1007/s10488-010-0319-7" TargetMode="External"/><Relationship Id="rId4" Type="http://schemas.openxmlformats.org/officeDocument/2006/relationships/hyperlink" Target="https://doi.org/10.1136/bmj.f6753"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US" sz="5400" b="1" dirty="0">
                <a:solidFill>
                  <a:srgbClr val="002060"/>
                </a:solidFill>
                <a:latin typeface="Arial" panose="020B0604020202020204" pitchFamily="34" charset="0"/>
                <a:cs typeface="Arial" panose="020B0604020202020204" pitchFamily="34" charset="0"/>
              </a:rPr>
              <a:t>Implementation Research</a:t>
            </a:r>
          </a:p>
        </p:txBody>
      </p:sp>
      <p:sp>
        <p:nvSpPr>
          <p:cNvPr id="3" name="Subtitle 2"/>
          <p:cNvSpPr>
            <a:spLocks noGrp="1"/>
          </p:cNvSpPr>
          <p:nvPr>
            <p:ph type="subTitle" idx="1"/>
          </p:nvPr>
        </p:nvSpPr>
        <p:spPr>
          <a:xfrm>
            <a:off x="6194715" y="4157610"/>
            <a:ext cx="5334931" cy="2189214"/>
          </a:xfrm>
        </p:spPr>
        <p:txBody>
          <a:bodyPr>
            <a:noAutofit/>
          </a:bodyPr>
          <a:lstStyle/>
          <a:p>
            <a:r>
              <a:rPr lang="en-US" sz="1800" b="1" i="0" dirty="0">
                <a:solidFill>
                  <a:srgbClr val="002060"/>
                </a:solidFill>
                <a:effectLst/>
                <a:latin typeface="Arial" panose="020B0604020202020204" pitchFamily="34" charset="0"/>
                <a:cs typeface="Arial" panose="020B0604020202020204" pitchFamily="34" charset="0"/>
              </a:rPr>
              <a:t>Dr Melaku Samuel (MD, MSc, PhD candidate), </a:t>
            </a:r>
          </a:p>
          <a:p>
            <a:r>
              <a:rPr lang="en-US" sz="1800" b="1" dirty="0">
                <a:solidFill>
                  <a:srgbClr val="002060"/>
                </a:solidFill>
                <a:latin typeface="Arial" panose="020B0604020202020204" pitchFamily="34" charset="0"/>
                <a:cs typeface="Arial" panose="020B0604020202020204" pitchFamily="34" charset="0"/>
              </a:rPr>
              <a:t>Ambaw Belete (BA, MA, PGD)</a:t>
            </a:r>
          </a:p>
          <a:p>
            <a:endParaRPr lang="en-US" sz="1800" b="1" i="0" dirty="0">
              <a:solidFill>
                <a:srgbClr val="002060"/>
              </a:solidFill>
              <a:effectLst/>
              <a:latin typeface="Arial" panose="020B0604020202020204" pitchFamily="34" charset="0"/>
              <a:cs typeface="Arial" panose="020B0604020202020204" pitchFamily="34" charset="0"/>
            </a:endParaRPr>
          </a:p>
          <a:p>
            <a:r>
              <a:rPr lang="en-GB" sz="1800" b="1" i="0" dirty="0">
                <a:solidFill>
                  <a:srgbClr val="002060"/>
                </a:solidFill>
                <a:effectLst/>
                <a:latin typeface="Arial" panose="020B0604020202020204" pitchFamily="34" charset="0"/>
                <a:cs typeface="Arial" panose="020B0604020202020204" pitchFamily="34" charset="0"/>
              </a:rPr>
              <a:t>Training course in research methodology, research protocol development and scientific writing</a:t>
            </a:r>
            <a:br>
              <a:rPr lang="en-US" sz="1800" b="1" i="0" dirty="0">
                <a:solidFill>
                  <a:srgbClr val="002060"/>
                </a:solidFill>
                <a:effectLst/>
                <a:latin typeface="Arial" panose="020B0604020202020204" pitchFamily="34" charset="0"/>
                <a:cs typeface="Arial" panose="020B0604020202020204" pitchFamily="34" charset="0"/>
              </a:rPr>
            </a:br>
            <a:r>
              <a:rPr lang="en-US" sz="1800" b="1" i="0" dirty="0">
                <a:solidFill>
                  <a:srgbClr val="002060"/>
                </a:solidFill>
                <a:effectLst/>
                <a:latin typeface="Arial" panose="020B0604020202020204" pitchFamily="34" charset="0"/>
                <a:cs typeface="Arial" panose="020B0604020202020204" pitchFamily="34" charset="0"/>
              </a:rPr>
              <a:t>Geneva 2024</a:t>
            </a:r>
            <a:r>
              <a:rPr lang="en-US" sz="1800" dirty="0">
                <a:solidFill>
                  <a:srgbClr val="002060"/>
                </a:solidFill>
                <a:latin typeface="Arial" panose="020B0604020202020204" pitchFamily="34" charset="0"/>
                <a:cs typeface="Arial" panose="020B0604020202020204" pitchFamily="34" charset="0"/>
              </a:rPr>
              <a:t> </a:t>
            </a:r>
            <a:br>
              <a:rPr lang="en-US" sz="1800" dirty="0">
                <a:solidFill>
                  <a:srgbClr val="002060"/>
                </a:solidFill>
                <a:latin typeface="Arial" panose="020B0604020202020204" pitchFamily="34" charset="0"/>
                <a:cs typeface="Arial" panose="020B0604020202020204" pitchFamily="34" charset="0"/>
              </a:rPr>
            </a:br>
            <a:endParaRPr lang="en-US" sz="1800" dirty="0">
              <a:solidFill>
                <a:srgbClr val="002060"/>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p:cNvPicPr>
            <a:picLocks noChangeAspect="1"/>
          </p:cNvPicPr>
          <p:nvPr/>
        </p:nvPicPr>
        <p:blipFill rotWithShape="1">
          <a:blip r:embed="rId2"/>
          <a:srcRect l="500" r="-1" b="-1"/>
          <a:stretch/>
        </p:blipFill>
        <p:spPr>
          <a:xfrm>
            <a:off x="1363360" y="2061000"/>
            <a:ext cx="2736000" cy="273600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54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34440"/>
            <a:ext cx="10515600" cy="4554250"/>
          </a:xfrm>
        </p:spPr>
        <p:txBody>
          <a:bodyPr/>
          <a:lstStyle/>
          <a:p>
            <a:r>
              <a:rPr lang="en-US" sz="2600" b="1" dirty="0">
                <a:solidFill>
                  <a:srgbClr val="002060"/>
                </a:solidFill>
                <a:latin typeface="Arial" panose="020B0604020202020204" pitchFamily="34" charset="0"/>
                <a:cs typeface="Arial" panose="020B0604020202020204" pitchFamily="34" charset="0"/>
              </a:rPr>
              <a:t>What makes IR different?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implementation</a:t>
            </a:r>
            <a:r>
              <a:rPr lang="en-US" dirty="0">
                <a:solidFill>
                  <a:srgbClr val="002060"/>
                </a:solidFill>
                <a:latin typeface="Arial" panose="020B0604020202020204" pitchFamily="34" charset="0"/>
                <a:cs typeface="Arial" panose="020B0604020202020204" pitchFamily="34" charset="0"/>
              </a:rPr>
              <a:t> (vs. impact)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complex real world contexts </a:t>
            </a:r>
            <a:r>
              <a:rPr lang="en-US" dirty="0">
                <a:solidFill>
                  <a:srgbClr val="002060"/>
                </a:solidFill>
                <a:latin typeface="Arial" panose="020B0604020202020204" pitchFamily="34" charset="0"/>
                <a:cs typeface="Arial" panose="020B0604020202020204" pitchFamily="34" charset="0"/>
              </a:rPr>
              <a:t>(vs. controlled settings)</a:t>
            </a:r>
          </a:p>
          <a:p>
            <a:pPr lvl="1"/>
            <a:r>
              <a:rPr lang="en-US" dirty="0">
                <a:solidFill>
                  <a:srgbClr val="002060"/>
                </a:solidFill>
                <a:latin typeface="Arial" panose="020B0604020202020204" pitchFamily="34" charset="0"/>
                <a:cs typeface="Arial" panose="020B0604020202020204" pitchFamily="34" charset="0"/>
              </a:rPr>
              <a:t>Is </a:t>
            </a:r>
            <a:r>
              <a:rPr lang="en-US" b="1" dirty="0">
                <a:solidFill>
                  <a:srgbClr val="002060"/>
                </a:solidFill>
                <a:latin typeface="Arial" panose="020B0604020202020204" pitchFamily="34" charset="0"/>
                <a:cs typeface="Arial" panose="020B0604020202020204" pitchFamily="34" charset="0"/>
              </a:rPr>
              <a:t>shaped by implementers </a:t>
            </a:r>
            <a:r>
              <a:rPr lang="en-US" dirty="0">
                <a:solidFill>
                  <a:srgbClr val="002060"/>
                </a:solidFill>
                <a:latin typeface="Arial" panose="020B0604020202020204" pitchFamily="34" charset="0"/>
                <a:cs typeface="Arial" panose="020B0604020202020204" pitchFamily="34" charset="0"/>
              </a:rPr>
              <a:t>and stakeholders (vs. researchers)</a:t>
            </a:r>
          </a:p>
          <a:p>
            <a:pPr lvl="1"/>
            <a:r>
              <a:rPr lang="en-US" dirty="0">
                <a:solidFill>
                  <a:srgbClr val="002060"/>
                </a:solidFill>
                <a:latin typeface="Arial" panose="020B0604020202020204" pitchFamily="34" charset="0"/>
                <a:cs typeface="Arial" panose="020B0604020202020204" pitchFamily="34" charset="0"/>
              </a:rPr>
              <a:t>Is highly </a:t>
            </a:r>
            <a:r>
              <a:rPr lang="en-US" b="1" dirty="0">
                <a:solidFill>
                  <a:srgbClr val="002060"/>
                </a:solidFill>
                <a:latin typeface="Arial" panose="020B0604020202020204" pitchFamily="34" charset="0"/>
                <a:cs typeface="Arial" panose="020B0604020202020204" pitchFamily="34" charset="0"/>
              </a:rPr>
              <a:t>practical</a:t>
            </a:r>
            <a:r>
              <a:rPr lang="en-US" dirty="0">
                <a:solidFill>
                  <a:srgbClr val="002060"/>
                </a:solidFill>
                <a:latin typeface="Arial" panose="020B0604020202020204" pitchFamily="34" charset="0"/>
                <a:cs typeface="Arial" panose="020B0604020202020204" pitchFamily="34" charset="0"/>
              </a:rPr>
              <a:t> and action-oriented (vs. theoretical)</a:t>
            </a:r>
          </a:p>
          <a:p>
            <a:pPr lvl="1"/>
            <a:r>
              <a:rPr lang="en-US" dirty="0">
                <a:solidFill>
                  <a:srgbClr val="002060"/>
                </a:solidFill>
                <a:latin typeface="Arial" panose="020B0604020202020204" pitchFamily="34" charset="0"/>
                <a:cs typeface="Arial" panose="020B0604020202020204" pitchFamily="34" charset="0"/>
              </a:rPr>
              <a:t>Uses </a:t>
            </a:r>
            <a:r>
              <a:rPr lang="en-US" b="1" dirty="0">
                <a:solidFill>
                  <a:srgbClr val="002060"/>
                </a:solidFill>
                <a:latin typeface="Arial" panose="020B0604020202020204" pitchFamily="34" charset="0"/>
                <a:cs typeface="Arial" panose="020B0604020202020204" pitchFamily="34" charset="0"/>
              </a:rPr>
              <a:t>mixed methods</a:t>
            </a:r>
          </a:p>
          <a:p>
            <a:pPr lvl="1"/>
            <a:r>
              <a:rPr lang="en-US" dirty="0">
                <a:solidFill>
                  <a:srgbClr val="002060"/>
                </a:solidFill>
                <a:latin typeface="Arial" panose="020B0604020202020204" pitchFamily="34" charset="0"/>
                <a:cs typeface="Arial" panose="020B0604020202020204" pitchFamily="34" charset="0"/>
              </a:rPr>
              <a:t>Looks at underlying </a:t>
            </a:r>
            <a:r>
              <a:rPr lang="en-US" b="1" dirty="0">
                <a:solidFill>
                  <a:srgbClr val="002060"/>
                </a:solidFill>
                <a:latin typeface="Arial" panose="020B0604020202020204" pitchFamily="34" charset="0"/>
                <a:cs typeface="Arial" panose="020B0604020202020204" pitchFamily="34" charset="0"/>
              </a:rPr>
              <a:t>implementation outcomes </a:t>
            </a:r>
            <a:r>
              <a:rPr lang="en-US" dirty="0">
                <a:solidFill>
                  <a:srgbClr val="002060"/>
                </a:solidFill>
                <a:latin typeface="Arial" panose="020B0604020202020204" pitchFamily="34" charset="0"/>
                <a:cs typeface="Arial" panose="020B0604020202020204" pitchFamily="34" charset="0"/>
              </a:rPr>
              <a:t>(vs. service or health outcomes): for example, the focus is on </a:t>
            </a:r>
            <a:r>
              <a:rPr lang="en-US" b="1" dirty="0">
                <a:solidFill>
                  <a:srgbClr val="002060"/>
                </a:solidFill>
                <a:latin typeface="Arial" panose="020B0604020202020204" pitchFamily="34" charset="0"/>
                <a:cs typeface="Arial" panose="020B0604020202020204" pitchFamily="34" charset="0"/>
              </a:rPr>
              <a:t>feasibility or fidelity</a:t>
            </a:r>
            <a:r>
              <a:rPr lang="en-US" dirty="0">
                <a:solidFill>
                  <a:srgbClr val="002060"/>
                </a:solidFill>
                <a:latin typeface="Arial" panose="020B0604020202020204" pitchFamily="34" charset="0"/>
                <a:cs typeface="Arial" panose="020B0604020202020204" pitchFamily="34" charset="0"/>
              </a:rPr>
              <a:t>, and not on population health outcomes</a:t>
            </a:r>
          </a:p>
          <a:p>
            <a:pPr lvl="1"/>
            <a:r>
              <a:rPr lang="en-US" dirty="0">
                <a:solidFill>
                  <a:srgbClr val="002060"/>
                </a:solidFill>
                <a:latin typeface="Arial" panose="020B0604020202020204" pitchFamily="34" charset="0"/>
                <a:cs typeface="Arial" panose="020B0604020202020204" pitchFamily="34" charset="0"/>
              </a:rPr>
              <a:t>Is designed to </a:t>
            </a:r>
            <a:r>
              <a:rPr lang="en-US" b="1" dirty="0">
                <a:solidFill>
                  <a:srgbClr val="002060"/>
                </a:solidFill>
                <a:latin typeface="Arial" panose="020B0604020202020204" pitchFamily="34" charset="0"/>
                <a:cs typeface="Arial" panose="020B0604020202020204" pitchFamily="34" charset="0"/>
              </a:rPr>
              <a:t>support policy and practices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not afraid of looking at failure  </a:t>
            </a:r>
          </a:p>
        </p:txBody>
      </p:sp>
      <p:sp>
        <p:nvSpPr>
          <p:cNvPr id="6" name="Title 1"/>
          <p:cNvSpPr>
            <a:spLocks noGrp="1"/>
          </p:cNvSpPr>
          <p:nvPr>
            <p:ph type="title"/>
          </p:nvPr>
        </p:nvSpPr>
        <p:spPr>
          <a:xfrm>
            <a:off x="676655" y="355981"/>
            <a:ext cx="11268297"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87426"/>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287784"/>
            <a:ext cx="10515600" cy="4061456"/>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IR often focuses on the strategies needed to deliver or implement new interventions, which are referred to as </a:t>
            </a:r>
            <a:r>
              <a:rPr lang="en-US" sz="2600" b="1" dirty="0">
                <a:solidFill>
                  <a:srgbClr val="002060"/>
                </a:solidFill>
                <a:latin typeface="Arial" panose="020B0604020202020204" pitchFamily="34" charset="0"/>
                <a:cs typeface="Arial" panose="020B0604020202020204" pitchFamily="34" charset="0"/>
              </a:rPr>
              <a:t>‘implementation strategies’</a:t>
            </a:r>
            <a:r>
              <a:rPr lang="en-US" sz="2600" dirty="0">
                <a:solidFill>
                  <a:srgbClr val="002060"/>
                </a:solidFill>
                <a:latin typeface="Arial" panose="020B0604020202020204" pitchFamily="34" charset="0"/>
                <a:cs typeface="Arial" panose="020B0604020202020204" pitchFamily="34" charset="0"/>
              </a:rPr>
              <a:t>-</a:t>
            </a:r>
            <a:r>
              <a:rPr lang="en-US" sz="2400" dirty="0">
                <a:solidFill>
                  <a:srgbClr val="002060"/>
                </a:solidFill>
                <a:latin typeface="Arial" panose="020B0604020202020204" pitchFamily="34" charset="0"/>
                <a:cs typeface="Arial" panose="020B0604020202020204" pitchFamily="34" charset="0"/>
              </a:rPr>
              <a:t>a term used to distinguish them from clinical and public health interventions: </a:t>
            </a:r>
          </a:p>
          <a:p>
            <a:endParaRPr lang="en-US" sz="2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while </a:t>
            </a:r>
            <a:r>
              <a:rPr lang="en-US" b="1" dirty="0">
                <a:solidFill>
                  <a:srgbClr val="002060"/>
                </a:solidFill>
                <a:latin typeface="Arial" panose="020B0604020202020204" pitchFamily="34" charset="0"/>
                <a:cs typeface="Arial" panose="020B0604020202020204" pitchFamily="34" charset="0"/>
              </a:rPr>
              <a:t>outreach clinics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supervision checklists </a:t>
            </a:r>
            <a:r>
              <a:rPr lang="en-US" dirty="0">
                <a:solidFill>
                  <a:srgbClr val="002060"/>
                </a:solidFill>
                <a:latin typeface="Arial" panose="020B0604020202020204" pitchFamily="34" charset="0"/>
                <a:cs typeface="Arial" panose="020B0604020202020204" pitchFamily="34" charset="0"/>
              </a:rPr>
              <a:t>are implementation strategies commonly used to improve the coverage and quality of immunization programs, the </a:t>
            </a:r>
            <a:r>
              <a:rPr lang="en-US" b="1" dirty="0">
                <a:solidFill>
                  <a:srgbClr val="002060"/>
                </a:solidFill>
                <a:latin typeface="Arial" panose="020B0604020202020204" pitchFamily="34" charset="0"/>
                <a:cs typeface="Arial" panose="020B0604020202020204" pitchFamily="34" charset="0"/>
              </a:rPr>
              <a:t>provision of the vaccine </a:t>
            </a:r>
            <a:r>
              <a:rPr lang="en-US" dirty="0">
                <a:solidFill>
                  <a:srgbClr val="002060"/>
                </a:solidFill>
                <a:latin typeface="Arial" panose="020B0604020202020204" pitchFamily="34" charset="0"/>
                <a:cs typeface="Arial" panose="020B0604020202020204" pitchFamily="34" charset="0"/>
              </a:rPr>
              <a:t>itself is considered the health intervention</a:t>
            </a:r>
          </a:p>
          <a:p>
            <a:pPr marL="457200" lvl="1" indent="0">
              <a:buNone/>
            </a:pPr>
            <a:endParaRPr lang="en-US" sz="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may focus on the implementation strategy itself, or incorporate consideration of the implementation strategy into a broader study of the health intervention</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9172074" cy="667512"/>
          </a:xfrm>
        </p:spPr>
        <p:txBody>
          <a:bodyPr>
            <a:noAutofit/>
          </a:bodyPr>
          <a:lstStyle/>
          <a:p>
            <a:pPr marL="0" indent="0" algn="ctr">
              <a:buNone/>
            </a:pPr>
            <a:r>
              <a:rPr lang="en-US" sz="2200" b="1" dirty="0">
                <a:solidFill>
                  <a:srgbClr val="002060"/>
                </a:solidFill>
                <a:latin typeface="Arial" panose="020B0604020202020204" pitchFamily="34" charset="0"/>
                <a:cs typeface="Arial" panose="020B0604020202020204" pitchFamily="34" charset="0"/>
              </a:rPr>
              <a:t>Implementation strategies grouped in terms of the actor or stakeholder using them</a:t>
            </a:r>
            <a:br>
              <a:rPr lang="en-US" sz="2200" dirty="0">
                <a:solidFill>
                  <a:srgbClr val="002060"/>
                </a:solidFill>
                <a:latin typeface="Arial" panose="020B0604020202020204" pitchFamily="34" charset="0"/>
                <a:cs typeface="Arial" panose="020B0604020202020204" pitchFamily="34" charset="0"/>
              </a:rPr>
            </a:br>
            <a:endParaRPr lang="en-US" sz="2200" dirty="0">
              <a:solidFill>
                <a:srgbClr val="00206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901943121"/>
              </p:ext>
            </p:extLst>
          </p:nvPr>
        </p:nvGraphicFramePr>
        <p:xfrm>
          <a:off x="1408176" y="1664208"/>
          <a:ext cx="9226296" cy="391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112563" y="314858"/>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750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Implementation outcome variables </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88952"/>
            <a:ext cx="10515600" cy="395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Describe the intentional actions to deliver services </a:t>
            </a:r>
          </a:p>
          <a:p>
            <a:r>
              <a:rPr lang="en-US" sz="2600" dirty="0">
                <a:solidFill>
                  <a:srgbClr val="002060"/>
                </a:solidFill>
                <a:latin typeface="Arial" panose="020B0604020202020204" pitchFamily="34" charset="0"/>
                <a:cs typeface="Arial" panose="020B0604020202020204" pitchFamily="34" charset="0"/>
              </a:rPr>
              <a:t>Serve as </a:t>
            </a:r>
            <a:r>
              <a:rPr lang="en-US" sz="2600" b="1" dirty="0">
                <a:solidFill>
                  <a:srgbClr val="002060"/>
                </a:solidFill>
                <a:latin typeface="Arial" panose="020B0604020202020204" pitchFamily="34" charset="0"/>
                <a:cs typeface="Arial" panose="020B0604020202020204" pitchFamily="34" charset="0"/>
              </a:rPr>
              <a:t>indicators</a:t>
            </a:r>
            <a:r>
              <a:rPr lang="en-US" sz="2600" dirty="0">
                <a:solidFill>
                  <a:srgbClr val="002060"/>
                </a:solidFill>
                <a:latin typeface="Arial" panose="020B0604020202020204" pitchFamily="34" charset="0"/>
                <a:cs typeface="Arial" panose="020B0604020202020204" pitchFamily="34" charset="0"/>
              </a:rPr>
              <a:t> of how well a given implementation is actually working: useful for measuring success and failure of an implementation </a:t>
            </a:r>
          </a:p>
          <a:p>
            <a:r>
              <a:rPr lang="en-US" sz="2600" dirty="0">
                <a:solidFill>
                  <a:srgbClr val="002060"/>
                </a:solidFill>
                <a:latin typeface="Arial" panose="020B0604020202020204" pitchFamily="34" charset="0"/>
                <a:cs typeface="Arial" panose="020B0604020202020204" pitchFamily="34" charset="0"/>
              </a:rPr>
              <a:t>The </a:t>
            </a:r>
            <a:r>
              <a:rPr lang="en-US" sz="2600" b="1" dirty="0">
                <a:solidFill>
                  <a:srgbClr val="002060"/>
                </a:solidFill>
                <a:latin typeface="Arial" panose="020B0604020202020204" pitchFamily="34" charset="0"/>
                <a:cs typeface="Arial" panose="020B0604020202020204" pitchFamily="34" charset="0"/>
              </a:rPr>
              <a:t>8 implementation outcome variables</a:t>
            </a:r>
            <a:r>
              <a:rPr lang="en-US" sz="2600" dirty="0">
                <a:solidFill>
                  <a:srgbClr val="002060"/>
                </a:solidFill>
                <a:latin typeface="Arial" panose="020B0604020202020204" pitchFamily="34" charset="0"/>
                <a:cs typeface="Arial" panose="020B0604020202020204" pitchFamily="34" charset="0"/>
              </a:rPr>
              <a:t>– acceptability, adoption, appropriateness, feasibility, fidelity, implementation cost, coverage and sustainability– can also be seen as intermediate factors that contribute to other important outcomes such as satisfaction with health care or health status (health outcomes) </a:t>
            </a:r>
            <a:r>
              <a:rPr lang="en-US" sz="2600" b="1" dirty="0">
                <a:solidFill>
                  <a:srgbClr val="002060"/>
                </a:solidFill>
                <a:latin typeface="Arial" panose="020B0604020202020204" pitchFamily="34" charset="0"/>
                <a:cs typeface="Arial" panose="020B0604020202020204" pitchFamily="34" charset="0"/>
              </a:rPr>
              <a:t>(Table 1, </a:t>
            </a:r>
            <a:r>
              <a:rPr lang="en-US" sz="2600" dirty="0">
                <a:solidFill>
                  <a:srgbClr val="002060"/>
                </a:solidFill>
                <a:latin typeface="Arial" panose="020B0604020202020204" pitchFamily="34" charset="0"/>
                <a:cs typeface="Arial" panose="020B0604020202020204" pitchFamily="34" charset="0"/>
              </a:rPr>
              <a:t>next slide</a:t>
            </a:r>
            <a:r>
              <a:rPr lang="en-US" sz="2600" b="1" dirty="0">
                <a:solidFill>
                  <a:srgbClr val="002060"/>
                </a:solidFill>
                <a:latin typeface="Arial" panose="020B0604020202020204" pitchFamily="34" charset="0"/>
                <a:cs typeface="Arial" panose="020B0604020202020204" pitchFamily="34" charset="0"/>
              </a:rPr>
              <a:t>)</a:t>
            </a:r>
            <a:r>
              <a:rPr lang="en-US" sz="2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145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638764"/>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910691"/>
              </p:ext>
            </p:extLst>
          </p:nvPr>
        </p:nvGraphicFramePr>
        <p:xfrm>
          <a:off x="1112563" y="1414569"/>
          <a:ext cx="10683198" cy="448970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76672">
                  <a:extLst>
                    <a:ext uri="{9D8B030D-6E8A-4147-A177-3AD203B41FA5}">
                      <a16:colId xmlns:a16="http://schemas.microsoft.com/office/drawing/2014/main" val="20001"/>
                    </a:ext>
                  </a:extLst>
                </a:gridCol>
                <a:gridCol w="3355849">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Acceptability</a:t>
                      </a:r>
                      <a:r>
                        <a:rPr lang="en-US" sz="2000" b="1" baseline="0" dirty="0">
                          <a:solidFill>
                            <a:srgbClr val="002060"/>
                          </a:solidFill>
                        </a:rPr>
                        <a:t> </a:t>
                      </a:r>
                      <a:endParaRPr lang="en-US" sz="2000" b="1" dirty="0">
                        <a:solidFill>
                          <a:srgbClr val="002060"/>
                        </a:solidFill>
                      </a:endParaRPr>
                    </a:p>
                  </a:txBody>
                  <a:tcPr/>
                </a:tc>
                <a:tc>
                  <a:txBody>
                    <a:bodyPr/>
                    <a:lstStyle/>
                    <a:p>
                      <a:r>
                        <a:rPr lang="en-US" sz="2000" dirty="0">
                          <a:solidFill>
                            <a:srgbClr val="002060"/>
                          </a:solidFill>
                        </a:rPr>
                        <a:t>The perception among stakeholders (for example, consumers,</a:t>
                      </a:r>
                      <a:r>
                        <a:rPr lang="en-US" sz="2000" baseline="0" dirty="0">
                          <a:solidFill>
                            <a:srgbClr val="002060"/>
                          </a:solidFill>
                        </a:rPr>
                        <a:t> </a:t>
                      </a:r>
                      <a:r>
                        <a:rPr lang="en-US" sz="2000" dirty="0">
                          <a:solidFill>
                            <a:srgbClr val="002060"/>
                          </a:solidFill>
                        </a:rPr>
                        <a:t>providers, managers, policy makers) that an intervention is</a:t>
                      </a:r>
                      <a:r>
                        <a:rPr lang="en-US" sz="2000" baseline="0" dirty="0">
                          <a:solidFill>
                            <a:srgbClr val="002060"/>
                          </a:solidFill>
                        </a:rPr>
                        <a:t> </a:t>
                      </a:r>
                      <a:r>
                        <a:rPr lang="en-US" sz="2000" dirty="0">
                          <a:solidFill>
                            <a:srgbClr val="002060"/>
                          </a:solidFill>
                        </a:rPr>
                        <a:t>agreeable</a:t>
                      </a:r>
                    </a:p>
                  </a:txBody>
                  <a:tcPr/>
                </a:tc>
                <a:tc>
                  <a:txBody>
                    <a:bodyPr/>
                    <a:lstStyle/>
                    <a:p>
                      <a:r>
                        <a:rPr lang="en-US" sz="2000" dirty="0">
                          <a:solidFill>
                            <a:srgbClr val="002060"/>
                          </a:solidFill>
                        </a:rPr>
                        <a:t>Factors related to acceptability: (e.g.</a:t>
                      </a:r>
                      <a:r>
                        <a:rPr lang="en-US" sz="2000" baseline="0" dirty="0">
                          <a:solidFill>
                            <a:srgbClr val="002060"/>
                          </a:solidFill>
                        </a:rPr>
                        <a:t> </a:t>
                      </a:r>
                      <a:r>
                        <a:rPr lang="en-US" sz="2000" dirty="0">
                          <a:solidFill>
                            <a:srgbClr val="002060"/>
                          </a:solidFill>
                        </a:rPr>
                        <a:t>comfort, relative advantage, credibility)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Adoption</a:t>
                      </a:r>
                    </a:p>
                  </a:txBody>
                  <a:tcPr/>
                </a:tc>
                <a:tc>
                  <a:txBody>
                    <a:bodyPr/>
                    <a:lstStyle/>
                    <a:p>
                      <a:r>
                        <a:rPr lang="en-US" sz="2000" dirty="0">
                          <a:solidFill>
                            <a:srgbClr val="002060"/>
                          </a:solidFill>
                        </a:rPr>
                        <a:t>The intention, initial decision, or action to try to</a:t>
                      </a:r>
                      <a:r>
                        <a:rPr lang="en-US" sz="2000" baseline="0" dirty="0">
                          <a:solidFill>
                            <a:srgbClr val="002060"/>
                          </a:solidFill>
                        </a:rPr>
                        <a:t> </a:t>
                      </a:r>
                      <a:r>
                        <a:rPr lang="en-US" sz="2000" dirty="0">
                          <a:solidFill>
                            <a:srgbClr val="002060"/>
                          </a:solidFill>
                        </a:rPr>
                        <a:t>employ a new</a:t>
                      </a:r>
                      <a:r>
                        <a:rPr lang="en-US" sz="2000" baseline="0" dirty="0">
                          <a:solidFill>
                            <a:srgbClr val="002060"/>
                          </a:solidFill>
                        </a:rPr>
                        <a:t> </a:t>
                      </a:r>
                      <a:r>
                        <a:rPr lang="en-US" sz="2000" dirty="0">
                          <a:solidFill>
                            <a:srgbClr val="002060"/>
                          </a:solidFill>
                        </a:rPr>
                        <a:t>intervention</a:t>
                      </a:r>
                    </a:p>
                  </a:txBody>
                  <a:tcPr/>
                </a:tc>
                <a:tc>
                  <a:txBody>
                    <a:bodyPr/>
                    <a:lstStyle/>
                    <a:p>
                      <a:r>
                        <a:rPr lang="en-US" sz="2000" dirty="0">
                          <a:solidFill>
                            <a:srgbClr val="002060"/>
                          </a:solidFill>
                        </a:rPr>
                        <a:t>Uptake, Utilization, Intention to try</a:t>
                      </a:r>
                    </a:p>
                  </a:txBody>
                  <a:tcPr/>
                </a:tc>
                <a:extLst>
                  <a:ext uri="{0D108BD9-81ED-4DB2-BD59-A6C34878D82A}">
                    <a16:rowId xmlns:a16="http://schemas.microsoft.com/office/drawing/2014/main" val="10002"/>
                  </a:ext>
                </a:extLst>
              </a:tr>
              <a:tr h="1149308">
                <a:tc>
                  <a:txBody>
                    <a:bodyPr/>
                    <a:lstStyle/>
                    <a:p>
                      <a:r>
                        <a:rPr lang="en-US" sz="2000" b="1" dirty="0">
                          <a:solidFill>
                            <a:srgbClr val="002060"/>
                          </a:solidFill>
                        </a:rPr>
                        <a:t>Appropriateness </a:t>
                      </a:r>
                    </a:p>
                  </a:txBody>
                  <a:tcPr/>
                </a:tc>
                <a:tc>
                  <a:txBody>
                    <a:bodyPr/>
                    <a:lstStyle/>
                    <a:p>
                      <a:r>
                        <a:rPr lang="en-US" sz="2000" dirty="0">
                          <a:solidFill>
                            <a:srgbClr val="002060"/>
                          </a:solidFill>
                        </a:rPr>
                        <a:t>The perceived fit or relevance of the intervention in a particular setting or for a particular target audience (e.g. provider or</a:t>
                      </a:r>
                      <a:r>
                        <a:rPr lang="en-US" sz="2000" baseline="0" dirty="0">
                          <a:solidFill>
                            <a:srgbClr val="002060"/>
                          </a:solidFill>
                        </a:rPr>
                        <a:t> </a:t>
                      </a:r>
                      <a:r>
                        <a:rPr lang="en-US" sz="2000" dirty="0">
                          <a:solidFill>
                            <a:srgbClr val="002060"/>
                          </a:solidFill>
                        </a:rPr>
                        <a:t>consumer) or issue</a:t>
                      </a:r>
                    </a:p>
                  </a:txBody>
                  <a:tcPr/>
                </a:tc>
                <a:tc>
                  <a:txBody>
                    <a:bodyPr/>
                    <a:lstStyle/>
                    <a:p>
                      <a:r>
                        <a:rPr lang="en-US" sz="2000" dirty="0">
                          <a:solidFill>
                            <a:srgbClr val="002060"/>
                          </a:solidFill>
                        </a:rPr>
                        <a:t>Relevance, perceived fit, compatibility, perceived usefulness</a:t>
                      </a:r>
                      <a:r>
                        <a:rPr lang="en-US" sz="2000" baseline="0" dirty="0">
                          <a:solidFill>
                            <a:srgbClr val="002060"/>
                          </a:solidFill>
                        </a:rPr>
                        <a:t> </a:t>
                      </a:r>
                      <a:r>
                        <a:rPr lang="en-US" sz="2000" dirty="0">
                          <a:solidFill>
                            <a:srgbClr val="002060"/>
                          </a:solidFill>
                        </a:rPr>
                        <a:t>or suitability</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Feasibility </a:t>
                      </a:r>
                    </a:p>
                  </a:txBody>
                  <a:tcPr/>
                </a:tc>
                <a:tc>
                  <a:txBody>
                    <a:bodyPr/>
                    <a:lstStyle/>
                    <a:p>
                      <a:r>
                        <a:rPr lang="en-US" sz="2000" dirty="0">
                          <a:solidFill>
                            <a:srgbClr val="002060"/>
                          </a:solidFill>
                        </a:rPr>
                        <a:t>The extent to which an intervention can be</a:t>
                      </a:r>
                      <a:r>
                        <a:rPr lang="en-US" sz="2000" baseline="0" dirty="0">
                          <a:solidFill>
                            <a:srgbClr val="002060"/>
                          </a:solidFill>
                        </a:rPr>
                        <a:t> </a:t>
                      </a:r>
                      <a:r>
                        <a:rPr lang="en-US" sz="2000" dirty="0">
                          <a:solidFill>
                            <a:srgbClr val="002060"/>
                          </a:solidFill>
                        </a:rPr>
                        <a:t>carried out in a</a:t>
                      </a:r>
                      <a:r>
                        <a:rPr lang="en-US" sz="2000" baseline="0" dirty="0">
                          <a:solidFill>
                            <a:srgbClr val="002060"/>
                          </a:solidFill>
                        </a:rPr>
                        <a:t> </a:t>
                      </a:r>
                      <a:r>
                        <a:rPr lang="en-US" sz="2000" dirty="0">
                          <a:solidFill>
                            <a:srgbClr val="002060"/>
                          </a:solidFill>
                        </a:rPr>
                        <a:t>particular setting or organization</a:t>
                      </a:r>
                    </a:p>
                  </a:txBody>
                  <a:tcPr/>
                </a:tc>
                <a:tc>
                  <a:txBody>
                    <a:bodyPr/>
                    <a:lstStyle/>
                    <a:p>
                      <a:r>
                        <a:rPr lang="en-US" sz="2000" dirty="0">
                          <a:solidFill>
                            <a:srgbClr val="002060"/>
                          </a:solidFill>
                        </a:rPr>
                        <a:t>Practicality, Actual fit, Utility, Suitability</a:t>
                      </a:r>
                      <a:r>
                        <a:rPr lang="en-US" sz="2000" baseline="0" dirty="0">
                          <a:solidFill>
                            <a:srgbClr val="002060"/>
                          </a:solidFill>
                        </a:rPr>
                        <a:t> </a:t>
                      </a:r>
                      <a:r>
                        <a:rPr lang="en-US" sz="2000" dirty="0">
                          <a:solidFill>
                            <a:srgbClr val="002060"/>
                          </a:solidFill>
                        </a:rPr>
                        <a:t>for everyday use</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838200" y="976457"/>
            <a:ext cx="10079736" cy="559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36102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539453"/>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425944"/>
              </p:ext>
            </p:extLst>
          </p:nvPr>
        </p:nvGraphicFramePr>
        <p:xfrm>
          <a:off x="1112563" y="1106424"/>
          <a:ext cx="10683198" cy="535838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67528">
                  <a:extLst>
                    <a:ext uri="{9D8B030D-6E8A-4147-A177-3AD203B41FA5}">
                      <a16:colId xmlns:a16="http://schemas.microsoft.com/office/drawing/2014/main" val="20001"/>
                    </a:ext>
                  </a:extLst>
                </a:gridCol>
                <a:gridCol w="3364993">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Fidelity </a:t>
                      </a:r>
                    </a:p>
                  </a:txBody>
                  <a:tcPr/>
                </a:tc>
                <a:tc>
                  <a:txBody>
                    <a:bodyPr/>
                    <a:lstStyle/>
                    <a:p>
                      <a:r>
                        <a:rPr lang="en-US" sz="2000" dirty="0">
                          <a:solidFill>
                            <a:srgbClr val="002060"/>
                          </a:solidFill>
                        </a:rPr>
                        <a:t>The degree to which an intervention was implemented as it was</a:t>
                      </a:r>
                      <a:r>
                        <a:rPr lang="en-US" sz="2000" baseline="0" dirty="0">
                          <a:solidFill>
                            <a:srgbClr val="002060"/>
                          </a:solidFill>
                        </a:rPr>
                        <a:t> </a:t>
                      </a:r>
                      <a:r>
                        <a:rPr lang="en-US" sz="2000" dirty="0">
                          <a:solidFill>
                            <a:srgbClr val="002060"/>
                          </a:solidFill>
                        </a:rPr>
                        <a:t>designed in an original protocol, plan, or policy</a:t>
                      </a:r>
                    </a:p>
                  </a:txBody>
                  <a:tcPr/>
                </a:tc>
                <a:tc>
                  <a:txBody>
                    <a:bodyPr/>
                    <a:lstStyle/>
                    <a:p>
                      <a:r>
                        <a:rPr lang="en-US" sz="2000" dirty="0">
                          <a:solidFill>
                            <a:srgbClr val="002060"/>
                          </a:solidFill>
                        </a:rPr>
                        <a:t>Adherence, delivery as intended, integrity, quality of</a:t>
                      </a:r>
                      <a:r>
                        <a:rPr lang="en-US" sz="2000" baseline="0" dirty="0">
                          <a:solidFill>
                            <a:srgbClr val="002060"/>
                          </a:solidFill>
                        </a:rPr>
                        <a:t> </a:t>
                      </a:r>
                      <a:r>
                        <a:rPr lang="en-US" sz="2000" dirty="0">
                          <a:solidFill>
                            <a:srgbClr val="002060"/>
                          </a:solidFill>
                        </a:rPr>
                        <a:t>program delivery, intensity or dosage of delivery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Implementation cost </a:t>
                      </a:r>
                    </a:p>
                  </a:txBody>
                  <a:tcPr/>
                </a:tc>
                <a:tc>
                  <a:txBody>
                    <a:bodyPr/>
                    <a:lstStyle/>
                    <a:p>
                      <a:r>
                        <a:rPr lang="en-US" sz="2000" dirty="0">
                          <a:solidFill>
                            <a:srgbClr val="002060"/>
                          </a:solidFill>
                        </a:rPr>
                        <a:t>The incremental cost of the delivery strategy (e.g. how the</a:t>
                      </a:r>
                      <a:r>
                        <a:rPr lang="en-US" sz="2000" baseline="0" dirty="0">
                          <a:solidFill>
                            <a:srgbClr val="002060"/>
                          </a:solidFill>
                        </a:rPr>
                        <a:t> </a:t>
                      </a:r>
                      <a:r>
                        <a:rPr lang="en-US" sz="2000" dirty="0">
                          <a:solidFill>
                            <a:srgbClr val="002060"/>
                          </a:solidFill>
                        </a:rPr>
                        <a:t>services are</a:t>
                      </a:r>
                      <a:r>
                        <a:rPr lang="en-US" sz="2000" baseline="0" dirty="0">
                          <a:solidFill>
                            <a:srgbClr val="002060"/>
                          </a:solidFill>
                        </a:rPr>
                        <a:t> </a:t>
                      </a:r>
                      <a:r>
                        <a:rPr lang="en-US" sz="2000" dirty="0">
                          <a:solidFill>
                            <a:srgbClr val="002060"/>
                          </a:solidFill>
                        </a:rPr>
                        <a:t>delivered in a particular setting). The total cost of</a:t>
                      </a:r>
                      <a:r>
                        <a:rPr lang="en-US" sz="2000" baseline="0" dirty="0">
                          <a:solidFill>
                            <a:srgbClr val="002060"/>
                          </a:solidFill>
                        </a:rPr>
                        <a:t> </a:t>
                      </a:r>
                      <a:r>
                        <a:rPr lang="en-US" sz="2000" dirty="0">
                          <a:solidFill>
                            <a:srgbClr val="002060"/>
                          </a:solidFill>
                        </a:rPr>
                        <a:t>implementation would also include the cost of the intervention</a:t>
                      </a:r>
                      <a:r>
                        <a:rPr lang="en-US" sz="2000" baseline="0" dirty="0">
                          <a:solidFill>
                            <a:srgbClr val="002060"/>
                          </a:solidFill>
                        </a:rPr>
                        <a:t> </a:t>
                      </a:r>
                      <a:r>
                        <a:rPr lang="en-US" sz="2000" dirty="0">
                          <a:solidFill>
                            <a:srgbClr val="002060"/>
                          </a:solidFill>
                        </a:rPr>
                        <a:t>itself</a:t>
                      </a:r>
                    </a:p>
                  </a:txBody>
                  <a:tcPr/>
                </a:tc>
                <a:tc>
                  <a:txBody>
                    <a:bodyPr/>
                    <a:lstStyle/>
                    <a:p>
                      <a:r>
                        <a:rPr lang="en-US" sz="2000" dirty="0">
                          <a:solidFill>
                            <a:srgbClr val="002060"/>
                          </a:solidFill>
                        </a:rPr>
                        <a:t>Marginal cost, total cost</a:t>
                      </a:r>
                    </a:p>
                  </a:txBody>
                  <a:tcPr/>
                </a:tc>
                <a:extLst>
                  <a:ext uri="{0D108BD9-81ED-4DB2-BD59-A6C34878D82A}">
                    <a16:rowId xmlns:a16="http://schemas.microsoft.com/office/drawing/2014/main" val="10002"/>
                  </a:ext>
                </a:extLst>
              </a:tr>
              <a:tr h="1030224">
                <a:tc>
                  <a:txBody>
                    <a:bodyPr/>
                    <a:lstStyle/>
                    <a:p>
                      <a:r>
                        <a:rPr lang="en-US" sz="2000" b="1" dirty="0">
                          <a:solidFill>
                            <a:srgbClr val="002060"/>
                          </a:solidFill>
                        </a:rPr>
                        <a:t>Coverage (penetration)</a:t>
                      </a:r>
                    </a:p>
                  </a:txBody>
                  <a:tcPr/>
                </a:tc>
                <a:tc>
                  <a:txBody>
                    <a:bodyPr/>
                    <a:lstStyle/>
                    <a:p>
                      <a:r>
                        <a:rPr lang="en-US" sz="2000" dirty="0">
                          <a:solidFill>
                            <a:srgbClr val="002060"/>
                          </a:solidFill>
                        </a:rPr>
                        <a:t>The degree to which the population that is eligible to benefit from</a:t>
                      </a:r>
                      <a:r>
                        <a:rPr lang="en-US" sz="2000" baseline="0" dirty="0">
                          <a:solidFill>
                            <a:srgbClr val="002060"/>
                          </a:solidFill>
                        </a:rPr>
                        <a:t> </a:t>
                      </a:r>
                      <a:r>
                        <a:rPr lang="en-US" sz="2000" dirty="0">
                          <a:solidFill>
                            <a:srgbClr val="002060"/>
                          </a:solidFill>
                        </a:rPr>
                        <a:t>an intervention actually receives it.</a:t>
                      </a:r>
                    </a:p>
                  </a:txBody>
                  <a:tcPr/>
                </a:tc>
                <a:tc>
                  <a:txBody>
                    <a:bodyPr/>
                    <a:lstStyle/>
                    <a:p>
                      <a:r>
                        <a:rPr lang="en-US" sz="2000" dirty="0">
                          <a:solidFill>
                            <a:srgbClr val="002060"/>
                          </a:solidFill>
                        </a:rPr>
                        <a:t>Reach, Access, Service Spread or Effective Coverage, Penetration</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Sustainably </a:t>
                      </a:r>
                    </a:p>
                  </a:txBody>
                  <a:tcPr/>
                </a:tc>
                <a:tc>
                  <a:txBody>
                    <a:bodyPr/>
                    <a:lstStyle/>
                    <a:p>
                      <a:r>
                        <a:rPr lang="en-US" sz="2000" dirty="0">
                          <a:solidFill>
                            <a:srgbClr val="002060"/>
                          </a:solidFill>
                        </a:rPr>
                        <a:t>The extent to which an intervention is maintained or institutionalized in a given setting</a:t>
                      </a:r>
                    </a:p>
                  </a:txBody>
                  <a:tcPr/>
                </a:tc>
                <a:tc>
                  <a:txBody>
                    <a:bodyPr/>
                    <a:lstStyle/>
                    <a:p>
                      <a:r>
                        <a:rPr lang="en-US" sz="2000" dirty="0">
                          <a:solidFill>
                            <a:srgbClr val="002060"/>
                          </a:solidFill>
                        </a:rPr>
                        <a:t>Maintenance, Continuation, Durability, Institutionalization, Routinization,</a:t>
                      </a:r>
                      <a:r>
                        <a:rPr lang="en-US" sz="2000" baseline="0" dirty="0">
                          <a:solidFill>
                            <a:srgbClr val="002060"/>
                          </a:solidFill>
                        </a:rPr>
                        <a:t> </a:t>
                      </a:r>
                      <a:r>
                        <a:rPr lang="en-US" sz="2000" dirty="0">
                          <a:solidFill>
                            <a:srgbClr val="002060"/>
                          </a:solidFill>
                        </a:rPr>
                        <a:t>Integration</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1056132" y="813138"/>
            <a:ext cx="10079736" cy="3572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288229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74449"/>
            <a:ext cx="10515600" cy="4319755"/>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 key challenge faced by the global health community is how to take proven interventions and implement them in the “</a:t>
            </a:r>
            <a:r>
              <a:rPr lang="en-US" sz="2400" b="1" dirty="0">
                <a:solidFill>
                  <a:srgbClr val="002060"/>
                </a:solidFill>
                <a:latin typeface="Arial" panose="020B0604020202020204" pitchFamily="34" charset="0"/>
                <a:cs typeface="Arial" panose="020B0604020202020204" pitchFamily="34" charset="0"/>
              </a:rPr>
              <a:t>real world”</a:t>
            </a:r>
          </a:p>
          <a:p>
            <a:pPr marL="0" indent="0">
              <a:buNone/>
            </a:pPr>
            <a:endParaRPr lang="en-US" sz="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Despite abundant evidence of the efficacy of affordable, life-saving interventions, there is little understanding of how to deliver those interventions effectively in diverse settings and within the wide range of existing health systems:</a:t>
            </a:r>
          </a:p>
          <a:p>
            <a:pPr marL="0" indent="0">
              <a:buNone/>
            </a:pPr>
            <a:endParaRPr lang="en-US" sz="4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Example: ART program can prolong the lives of people living with HIV, but too often fail to ensure that everyone who needs treatment gets it.</a:t>
            </a:r>
          </a:p>
          <a:p>
            <a:pPr lvl="1"/>
            <a:r>
              <a:rPr lang="en-US" sz="2200" b="1" dirty="0">
                <a:solidFill>
                  <a:srgbClr val="002060"/>
                </a:solidFill>
                <a:latin typeface="Arial" panose="020B0604020202020204" pitchFamily="34" charset="0"/>
                <a:cs typeface="Arial" panose="020B0604020202020204" pitchFamily="34" charset="0"/>
              </a:rPr>
              <a:t>Figure 3</a:t>
            </a:r>
            <a:r>
              <a:rPr lang="en-US" sz="2200" dirty="0">
                <a:solidFill>
                  <a:srgbClr val="002060"/>
                </a:solidFill>
                <a:latin typeface="Arial" panose="020B0604020202020204" pitchFamily="34" charset="0"/>
                <a:cs typeface="Arial" panose="020B0604020202020204" pitchFamily="34" charset="0"/>
              </a:rPr>
              <a:t> (next slide) shows that less than 4% of women who tested positive for HIV during pregnancy in Zambia are actually initiated on ART in order to prevent mother-to-child transmission (PMTCT) of HIV </a:t>
            </a:r>
          </a:p>
          <a:p>
            <a:endParaRPr lang="en-US" sz="22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25846" y="64006"/>
            <a:ext cx="1741229" cy="1410442"/>
          </a:xfrm>
          <a:prstGeom prst="rect">
            <a:avLst/>
          </a:prstGeom>
        </p:spPr>
      </p:pic>
    </p:spTree>
    <p:extLst>
      <p:ext uri="{BB962C8B-B14F-4D97-AF65-F5344CB8AC3E}">
        <p14:creationId xmlns:p14="http://schemas.microsoft.com/office/powerpoint/2010/main" val="17239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8185"/>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 </a:t>
            </a:r>
            <a:r>
              <a:rPr lang="en-US" sz="1800" b="1" dirty="0">
                <a:solidFill>
                  <a:srgbClr val="FF0000"/>
                </a:solidFill>
                <a:latin typeface="Arial" panose="020B0604020202020204" pitchFamily="34" charset="0"/>
                <a:cs typeface="Arial" panose="020B0604020202020204" pitchFamily="34" charset="0"/>
              </a:rPr>
              <a:t>c</a:t>
            </a:r>
            <a:r>
              <a:rPr lang="en-US" sz="1800" b="1" i="0" dirty="0">
                <a:solidFill>
                  <a:srgbClr val="FF0000"/>
                </a:solidFill>
                <a:effectLst/>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20995" y="871870"/>
            <a:ext cx="11229045" cy="808074"/>
          </a:xfrm>
        </p:spPr>
        <p:txBody>
          <a:bodyPr>
            <a:noAutofit/>
          </a:bodyPr>
          <a:lstStyle/>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Figure 3: The Prevention of Mother-To-Child-Transmission (PMTCT) cascade in Zambia (2007-2008)</a:t>
            </a:r>
          </a:p>
          <a:p>
            <a:pPr marL="0" indent="0">
              <a:lnSpc>
                <a:spcPct val="100000"/>
              </a:lnSpc>
              <a:spcBef>
                <a:spcPts val="0"/>
              </a:spcBef>
              <a:buNone/>
            </a:pPr>
            <a:r>
              <a:rPr lang="en-US" sz="1300" dirty="0">
                <a:solidFill>
                  <a:srgbClr val="002060"/>
                </a:solidFill>
                <a:latin typeface="Arial" panose="020B0604020202020204" pitchFamily="34" charset="0"/>
                <a:cs typeface="Arial" panose="020B0604020202020204" pitchFamily="34" charset="0"/>
              </a:rPr>
              <a:t>[</a:t>
            </a:r>
            <a:r>
              <a:rPr lang="fr-FR" sz="1300" dirty="0">
                <a:solidFill>
                  <a:srgbClr val="002060"/>
                </a:solidFill>
                <a:latin typeface="Arial" panose="020B0604020202020204" pitchFamily="34" charset="0"/>
                <a:cs typeface="Arial" panose="020B0604020202020204" pitchFamily="34" charset="0"/>
              </a:rPr>
              <a:t>Source: </a:t>
            </a:r>
            <a:r>
              <a:rPr lang="en-US" sz="1300" dirty="0">
                <a:solidFill>
                  <a:srgbClr val="002060"/>
                </a:solidFill>
                <a:latin typeface="Arial" panose="020B0604020202020204" pitchFamily="34" charset="0"/>
                <a:cs typeface="Arial" panose="020B0604020202020204" pitchFamily="34" charset="0"/>
              </a:rPr>
              <a:t>Mandala J, </a:t>
            </a:r>
            <a:r>
              <a:rPr lang="en-US" sz="1300" dirty="0" err="1">
                <a:solidFill>
                  <a:srgbClr val="002060"/>
                </a:solidFill>
                <a:latin typeface="Arial" panose="020B0604020202020204" pitchFamily="34" charset="0"/>
                <a:cs typeface="Arial" panose="020B0604020202020204" pitchFamily="34" charset="0"/>
              </a:rPr>
              <a:t>Torpey</a:t>
            </a:r>
            <a:r>
              <a:rPr lang="en-US" sz="1300" dirty="0">
                <a:solidFill>
                  <a:srgbClr val="002060"/>
                </a:solidFill>
                <a:latin typeface="Arial" panose="020B0604020202020204" pitchFamily="34" charset="0"/>
                <a:cs typeface="Arial" panose="020B0604020202020204" pitchFamily="34" charset="0"/>
              </a:rPr>
              <a:t> K, Kasonde P, </a:t>
            </a:r>
            <a:r>
              <a:rPr lang="en-US" sz="1300" dirty="0" err="1">
                <a:solidFill>
                  <a:srgbClr val="002060"/>
                </a:solidFill>
                <a:latin typeface="Arial" panose="020B0604020202020204" pitchFamily="34" charset="0"/>
                <a:cs typeface="Arial" panose="020B0604020202020204" pitchFamily="34" charset="0"/>
              </a:rPr>
              <a:t>Kabaso</a:t>
            </a:r>
            <a:r>
              <a:rPr lang="en-US" sz="1300" dirty="0">
                <a:solidFill>
                  <a:srgbClr val="002060"/>
                </a:solidFill>
                <a:latin typeface="Arial" panose="020B0604020202020204" pitchFamily="34" charset="0"/>
                <a:cs typeface="Arial" panose="020B0604020202020204" pitchFamily="34" charset="0"/>
              </a:rPr>
              <a:t> M, Dirks R, Suzuki C, Thompson C, </a:t>
            </a:r>
            <a:r>
              <a:rPr lang="en-US" sz="1300" dirty="0" err="1">
                <a:solidFill>
                  <a:srgbClr val="002060"/>
                </a:solidFill>
                <a:latin typeface="Arial" panose="020B0604020202020204" pitchFamily="34" charset="0"/>
                <a:cs typeface="Arial" panose="020B0604020202020204" pitchFamily="34" charset="0"/>
              </a:rPr>
              <a:t>Sangiwa</a:t>
            </a:r>
            <a:r>
              <a:rPr lang="en-US" sz="1300" dirty="0">
                <a:solidFill>
                  <a:srgbClr val="002060"/>
                </a:solidFill>
                <a:latin typeface="Arial" panose="020B0604020202020204" pitchFamily="34" charset="0"/>
                <a:cs typeface="Arial" panose="020B0604020202020204" pitchFamily="34" charset="0"/>
              </a:rPr>
              <a:t> G, </a:t>
            </a:r>
            <a:r>
              <a:rPr lang="en-US" sz="1300" dirty="0" err="1">
                <a:solidFill>
                  <a:srgbClr val="002060"/>
                </a:solidFill>
                <a:latin typeface="Arial" panose="020B0604020202020204" pitchFamily="34" charset="0"/>
                <a:cs typeface="Arial" panose="020B0604020202020204" pitchFamily="34" charset="0"/>
              </a:rPr>
              <a:t>Mukadi</a:t>
            </a:r>
            <a:r>
              <a:rPr lang="en-US" sz="1300" dirty="0">
                <a:solidFill>
                  <a:srgbClr val="002060"/>
                </a:solidFill>
                <a:latin typeface="Arial" panose="020B0604020202020204" pitchFamily="34" charset="0"/>
                <a:cs typeface="Arial" panose="020B0604020202020204" pitchFamily="34" charset="0"/>
              </a:rPr>
              <a:t> YD. Prevention of mother-to-child transmission of HIV in Zambia: implementing efficacious ARV regimens in primary health centers. BMC Public Health. 2009 Aug 27;9:314.</a:t>
            </a:r>
            <a:r>
              <a:rPr lang="fr-FR" sz="1300" dirty="0">
                <a:solidFill>
                  <a:srgbClr val="002060"/>
                </a:solidFill>
                <a:latin typeface="Arial" panose="020B0604020202020204" pitchFamily="34" charset="0"/>
                <a:cs typeface="Arial" panose="020B0604020202020204" pitchFamily="34" charset="0"/>
              </a:rPr>
              <a:t>]</a:t>
            </a:r>
            <a:endParaRPr lang="en-US" sz="13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2"/>
          <a:stretch>
            <a:fillRect/>
          </a:stretch>
        </p:blipFill>
        <p:spPr>
          <a:xfrm>
            <a:off x="2231136" y="1679945"/>
            <a:ext cx="8366760" cy="5075458"/>
          </a:xfrm>
          <a:prstGeom prst="rect">
            <a:avLst/>
          </a:prstGeom>
        </p:spPr>
      </p:pic>
      <p:sp>
        <p:nvSpPr>
          <p:cNvPr id="9" name="TextBox 8">
            <a:extLst>
              <a:ext uri="{FF2B5EF4-FFF2-40B4-BE49-F238E27FC236}">
                <a16:creationId xmlns:a16="http://schemas.microsoft.com/office/drawing/2014/main" id="{158F75AD-D5DC-45E2-A046-E7D895FB1D77}"/>
              </a:ext>
            </a:extLst>
          </p:cNvPr>
          <p:cNvSpPr txBox="1"/>
          <p:nvPr/>
        </p:nvSpPr>
        <p:spPr>
          <a:xfrm>
            <a:off x="10487818" y="2931286"/>
            <a:ext cx="1704182" cy="2246769"/>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L</a:t>
            </a:r>
            <a:r>
              <a:rPr kumimoji="0" lang="en-US" sz="1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ess</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than 4% of women who tested positive for HIV during pregnancy in Zambia are actually initiated on ART in order to prevent mother-to-child transmission (PMTCT) of HIV </a:t>
            </a:r>
            <a:endParaRPr lang="en-GB" sz="1400" dirty="0"/>
          </a:p>
        </p:txBody>
      </p:sp>
    </p:spTree>
    <p:extLst>
      <p:ext uri="{BB962C8B-B14F-4D97-AF65-F5344CB8AC3E}">
        <p14:creationId xmlns:p14="http://schemas.microsoft.com/office/powerpoint/2010/main" val="369648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01609"/>
            <a:ext cx="10515600" cy="4681728"/>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Contribution to IR can be made by both people inside and outside academia: Very often it is the </a:t>
            </a:r>
            <a:r>
              <a:rPr lang="en-US" sz="2400" b="1" dirty="0">
                <a:solidFill>
                  <a:srgbClr val="002060"/>
                </a:solidFill>
                <a:latin typeface="Arial" panose="020B0604020202020204" pitchFamily="34" charset="0"/>
                <a:cs typeface="Arial" panose="020B0604020202020204" pitchFamily="34" charset="0"/>
              </a:rPr>
              <a:t>person in the field </a:t>
            </a:r>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the doctor in the remote rural clinic</a:t>
            </a:r>
            <a:r>
              <a:rPr lang="en-US" sz="2400" dirty="0">
                <a:solidFill>
                  <a:srgbClr val="002060"/>
                </a:solidFill>
                <a:latin typeface="Arial" panose="020B0604020202020204" pitchFamily="34" charset="0"/>
                <a:cs typeface="Arial" panose="020B0604020202020204" pitchFamily="34" charset="0"/>
              </a:rPr>
              <a:t> or </a:t>
            </a:r>
            <a:r>
              <a:rPr lang="en-US" sz="2400" b="1" dirty="0">
                <a:solidFill>
                  <a:srgbClr val="002060"/>
                </a:solidFill>
                <a:latin typeface="Arial" panose="020B0604020202020204" pitchFamily="34" charset="0"/>
                <a:cs typeface="Arial" panose="020B0604020202020204" pitchFamily="34" charset="0"/>
              </a:rPr>
              <a:t>the midwife working in the local community </a:t>
            </a:r>
            <a:r>
              <a:rPr lang="en-US" sz="2400" dirty="0">
                <a:solidFill>
                  <a:srgbClr val="002060"/>
                </a:solidFill>
                <a:latin typeface="Arial" panose="020B0604020202020204" pitchFamily="34" charset="0"/>
                <a:cs typeface="Arial" panose="020B0604020202020204" pitchFamily="34" charset="0"/>
              </a:rPr>
              <a:t>– who, facing some particular problem, asks the questions that are the starting point for new thinking </a:t>
            </a:r>
          </a:p>
          <a:p>
            <a:endParaRPr lang="en-US" sz="8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Implementation issues often arise as a result of </a:t>
            </a:r>
            <a:r>
              <a:rPr lang="en-US" sz="2400" b="1" dirty="0">
                <a:solidFill>
                  <a:srgbClr val="002060"/>
                </a:solidFill>
                <a:latin typeface="Arial" panose="020B0604020202020204" pitchFamily="34" charset="0"/>
                <a:cs typeface="Arial" panose="020B0604020202020204" pitchFamily="34" charset="0"/>
              </a:rPr>
              <a:t>contextual factors </a:t>
            </a:r>
            <a:r>
              <a:rPr lang="en-US" sz="2400" dirty="0">
                <a:solidFill>
                  <a:srgbClr val="002060"/>
                </a:solidFill>
                <a:latin typeface="Arial" panose="020B0604020202020204" pitchFamily="34" charset="0"/>
                <a:cs typeface="Arial" panose="020B0604020202020204" pitchFamily="34" charset="0"/>
              </a:rPr>
              <a:t>that policy-makers and health system managers may not even have considered:</a:t>
            </a:r>
          </a:p>
          <a:p>
            <a:endParaRPr lang="en-US" sz="2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Properly conducted IR, with its all-important focus on </a:t>
            </a:r>
            <a:r>
              <a:rPr lang="en-US" sz="2200" b="1" dirty="0">
                <a:solidFill>
                  <a:srgbClr val="002060"/>
                </a:solidFill>
                <a:latin typeface="Arial" panose="020B0604020202020204" pitchFamily="34" charset="0"/>
                <a:cs typeface="Arial" panose="020B0604020202020204" pitchFamily="34" charset="0"/>
              </a:rPr>
              <a:t>context</a:t>
            </a:r>
            <a:r>
              <a:rPr lang="en-US" sz="2200" dirty="0">
                <a:solidFill>
                  <a:srgbClr val="002060"/>
                </a:solidFill>
                <a:latin typeface="Arial" panose="020B0604020202020204" pitchFamily="34" charset="0"/>
                <a:cs typeface="Arial" panose="020B0604020202020204" pitchFamily="34" charset="0"/>
              </a:rPr>
              <a:t> can help implementers foresee and anticipate problems</a:t>
            </a:r>
            <a:endParaRPr lang="en-US" sz="2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It is because of its capacity to illuminate contextual issues that IR is such an important tool for implementers at the planning stage</a:t>
            </a:r>
          </a:p>
        </p:txBody>
      </p:sp>
    </p:spTree>
    <p:extLst>
      <p:ext uri="{BB962C8B-B14F-4D97-AF65-F5344CB8AC3E}">
        <p14:creationId xmlns:p14="http://schemas.microsoft.com/office/powerpoint/2010/main" val="30030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49734"/>
            <a:ext cx="10515600" cy="468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has great benefits in reducing the gap between what can be achieved in theory and what happens in practice</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as it relates to LMICs, where, despite abundant evidence of the efficacy of affordable, life-saving interventions, there is little understanding of how to deliver those interventions effectively:</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Neglecting those implementation challenges costs </a:t>
            </a:r>
            <a:r>
              <a:rPr lang="en-US" b="1" dirty="0">
                <a:solidFill>
                  <a:srgbClr val="002060"/>
                </a:solidFill>
                <a:latin typeface="Arial" panose="020B0604020202020204" pitchFamily="34" charset="0"/>
                <a:cs typeface="Arial" panose="020B0604020202020204" pitchFamily="34" charset="0"/>
              </a:rPr>
              <a:t>lives and money (resources)</a:t>
            </a:r>
            <a:r>
              <a:rPr lang="en-US" dirty="0">
                <a:solidFill>
                  <a:srgbClr val="002060"/>
                </a:solidFill>
                <a:latin typeface="Arial" panose="020B0604020202020204" pitchFamily="34" charset="0"/>
                <a:cs typeface="Arial" panose="020B0604020202020204" pitchFamily="34" charset="0"/>
              </a:rPr>
              <a:t>, especially in resource-poor settings</a:t>
            </a:r>
            <a:r>
              <a:rPr lang="en-US" b="1" dirty="0">
                <a:solidFill>
                  <a:srgbClr val="002060"/>
                </a:solidFill>
                <a:latin typeface="Arial" panose="020B0604020202020204" pitchFamily="34" charset="0"/>
                <a:cs typeface="Arial" panose="020B0604020202020204" pitchFamily="34" charset="0"/>
              </a:rPr>
              <a:t> </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a relatively new and somewhat neglected field: there is a need to define exactly what it is and what it can offer</a:t>
            </a:r>
          </a:p>
          <a:p>
            <a:endParaRPr lang="en-US" sz="2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7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611"/>
          </a:xfrm>
        </p:spPr>
        <p:txBody>
          <a:bodyPr>
            <a:normAutofit/>
          </a:bodyPr>
          <a:lstStyle/>
          <a:p>
            <a:r>
              <a:rPr lang="en-US" sz="3400" b="1" dirty="0">
                <a:solidFill>
                  <a:srgbClr val="FF0000"/>
                </a:solidFill>
                <a:latin typeface="Arial" panose="020B0604020202020204" pitchFamily="34" charset="0"/>
                <a:cs typeface="Arial" panose="020B0604020202020204" pitchFamily="34" charset="0"/>
              </a:rPr>
              <a:t>Learning outcomes: </a:t>
            </a:r>
          </a:p>
        </p:txBody>
      </p:sp>
      <p:sp>
        <p:nvSpPr>
          <p:cNvPr id="3" name="Content Placeholder 2"/>
          <p:cNvSpPr>
            <a:spLocks noGrp="1"/>
          </p:cNvSpPr>
          <p:nvPr>
            <p:ph idx="1"/>
          </p:nvPr>
        </p:nvSpPr>
        <p:spPr>
          <a:xfrm>
            <a:off x="838200" y="1354022"/>
            <a:ext cx="10515600" cy="4754170"/>
          </a:xfrm>
        </p:spPr>
        <p:txBody>
          <a:bodyPr>
            <a:normAutofit fontScale="92500" lnSpcReduction="10000"/>
          </a:bodyPr>
          <a:lstStyle/>
          <a:p>
            <a:pPr marL="0" indent="0">
              <a:buNone/>
            </a:pPr>
            <a:r>
              <a:rPr lang="en-US" b="1" dirty="0">
                <a:solidFill>
                  <a:srgbClr val="002060"/>
                </a:solidFill>
                <a:latin typeface="Arial" panose="020B0604020202020204" pitchFamily="34" charset="0"/>
                <a:cs typeface="Arial" panose="020B0604020202020204" pitchFamily="34" charset="0"/>
              </a:rPr>
              <a:t>By the end of the presentation, you should be able to:</a:t>
            </a:r>
          </a:p>
          <a:p>
            <a:pPr marL="457200" lvl="1" indent="0">
              <a:buNone/>
            </a:pPr>
            <a:endParaRPr lang="en-US" sz="1400" b="1"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Define</a:t>
            </a:r>
            <a:r>
              <a:rPr lang="en-US" sz="2600" b="1" i="0" dirty="0">
                <a:solidFill>
                  <a:srgbClr val="002060"/>
                </a:solidFill>
                <a:effectLst/>
                <a:latin typeface="Arial" panose="020B0604020202020204" pitchFamily="34" charset="0"/>
                <a:cs typeface="Arial" panose="020B0604020202020204" pitchFamily="34" charset="0"/>
              </a:rPr>
              <a:t> implementation research (IR</a:t>
            </a:r>
            <a:r>
              <a:rPr lang="en-US" sz="2600" b="1" dirty="0">
                <a:solidFill>
                  <a:srgbClr val="002060"/>
                </a:solidFill>
                <a:latin typeface="Arial" panose="020B0604020202020204" pitchFamily="34" charset="0"/>
                <a:cs typeface="Arial" panose="020B0604020202020204" pitchFamily="34" charset="0"/>
              </a:rPr>
              <a:t>): what it is and how to conduct it</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why research on implementation is needed and how it is used</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Identify who should be involved in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Describe appropriate approaches and methods for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the importance of doing need-based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Discuss the challenges faced by implementation research and actions required for its realization</a:t>
            </a:r>
          </a:p>
        </p:txBody>
      </p:sp>
    </p:spTree>
    <p:extLst>
      <p:ext uri="{BB962C8B-B14F-4D97-AF65-F5344CB8AC3E}">
        <p14:creationId xmlns:p14="http://schemas.microsoft.com/office/powerpoint/2010/main" val="1574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923"/>
            <a:ext cx="10515600" cy="4681728"/>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Implementation research (IR) takes </a:t>
            </a:r>
            <a:r>
              <a:rPr lang="en-US" sz="2600" b="1" dirty="0">
                <a:solidFill>
                  <a:srgbClr val="002060"/>
                </a:solidFill>
                <a:latin typeface="Arial" panose="020B0604020202020204" pitchFamily="34" charset="0"/>
                <a:cs typeface="Arial" panose="020B0604020202020204" pitchFamily="34" charset="0"/>
              </a:rPr>
              <a:t>what we know </a:t>
            </a:r>
            <a:r>
              <a:rPr lang="en-US" sz="2600" dirty="0">
                <a:solidFill>
                  <a:srgbClr val="002060"/>
                </a:solidFill>
                <a:latin typeface="Arial" panose="020B0604020202020204" pitchFamily="34" charset="0"/>
                <a:cs typeface="Arial" panose="020B0604020202020204" pitchFamily="34" charset="0"/>
              </a:rPr>
              <a:t>and turns it into </a:t>
            </a:r>
            <a:r>
              <a:rPr lang="en-US" sz="2600" b="1" dirty="0">
                <a:solidFill>
                  <a:srgbClr val="002060"/>
                </a:solidFill>
                <a:latin typeface="Arial" panose="020B0604020202020204" pitchFamily="34" charset="0"/>
                <a:cs typeface="Arial" panose="020B0604020202020204" pitchFamily="34" charset="0"/>
              </a:rPr>
              <a:t>what we do</a:t>
            </a:r>
          </a:p>
          <a:p>
            <a:r>
              <a:rPr lang="en-US" sz="2600" dirty="0">
                <a:solidFill>
                  <a:srgbClr val="002060"/>
                </a:solidFill>
                <a:latin typeface="Arial" panose="020B0604020202020204" pitchFamily="34" charset="0"/>
                <a:cs typeface="Arial" panose="020B0604020202020204" pitchFamily="34" charset="0"/>
              </a:rPr>
              <a:t>Even when interventions are designed in similar ways, implementation occurs differently in different contexts, and with many different effects:</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can offer crucial insights at several levels for implementers who, in general, recognize that implementation goes beyond simply reapplying the same template in country after country</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vital to understanding context, assessing performance, informing implementation and facilitating health systems strengthening:</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Monitoring &amp; Evaluation (M&amp;E) activities play a significant part in this kind of IR, often helping to define important research questions</a:t>
            </a:r>
          </a:p>
        </p:txBody>
      </p:sp>
      <p:sp>
        <p:nvSpPr>
          <p:cNvPr id="7" name="Title 1"/>
          <p:cNvSpPr>
            <a:spLocks noGrp="1"/>
          </p:cNvSpPr>
          <p:nvPr>
            <p:ph type="title"/>
          </p:nvPr>
        </p:nvSpPr>
        <p:spPr>
          <a:xfrm>
            <a:off x="938784" y="460990"/>
            <a:ext cx="877214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endParaRPr lang="en-US" sz="3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08300" y="14219"/>
            <a:ext cx="1697300" cy="1418703"/>
          </a:xfrm>
          <a:prstGeom prst="rect">
            <a:avLst/>
          </a:prstGeom>
        </p:spPr>
      </p:pic>
    </p:spTree>
    <p:extLst>
      <p:ext uri="{BB962C8B-B14F-4D97-AF65-F5344CB8AC3E}">
        <p14:creationId xmlns:p14="http://schemas.microsoft.com/office/powerpoint/2010/main" val="280324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183"/>
            <a:ext cx="10515600" cy="534236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IR is particularly important in supporting the scale-up of interventions and their integration into health systems at the national level:</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Too often interventions that work in </a:t>
            </a:r>
            <a:r>
              <a:rPr lang="en-US" sz="1800" b="1" dirty="0">
                <a:solidFill>
                  <a:srgbClr val="002060"/>
                </a:solidFill>
                <a:latin typeface="Arial" panose="020B0604020202020204" pitchFamily="34" charset="0"/>
                <a:cs typeface="Arial" panose="020B0604020202020204" pitchFamily="34" charset="0"/>
              </a:rPr>
              <a:t>small-scale pilot studies </a:t>
            </a:r>
            <a:r>
              <a:rPr lang="en-US" sz="1800" dirty="0">
                <a:solidFill>
                  <a:srgbClr val="002060"/>
                </a:solidFill>
                <a:latin typeface="Arial" panose="020B0604020202020204" pitchFamily="34" charset="0"/>
                <a:cs typeface="Arial" panose="020B0604020202020204" pitchFamily="34" charset="0"/>
              </a:rPr>
              <a:t>fail to live up to expectations when </a:t>
            </a:r>
            <a:r>
              <a:rPr lang="en-US" sz="1800" b="1" dirty="0">
                <a:solidFill>
                  <a:srgbClr val="002060"/>
                </a:solidFill>
                <a:latin typeface="Arial" panose="020B0604020202020204" pitchFamily="34" charset="0"/>
                <a:cs typeface="Arial" panose="020B0604020202020204" pitchFamily="34" charset="0"/>
              </a:rPr>
              <a:t>rolled out in national strategies</a:t>
            </a:r>
            <a:r>
              <a:rPr lang="en-US" sz="1800" dirty="0">
                <a:solidFill>
                  <a:srgbClr val="002060"/>
                </a:solidFill>
                <a:latin typeface="Arial" panose="020B0604020202020204" pitchFamily="34" charset="0"/>
                <a:cs typeface="Arial" panose="020B0604020202020204" pitchFamily="34" charset="0"/>
              </a:rPr>
              <a:t>, or fail to transfer from one country to another as a result of contextual differences</a:t>
            </a: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not only helps to clarify why that happens, but can be used to support the process of </a:t>
            </a:r>
            <a:r>
              <a:rPr lang="en-US" sz="1800" b="1" dirty="0">
                <a:solidFill>
                  <a:srgbClr val="002060"/>
                </a:solidFill>
                <a:latin typeface="Arial" panose="020B0604020202020204" pitchFamily="34" charset="0"/>
                <a:cs typeface="Arial" panose="020B0604020202020204" pitchFamily="34" charset="0"/>
              </a:rPr>
              <a:t>re-iterative refinement </a:t>
            </a:r>
            <a:r>
              <a:rPr lang="en-US" sz="1800" dirty="0">
                <a:solidFill>
                  <a:srgbClr val="002060"/>
                </a:solidFill>
                <a:latin typeface="Arial" panose="020B0604020202020204" pitchFamily="34" charset="0"/>
                <a:cs typeface="Arial" panose="020B0604020202020204" pitchFamily="34" charset="0"/>
              </a:rPr>
              <a:t>needed for successful adaptation</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is also important in </a:t>
            </a:r>
            <a:r>
              <a:rPr lang="en-US" sz="2200" b="1" dirty="0">
                <a:solidFill>
                  <a:srgbClr val="002060"/>
                </a:solidFill>
                <a:latin typeface="Arial" panose="020B0604020202020204" pitchFamily="34" charset="0"/>
                <a:cs typeface="Arial" panose="020B0604020202020204" pitchFamily="34" charset="0"/>
              </a:rPr>
              <a:t>quality improvement (QI) </a:t>
            </a:r>
            <a:r>
              <a:rPr lang="en-US" sz="2200" dirty="0">
                <a:solidFill>
                  <a:srgbClr val="002060"/>
                </a:solidFill>
                <a:latin typeface="Arial" panose="020B0604020202020204" pitchFamily="34" charset="0"/>
                <a:cs typeface="Arial" panose="020B0604020202020204" pitchFamily="34" charset="0"/>
              </a:rPr>
              <a:t>and </a:t>
            </a:r>
            <a:r>
              <a:rPr lang="en-US" sz="2200" b="1" dirty="0">
                <a:solidFill>
                  <a:srgbClr val="002060"/>
                </a:solidFill>
                <a:latin typeface="Arial" panose="020B0604020202020204" pitchFamily="34" charset="0"/>
                <a:cs typeface="Arial" panose="020B0604020202020204" pitchFamily="34" charset="0"/>
              </a:rPr>
              <a:t>health system (HS) strengthening</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can yield many benefits, but those benefits are maximized where research is answering the questions that decision-makers and practitioners are asking or should be asking.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can also be used to help </a:t>
            </a:r>
            <a:r>
              <a:rPr lang="en-US" sz="2200" b="1" dirty="0">
                <a:solidFill>
                  <a:srgbClr val="002060"/>
                </a:solidFill>
                <a:latin typeface="Arial" panose="020B0604020202020204" pitchFamily="34" charset="0"/>
                <a:cs typeface="Arial" panose="020B0604020202020204" pitchFamily="34" charset="0"/>
              </a:rPr>
              <a:t>organizations develop the capacity to learn</a:t>
            </a:r>
            <a:r>
              <a:rPr lang="en-US" sz="2200" dirty="0">
                <a:solidFill>
                  <a:srgbClr val="002060"/>
                </a:solidFill>
                <a:latin typeface="Arial" panose="020B0604020202020204" pitchFamily="34" charset="0"/>
                <a:cs typeface="Arial" panose="020B0604020202020204" pitchFamily="34" charset="0"/>
              </a:rPr>
              <a:t>:</a:t>
            </a:r>
          </a:p>
          <a:p>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A key driver of QI, and indeed of HS strengthening generally is the learning capacity of organizations </a:t>
            </a:r>
          </a:p>
        </p:txBody>
      </p:sp>
      <p:sp>
        <p:nvSpPr>
          <p:cNvPr id="7" name="Title 1"/>
          <p:cNvSpPr>
            <a:spLocks noGrp="1"/>
          </p:cNvSpPr>
          <p:nvPr>
            <p:ph type="title"/>
          </p:nvPr>
        </p:nvSpPr>
        <p:spPr>
          <a:xfrm>
            <a:off x="915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9476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1689"/>
            <a:ext cx="10515600" cy="478385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To summarize, IR can be used to: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Assess change in real-world contexts, drawing on past experience, where appropriate;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 complex phenomena;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Generate and/or test new ideas;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Predict, or at least help anticipate what may happen in the future as a result of a particular innovation or change</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It also plays an important role in informing stakeholders, thereby improving understanding, transparency and accountability</a:t>
            </a:r>
            <a:endParaRPr lang="en-US" sz="2200"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Goal of IR </a:t>
            </a:r>
            <a:r>
              <a:rPr lang="en-US" sz="2600" dirty="0">
                <a:solidFill>
                  <a:srgbClr val="002060"/>
                </a:solidFill>
                <a:latin typeface="Arial" panose="020B0604020202020204" pitchFamily="34" charset="0"/>
                <a:cs typeface="Arial" panose="020B0604020202020204" pitchFamily="34" charset="0"/>
              </a:rPr>
              <a:t>is to make a difference, to improve the effectiveness, quality, efficiency and equity of policies, programs and services.</a:t>
            </a:r>
          </a:p>
        </p:txBody>
      </p:sp>
      <p:sp>
        <p:nvSpPr>
          <p:cNvPr id="6" name="Title 1"/>
          <p:cNvSpPr>
            <a:spLocks noGrp="1"/>
          </p:cNvSpPr>
          <p:nvPr>
            <p:ph type="title"/>
          </p:nvPr>
        </p:nvSpPr>
        <p:spPr>
          <a:xfrm>
            <a:off x="838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1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336" y="1347194"/>
            <a:ext cx="1068324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One of the defining aspects of IR is that it seeks to understand the reality of implementation in </a:t>
            </a:r>
            <a:r>
              <a:rPr lang="en-US" sz="2600" b="1" dirty="0">
                <a:solidFill>
                  <a:srgbClr val="002060"/>
                </a:solidFill>
                <a:latin typeface="Arial" panose="020B0604020202020204" pitchFamily="34" charset="0"/>
                <a:cs typeface="Arial" panose="020B0604020202020204" pitchFamily="34" charset="0"/>
              </a:rPr>
              <a:t>real-world contexts</a:t>
            </a:r>
            <a:r>
              <a:rPr lang="en-US" sz="2600" dirty="0">
                <a:solidFill>
                  <a:srgbClr val="002060"/>
                </a:solidFill>
                <a:latin typeface="Arial" panose="020B0604020202020204" pitchFamily="34" charset="0"/>
                <a:cs typeface="Arial" panose="020B0604020202020204" pitchFamily="34" charset="0"/>
              </a:rPr>
              <a:t>:</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Unlike other forms of research, it does not seek to filter out the </a:t>
            </a:r>
            <a:r>
              <a:rPr lang="en-US" sz="2200" b="1" dirty="0">
                <a:solidFill>
                  <a:srgbClr val="002060"/>
                </a:solidFill>
                <a:latin typeface="Arial" panose="020B0604020202020204" pitchFamily="34" charset="0"/>
                <a:cs typeface="Arial" panose="020B0604020202020204" pitchFamily="34" charset="0"/>
              </a:rPr>
              <a:t>extraneous or accidental</a:t>
            </a:r>
            <a:r>
              <a:rPr lang="en-US" sz="2200" dirty="0">
                <a:solidFill>
                  <a:srgbClr val="002060"/>
                </a:solidFill>
                <a:latin typeface="Arial" panose="020B0604020202020204" pitchFamily="34" charset="0"/>
                <a:cs typeface="Arial" panose="020B0604020202020204" pitchFamily="34" charset="0"/>
              </a:rPr>
              <a:t>; indeed, in many ways it is precisely such factors that are of interest to the implementation researcher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considerations of context that are relevant to IR are illustrated in </a:t>
            </a:r>
            <a:r>
              <a:rPr lang="en-US" sz="2200" b="1" dirty="0">
                <a:solidFill>
                  <a:srgbClr val="002060"/>
                </a:solidFill>
                <a:latin typeface="Arial" panose="020B0604020202020204" pitchFamily="34" charset="0"/>
                <a:cs typeface="Arial" panose="020B0604020202020204" pitchFamily="34" charset="0"/>
              </a:rPr>
              <a:t>Figure 4 </a:t>
            </a:r>
            <a:r>
              <a:rPr lang="en-US" sz="2200" dirty="0">
                <a:solidFill>
                  <a:srgbClr val="002060"/>
                </a:solidFill>
                <a:latin typeface="Arial" panose="020B0604020202020204" pitchFamily="34" charset="0"/>
                <a:cs typeface="Arial" panose="020B0604020202020204" pitchFamily="34" charset="0"/>
              </a:rPr>
              <a:t>(next slide)</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During the pre-implementation phase of an IR project, all contextual factors should be analyzed.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 should be noted that these factors vary considerably from one location to another, and from one project to the next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Understanding of context and systems, and the flexibility to identify appropriate methodological approaches, can be as important as or even more important than adherence to a fixed-research design</a:t>
            </a:r>
          </a:p>
        </p:txBody>
      </p:sp>
      <p:sp>
        <p:nvSpPr>
          <p:cNvPr id="7" name="Title 1"/>
          <p:cNvSpPr>
            <a:spLocks noGrp="1"/>
          </p:cNvSpPr>
          <p:nvPr>
            <p:ph type="title"/>
          </p:nvPr>
        </p:nvSpPr>
        <p:spPr>
          <a:xfrm>
            <a:off x="603504" y="273685"/>
            <a:ext cx="9829800" cy="686435"/>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a:t>
            </a: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                         research</a:t>
            </a:r>
            <a:r>
              <a:rPr lang="en-US" sz="3200" b="1"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10494878" y="72956"/>
            <a:ext cx="1630109" cy="1324212"/>
          </a:xfrm>
          <a:prstGeom prst="rect">
            <a:avLst/>
          </a:prstGeom>
        </p:spPr>
      </p:pic>
    </p:spTree>
    <p:extLst>
      <p:ext uri="{BB962C8B-B14F-4D97-AF65-F5344CB8AC3E}">
        <p14:creationId xmlns:p14="http://schemas.microsoft.com/office/powerpoint/2010/main" val="46280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66862"/>
            <a:ext cx="10802112" cy="755927"/>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4: Contextual factors for implementation research </a:t>
            </a:r>
            <a:r>
              <a:rPr lang="en-US" sz="1400" dirty="0">
                <a:solidFill>
                  <a:srgbClr val="002060"/>
                </a:solidFill>
                <a:latin typeface="Arial" panose="020B0604020202020204" pitchFamily="34" charset="0"/>
                <a:cs typeface="Arial" panose="020B0604020202020204" pitchFamily="34" charset="0"/>
              </a:rPr>
              <a:t>(Source: World Health Organization &amp; UNICEF/UNDP/World Bank/WHO Special </a:t>
            </a:r>
            <a:r>
              <a:rPr lang="en-US" sz="1400" dirty="0" err="1">
                <a:solidFill>
                  <a:srgbClr val="002060"/>
                </a:solidFill>
                <a:latin typeface="Arial" panose="020B0604020202020204" pitchFamily="34" charset="0"/>
                <a:cs typeface="Arial" panose="020B0604020202020204" pitchFamily="34" charset="0"/>
              </a:rPr>
              <a:t>Programme</a:t>
            </a:r>
            <a:r>
              <a:rPr lang="en-US" sz="1400" dirty="0">
                <a:solidFill>
                  <a:srgbClr val="002060"/>
                </a:solidFill>
                <a:latin typeface="Arial" panose="020B0604020202020204" pitchFamily="34" charset="0"/>
                <a:cs typeface="Arial" panose="020B0604020202020204" pitchFamily="34" charset="0"/>
              </a:rPr>
              <a:t> for Research and Training in Tropical Diseases‎. Implementation research toolkit. World Health Organization; 2014.)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p>
        </p:txBody>
      </p:sp>
      <p:pic>
        <p:nvPicPr>
          <p:cNvPr id="2" name="Picture 1"/>
          <p:cNvPicPr>
            <a:picLocks noChangeAspect="1"/>
          </p:cNvPicPr>
          <p:nvPr/>
        </p:nvPicPr>
        <p:blipFill>
          <a:blip r:embed="rId2"/>
          <a:stretch>
            <a:fillRect/>
          </a:stretch>
        </p:blipFill>
        <p:spPr>
          <a:xfrm>
            <a:off x="2011680" y="1622789"/>
            <a:ext cx="8919166" cy="4744954"/>
          </a:xfrm>
          <a:prstGeom prst="rect">
            <a:avLst/>
          </a:prstGeom>
        </p:spPr>
      </p:pic>
    </p:spTree>
    <p:extLst>
      <p:ext uri="{BB962C8B-B14F-4D97-AF65-F5344CB8AC3E}">
        <p14:creationId xmlns:p14="http://schemas.microsoft.com/office/powerpoint/2010/main" val="122678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981434"/>
            <a:ext cx="1051560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Successful IR begins and ends with successful collaboration:</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Good IR is collaborative research, and often most useful where implementers have played a part in the identification, design and conduct phases of the research undertaken</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fostering of collaborative ties between key stakeholders involved in policy generation, program management, and research is essential</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most likely to be useful to its audience where that audience is not just a passive recipient of results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importance of both researchers and implementers coming together in the conduct of IR is of considerable importance in situations where the core issues relate to </a:t>
            </a:r>
            <a:r>
              <a:rPr lang="en-US" sz="2200" b="1" dirty="0">
                <a:solidFill>
                  <a:srgbClr val="002060"/>
                </a:solidFill>
                <a:latin typeface="Arial" panose="020B0604020202020204" pitchFamily="34" charset="0"/>
                <a:cs typeface="Arial" panose="020B0604020202020204" pitchFamily="34" charset="0"/>
              </a:rPr>
              <a:t>QI and the scale-up of a program</a:t>
            </a:r>
            <a:r>
              <a:rPr lang="en-US" sz="2200" dirty="0">
                <a:solidFill>
                  <a:srgbClr val="002060"/>
                </a:solidFill>
                <a:latin typeface="Arial" panose="020B0604020202020204" pitchFamily="34" charset="0"/>
                <a:cs typeface="Arial" panose="020B0604020202020204" pitchFamily="34" charset="0"/>
              </a:rPr>
              <a:t>, both of which impact many stakeholders</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A symbiotic relationship </a:t>
            </a:r>
            <a:r>
              <a:rPr lang="en-US" sz="2200" dirty="0">
                <a:solidFill>
                  <a:srgbClr val="002060"/>
                </a:solidFill>
                <a:latin typeface="Arial" panose="020B0604020202020204" pitchFamily="34" charset="0"/>
                <a:cs typeface="Arial" panose="020B0604020202020204" pitchFamily="34" charset="0"/>
              </a:rPr>
              <a:t>– a relationship in which implementers generate feedback from the front lines, while researchers provide expertise in research methods is needed for trustworthy studies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39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335639"/>
            <a:ext cx="10515600" cy="508103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One way to improve collaboration and encourage partnerships in IR is to integrate it into policy and program decision-making:</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Because IR often flows from well-established program activities and is of direct benefit to programs, it makes sense to include it as an integral part of program processes from the beginning rather than a tangential activity</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needs to be embedded in the overall design, planning and decision-making endeavor. This can be achieved in 3 ways:</a:t>
            </a: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r>
              <a:rPr lang="en-GB" sz="2200" b="1" dirty="0">
                <a:solidFill>
                  <a:srgbClr val="002060"/>
                </a:solidFill>
                <a:latin typeface="Arial" panose="020B0604020202020204" pitchFamily="34" charset="0"/>
                <a:cs typeface="Arial" panose="020B0604020202020204" pitchFamily="34" charset="0"/>
              </a:rPr>
              <a:t>The systematic application of research and scientific inquiry in program activities</a:t>
            </a: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Shared responsibility for decision-making</a:t>
            </a: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p>
        </p:txBody>
      </p:sp>
    </p:spTree>
    <p:extLst>
      <p:ext uri="{BB962C8B-B14F-4D97-AF65-F5344CB8AC3E}">
        <p14:creationId xmlns:p14="http://schemas.microsoft.com/office/powerpoint/2010/main" val="216296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52764"/>
            <a:ext cx="10515600" cy="5081038"/>
          </a:xfrm>
        </p:spPr>
        <p:txBody>
          <a:bodyPr>
            <a:normAutofit/>
          </a:bodyPr>
          <a:lstStyle/>
          <a:p>
            <a:pPr marL="914400" lvl="1" indent="-457200">
              <a:buFont typeface="+mj-lt"/>
              <a:buAutoNum type="arabicParenR"/>
            </a:pP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endParaRPr lang="en-US" sz="8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Research funding generally flows through separate channels from program funding. As a result of this separation, research funding cycles are not always aligned with program needs</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Similarly, a good deal of research is awarded on a competitive basis, whereas program funding typically is not competitive. This too creates mismatches between program needs and research objectives</a:t>
            </a:r>
          </a:p>
          <a:p>
            <a:pPr lvl="1"/>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48129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848" y="125575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2) The systematic application of research and scientific inquiry in</a:t>
            </a:r>
          </a:p>
          <a:p>
            <a:pPr marL="457200" lvl="1" indent="0">
              <a:buNone/>
            </a:pPr>
            <a:r>
              <a:rPr lang="en-US" sz="2200" b="1" dirty="0">
                <a:solidFill>
                  <a:srgbClr val="002060"/>
                </a:solidFill>
                <a:latin typeface="Arial" panose="020B0604020202020204" pitchFamily="34" charset="0"/>
                <a:cs typeface="Arial" panose="020B0604020202020204" pitchFamily="34" charset="0"/>
              </a:rPr>
              <a:t>     program activities:</a:t>
            </a:r>
          </a:p>
          <a:p>
            <a:pPr lvl="1"/>
            <a:r>
              <a:rPr lang="en-US" sz="2200" dirty="0">
                <a:solidFill>
                  <a:srgbClr val="002060"/>
                </a:solidFill>
                <a:latin typeface="Arial" panose="020B0604020202020204" pitchFamily="34" charset="0"/>
                <a:cs typeface="Arial" panose="020B0604020202020204" pitchFamily="34" charset="0"/>
              </a:rPr>
              <a:t>The systematic application of scientific research should be institutionalized within program decision making so that IR becomes a core part of the problem-solving process</a:t>
            </a:r>
          </a:p>
          <a:p>
            <a:pPr lvl="1"/>
            <a:r>
              <a:rPr lang="en-US" sz="2200" dirty="0">
                <a:solidFill>
                  <a:srgbClr val="002060"/>
                </a:solidFill>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WHO/</a:t>
            </a:r>
            <a:r>
              <a:rPr lang="en-US" sz="2200" b="1" dirty="0" err="1">
                <a:solidFill>
                  <a:srgbClr val="002060"/>
                </a:solidFill>
                <a:latin typeface="Arial" panose="020B0604020202020204" pitchFamily="34" charset="0"/>
                <a:cs typeface="Arial" panose="020B0604020202020204" pitchFamily="34" charset="0"/>
              </a:rPr>
              <a:t>ExpandNET</a:t>
            </a:r>
            <a:r>
              <a:rPr lang="en-US" sz="2200" b="1" dirty="0">
                <a:solidFill>
                  <a:srgbClr val="002060"/>
                </a:solidFill>
                <a:latin typeface="Arial" panose="020B0604020202020204" pitchFamily="34" charset="0"/>
                <a:cs typeface="Arial" panose="020B0604020202020204" pitchFamily="34" charset="0"/>
              </a:rPr>
              <a:t> framework for scale-up </a:t>
            </a:r>
            <a:r>
              <a:rPr lang="en-US" sz="2200" dirty="0">
                <a:solidFill>
                  <a:srgbClr val="002060"/>
                </a:solidFill>
                <a:latin typeface="Arial" panose="020B0604020202020204" pitchFamily="34" charset="0"/>
                <a:cs typeface="Arial" panose="020B0604020202020204" pitchFamily="34" charset="0"/>
              </a:rPr>
              <a:t>is a useful example of how research and scientific inquiry can be integrated into processes </a:t>
            </a:r>
            <a:r>
              <a:rPr lang="en-US" sz="1800" i="1" dirty="0">
                <a:solidFill>
                  <a:srgbClr val="002060"/>
                </a:solidFill>
                <a:latin typeface="Arial" panose="020B0604020202020204" pitchFamily="34" charset="0"/>
                <a:cs typeface="Arial" panose="020B0604020202020204" pitchFamily="34" charset="0"/>
              </a:rPr>
              <a:t>(WHO, 2010) </a:t>
            </a:r>
          </a:p>
          <a:p>
            <a:pPr marL="457200" lvl="1" indent="0">
              <a:buNone/>
            </a:pPr>
            <a:endParaRPr lang="en-US" sz="600" i="1"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framework includes questions that need to be answered – sometimes through IR – as part of the nine steps that implementers need to consider when scaling-up a program</a:t>
            </a:r>
          </a:p>
          <a:p>
            <a:pPr marL="914400" lvl="2" indent="0">
              <a:buNone/>
            </a:pPr>
            <a:endParaRPr lang="en-US" sz="6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Another way in which research and scientific inquiry can be integrated into program decision-making is through </a:t>
            </a:r>
            <a:r>
              <a:rPr lang="en-US" sz="2200" b="1" dirty="0">
                <a:solidFill>
                  <a:srgbClr val="002060"/>
                </a:solidFill>
                <a:latin typeface="Arial" panose="020B0604020202020204" pitchFamily="34" charset="0"/>
                <a:cs typeface="Arial" panose="020B0604020202020204" pitchFamily="34" charset="0"/>
              </a:rPr>
              <a:t>mandatory M&amp;E</a:t>
            </a:r>
            <a:r>
              <a:rPr lang="en-US" sz="2200" dirty="0">
                <a:solidFill>
                  <a:srgbClr val="002060"/>
                </a:solidFill>
                <a:latin typeface="Arial" panose="020B0604020202020204" pitchFamily="34" charset="0"/>
                <a:cs typeface="Arial" panose="020B0604020202020204" pitchFamily="34" charset="0"/>
              </a:rPr>
              <a:t>:</a:t>
            </a: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M&amp;E helps to identify problems and challenges on a regular basis, some of which may be addressed through IR </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7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6431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3) Shared responsibility for decision-making:</a:t>
            </a:r>
          </a:p>
          <a:p>
            <a:pPr lvl="1"/>
            <a:r>
              <a:rPr lang="en-US" sz="2200" dirty="0">
                <a:solidFill>
                  <a:srgbClr val="002060"/>
                </a:solidFill>
                <a:latin typeface="Arial" panose="020B0604020202020204" pitchFamily="34" charset="0"/>
                <a:cs typeface="Arial" panose="020B0604020202020204" pitchFamily="34" charset="0"/>
              </a:rPr>
              <a:t>Implementers and researchers often come at problems from slightly different angles:</a:t>
            </a:r>
          </a:p>
          <a:p>
            <a:pPr lvl="2"/>
            <a:r>
              <a:rPr lang="en-US" dirty="0">
                <a:solidFill>
                  <a:srgbClr val="002060"/>
                </a:solidFill>
                <a:latin typeface="Arial" panose="020B0604020202020204" pitchFamily="34" charset="0"/>
                <a:cs typeface="Arial" panose="020B0604020202020204" pitchFamily="34" charset="0"/>
              </a:rPr>
              <a:t>Implementers focusing on the specific barriers and challenges to implementation, and researchers looking for ways to formulate questions that are suitable for study and can be answered through research</a:t>
            </a:r>
          </a:p>
          <a:p>
            <a:pPr lvl="1"/>
            <a:r>
              <a:rPr lang="en-US" sz="2200" dirty="0">
                <a:solidFill>
                  <a:srgbClr val="002060"/>
                </a:solidFill>
                <a:latin typeface="Arial" panose="020B0604020202020204" pitchFamily="34" charset="0"/>
                <a:cs typeface="Arial" panose="020B0604020202020204" pitchFamily="34" charset="0"/>
              </a:rPr>
              <a:t>Decisions about study designs, methods, and outcomes need to be informed not just by the perspectives of researchers, but must also reflect the views of implementers and other stakeholders</a:t>
            </a:r>
          </a:p>
          <a:p>
            <a:pPr lvl="2"/>
            <a:r>
              <a:rPr lang="en-US" dirty="0">
                <a:solidFill>
                  <a:srgbClr val="002060"/>
                </a:solidFill>
                <a:latin typeface="Arial" panose="020B0604020202020204" pitchFamily="34" charset="0"/>
                <a:cs typeface="Arial" panose="020B0604020202020204" pitchFamily="34" charset="0"/>
              </a:rPr>
              <a:t>Similarly, the questions that are the subject of IR need, in many cases, to be jointly developed by researchers and decision-makers to reflect their different perspectives</a:t>
            </a:r>
          </a:p>
          <a:p>
            <a:pPr lvl="1"/>
            <a:r>
              <a:rPr lang="en-US" sz="2200" dirty="0">
                <a:solidFill>
                  <a:srgbClr val="002060"/>
                </a:solidFill>
                <a:latin typeface="Arial" panose="020B0604020202020204" pitchFamily="34" charset="0"/>
                <a:cs typeface="Arial" panose="020B0604020202020204" pitchFamily="34" charset="0"/>
              </a:rPr>
              <a:t>The fact is sharing responsibility for decision-making is not always easy, nor will every decision be agreed upon by all. However, it does show that decisions can be informed by multiple perspectives and that the expertise and insights of different actors can be given due consideration</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84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259"/>
            <a:ext cx="10515600" cy="886101"/>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Acknowledgment  </a:t>
            </a:r>
          </a:p>
        </p:txBody>
      </p:sp>
      <p:sp>
        <p:nvSpPr>
          <p:cNvPr id="3" name="Content Placeholder 2"/>
          <p:cNvSpPr>
            <a:spLocks noGrp="1"/>
          </p:cNvSpPr>
          <p:nvPr>
            <p:ph idx="1"/>
          </p:nvPr>
        </p:nvSpPr>
        <p:spPr>
          <a:xfrm>
            <a:off x="838200" y="1137370"/>
            <a:ext cx="10515600" cy="4351338"/>
          </a:xfrm>
        </p:spPr>
        <p:txBody>
          <a:bodyPr>
            <a:normAutofit/>
          </a:bodyPr>
          <a:lstStyle/>
          <a:p>
            <a:pPr marL="0" indent="0">
              <a:buNone/>
            </a:pPr>
            <a:r>
              <a:rPr lang="en-US" sz="2000" dirty="0">
                <a:solidFill>
                  <a:srgbClr val="002060"/>
                </a:solidFill>
                <a:latin typeface="Arial" panose="020B0604020202020204" pitchFamily="34" charset="0"/>
                <a:cs typeface="Arial" panose="020B0604020202020204" pitchFamily="34" charset="0"/>
              </a:rPr>
              <a:t>This presentation was adapted mainly from: </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Peters DH, Tran N, Adam T, Ghaffar A. Implementation research in health: a practical guide. Alliance for Health Policy and Systems Research, World Health Organization; 2013.</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hlinkClick r:id="rId2"/>
              </a:rPr>
              <a:t>https://apps.who.int/iris/bitstream/handle/10665/91758/9789241506212_eng.pdf</a:t>
            </a: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dirty="0">
                <a:solidFill>
                  <a:srgbClr val="00206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4713430" y="2483698"/>
            <a:ext cx="2765141" cy="3578418"/>
          </a:xfrm>
          <a:prstGeom prst="rect">
            <a:avLst/>
          </a:prstGeom>
        </p:spPr>
      </p:pic>
    </p:spTree>
    <p:extLst>
      <p:ext uri="{BB962C8B-B14F-4D97-AF65-F5344CB8AC3E}">
        <p14:creationId xmlns:p14="http://schemas.microsoft.com/office/powerpoint/2010/main" val="151783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077684"/>
            <a:ext cx="10781792" cy="5348246"/>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Collaborative approaches present a number of opportunities for implementation research, but they also present challenges: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is partly a reflection of the complexity of health systems and the way that the multiplicity of actors working within them interact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Another challenge inherent in collaboration is the sometimes </a:t>
            </a:r>
            <a:r>
              <a:rPr lang="en-US" sz="2200" b="1" dirty="0">
                <a:solidFill>
                  <a:srgbClr val="002060"/>
                </a:solidFill>
                <a:latin typeface="Arial" panose="020B0604020202020204" pitchFamily="34" charset="0"/>
                <a:cs typeface="Arial" panose="020B0604020202020204" pitchFamily="34" charset="0"/>
              </a:rPr>
              <a:t>competing priorities</a:t>
            </a:r>
            <a:r>
              <a:rPr lang="en-US" sz="2200" dirty="0">
                <a:solidFill>
                  <a:srgbClr val="002060"/>
                </a:solidFill>
                <a:latin typeface="Arial" panose="020B0604020202020204" pitchFamily="34" charset="0"/>
                <a:cs typeface="Arial" panose="020B0604020202020204" pitchFamily="34" charset="0"/>
              </a:rPr>
              <a:t> of participants: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For example, researchers may be under pressure to publish in high impact journals that often favor specific disciplinary approaches, while implementers may be under pressure to resolve the problem in the shortest time possible</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for IR researchers to improve their chances of successful collaboration with partners in the field is by getting out into the field</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Funders are frequently resistant to IR that might highlight </a:t>
            </a:r>
            <a:r>
              <a:rPr lang="en-US" sz="2200" b="1" dirty="0">
                <a:solidFill>
                  <a:srgbClr val="002060"/>
                </a:solidFill>
                <a:latin typeface="Arial" panose="020B0604020202020204" pitchFamily="34" charset="0"/>
                <a:cs typeface="Arial" panose="020B0604020202020204" pitchFamily="34" charset="0"/>
              </a:rPr>
              <a:t>sustainability issues </a:t>
            </a:r>
            <a:r>
              <a:rPr lang="en-US" sz="2200" dirty="0">
                <a:solidFill>
                  <a:srgbClr val="002060"/>
                </a:solidFill>
                <a:latin typeface="Arial" panose="020B0604020202020204" pitchFamily="34" charset="0"/>
                <a:cs typeface="Arial" panose="020B0604020202020204" pitchFamily="34" charset="0"/>
              </a:rPr>
              <a:t>or the negative unintended consequences of their program, such as the human resource distribution problems arising as a result of hiring people for single purpose projects,- an issue often encountered with HIV projects</a:t>
            </a:r>
          </a:p>
        </p:txBody>
      </p:sp>
      <p:sp>
        <p:nvSpPr>
          <p:cNvPr id="7" name="Title 1"/>
          <p:cNvSpPr>
            <a:spLocks noGrp="1"/>
          </p:cNvSpPr>
          <p:nvPr>
            <p:ph type="title"/>
          </p:nvPr>
        </p:nvSpPr>
        <p:spPr>
          <a:xfrm>
            <a:off x="603504" y="273685"/>
            <a:ext cx="10470896"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hat are the challenges presented by partnership</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184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10100"/>
            <a:ext cx="10527792" cy="509320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like all research, is governed by </a:t>
            </a:r>
            <a:r>
              <a:rPr lang="en-US" sz="2600" b="1" dirty="0">
                <a:solidFill>
                  <a:srgbClr val="002060"/>
                </a:solidFill>
                <a:latin typeface="Arial" panose="020B0604020202020204" pitchFamily="34" charset="0"/>
                <a:cs typeface="Arial" panose="020B0604020202020204" pitchFamily="34" charset="0"/>
              </a:rPr>
              <a:t>2 broad principles</a:t>
            </a:r>
            <a:r>
              <a:rPr lang="en-US" sz="2600" dirty="0">
                <a:solidFill>
                  <a:srgbClr val="002060"/>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findings should be </a:t>
            </a:r>
            <a:r>
              <a:rPr lang="en-US" sz="2200" b="1" dirty="0">
                <a:solidFill>
                  <a:srgbClr val="002060"/>
                </a:solidFill>
                <a:latin typeface="Arial" panose="020B0604020202020204" pitchFamily="34" charset="0"/>
                <a:cs typeface="Arial" panose="020B0604020202020204" pitchFamily="34" charset="0"/>
              </a:rPr>
              <a:t>warranted </a:t>
            </a:r>
            <a:r>
              <a:rPr lang="en-US" sz="2200" dirty="0">
                <a:solidFill>
                  <a:srgbClr val="002060"/>
                </a:solidFill>
                <a:latin typeface="Arial" panose="020B0604020202020204" pitchFamily="34" charset="0"/>
                <a:cs typeface="Arial" panose="020B0604020202020204" pitchFamily="34" charset="0"/>
              </a:rPr>
              <a:t>(backed by sufficient evidence),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methods should be </a:t>
            </a:r>
            <a:r>
              <a:rPr lang="en-US" sz="2200" b="1" dirty="0">
                <a:solidFill>
                  <a:srgbClr val="002060"/>
                </a:solidFill>
                <a:latin typeface="Arial" panose="020B0604020202020204" pitchFamily="34" charset="0"/>
                <a:cs typeface="Arial" panose="020B0604020202020204" pitchFamily="34" charset="0"/>
              </a:rPr>
              <a:t>transparent </a:t>
            </a:r>
            <a:r>
              <a:rPr lang="en-US" sz="2200" dirty="0">
                <a:solidFill>
                  <a:srgbClr val="002060"/>
                </a:solidFill>
                <a:latin typeface="Arial" panose="020B0604020202020204" pitchFamily="34" charset="0"/>
                <a:cs typeface="Arial" panose="020B0604020202020204" pitchFamily="34" charset="0"/>
              </a:rPr>
              <a:t>(sufficiently explicit for others to be able to judge whether the processes are adequate and justify the conclusions reached, and can be repeated</a:t>
            </a:r>
          </a:p>
          <a:p>
            <a:pPr marL="457200" lvl="1" indent="0">
              <a:buNone/>
            </a:pPr>
            <a:endParaRPr lang="en-US" sz="22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draws on a wide variety of qualitative, quantitative, and mixed-method research approaches so it makes little sense to talk in terms of a narrow set of ‘implementation research-methods’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There are however some research methods that have been developed specifically to deal with IR questions or are particularly suitable to IR, as </a:t>
            </a:r>
            <a:r>
              <a:rPr lang="en-US" sz="2200" b="1" dirty="0">
                <a:solidFill>
                  <a:srgbClr val="002060"/>
                </a:solidFill>
                <a:latin typeface="Arial" panose="020B0604020202020204" pitchFamily="34" charset="0"/>
                <a:cs typeface="Arial" panose="020B0604020202020204" pitchFamily="34" charset="0"/>
              </a:rPr>
              <a:t>described in the next slides</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p>
        </p:txBody>
      </p:sp>
      <p:pic>
        <p:nvPicPr>
          <p:cNvPr id="2" name="Picture 1"/>
          <p:cNvPicPr>
            <a:picLocks noChangeAspect="1"/>
          </p:cNvPicPr>
          <p:nvPr/>
        </p:nvPicPr>
        <p:blipFill>
          <a:blip r:embed="rId2"/>
          <a:stretch>
            <a:fillRect/>
          </a:stretch>
        </p:blipFill>
        <p:spPr>
          <a:xfrm>
            <a:off x="10520218" y="42892"/>
            <a:ext cx="1558708" cy="1246966"/>
          </a:xfrm>
          <a:prstGeom prst="rect">
            <a:avLst/>
          </a:prstGeom>
        </p:spPr>
      </p:pic>
    </p:spTree>
    <p:extLst>
      <p:ext uri="{BB962C8B-B14F-4D97-AF65-F5344CB8AC3E}">
        <p14:creationId xmlns:p14="http://schemas.microsoft.com/office/powerpoint/2010/main" val="245815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7748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Six implementation specific research methods: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Pragmatic trials (practical trials)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Effectiveness-implementation hybrid trials (EIHT)</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Quality improvement (QI) studies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Participatory action research (PAR)</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Realist review</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Mixed methods researches </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138483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Pragmatic trials are ‘randomized controlled trials’ in which the main research question focuses on effectiveness of an intervention in a normal practice setting with the full range of study participants: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may include pragmatic trials on new healthcare delivery strategies, such as integrated chronic care clinics or nurse run community clinics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contrasts with </a:t>
            </a:r>
            <a:r>
              <a:rPr lang="en-US" sz="2200" b="1" dirty="0">
                <a:solidFill>
                  <a:srgbClr val="002060"/>
                </a:solidFill>
                <a:latin typeface="Arial" panose="020B0604020202020204" pitchFamily="34" charset="0"/>
                <a:cs typeface="Arial" panose="020B0604020202020204" pitchFamily="34" charset="0"/>
              </a:rPr>
              <a:t>typical randomized controlled trials </a:t>
            </a:r>
            <a:r>
              <a:rPr lang="en-US" sz="2200" dirty="0">
                <a:solidFill>
                  <a:srgbClr val="002060"/>
                </a:solidFill>
                <a:latin typeface="Arial" panose="020B0604020202020204" pitchFamily="34" charset="0"/>
                <a:cs typeface="Arial" panose="020B0604020202020204" pitchFamily="34" charset="0"/>
              </a:rPr>
              <a:t>that look at the efficacy of an intervention in an </a:t>
            </a:r>
            <a:r>
              <a:rPr lang="en-US" sz="2200" b="1" dirty="0">
                <a:solidFill>
                  <a:srgbClr val="002060"/>
                </a:solidFill>
                <a:latin typeface="Arial" panose="020B0604020202020204" pitchFamily="34" charset="0"/>
                <a:cs typeface="Arial" panose="020B0604020202020204" pitchFamily="34" charset="0"/>
              </a:rPr>
              <a:t>“ideal” or controlled setting </a:t>
            </a:r>
            <a:r>
              <a:rPr lang="en-US" sz="2200" dirty="0">
                <a:solidFill>
                  <a:srgbClr val="002060"/>
                </a:solidFill>
                <a:latin typeface="Arial" panose="020B0604020202020204" pitchFamily="34" charset="0"/>
                <a:cs typeface="Arial" panose="020B0604020202020204" pitchFamily="34" charset="0"/>
              </a:rPr>
              <a:t>and with highly </a:t>
            </a:r>
            <a:r>
              <a:rPr lang="en-US" sz="2200" b="1" dirty="0">
                <a:solidFill>
                  <a:srgbClr val="002060"/>
                </a:solidFill>
                <a:latin typeface="Arial" panose="020B0604020202020204" pitchFamily="34" charset="0"/>
                <a:cs typeface="Arial" panose="020B0604020202020204" pitchFamily="34" charset="0"/>
              </a:rPr>
              <a:t>selected patients and standardized clinical outcomes</a:t>
            </a:r>
            <a:r>
              <a:rPr lang="en-US" sz="2200" dirty="0">
                <a:solidFill>
                  <a:srgbClr val="002060"/>
                </a:solidFill>
                <a:latin typeface="Arial" panose="020B0604020202020204" pitchFamily="34" charset="0"/>
                <a:cs typeface="Arial" panose="020B0604020202020204" pitchFamily="34" charset="0"/>
              </a:rPr>
              <a:t>, usually of a short term nature</a:t>
            </a:r>
          </a:p>
          <a:p>
            <a:pPr marL="0"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Focus on the effects of the intervention in routine practice (in ‘real-world’ conditions), whereas </a:t>
            </a:r>
            <a:r>
              <a:rPr lang="en-US" sz="2200" b="1" dirty="0">
                <a:solidFill>
                  <a:srgbClr val="002060"/>
                </a:solidFill>
                <a:latin typeface="Arial" panose="020B0604020202020204" pitchFamily="34" charset="0"/>
                <a:cs typeface="Arial" panose="020B0604020202020204" pitchFamily="34" charset="0"/>
              </a:rPr>
              <a:t>explanatory trials </a:t>
            </a:r>
            <a:r>
              <a:rPr lang="en-US" sz="2200" dirty="0">
                <a:solidFill>
                  <a:srgbClr val="002060"/>
                </a:solidFill>
                <a:latin typeface="Arial" panose="020B0604020202020204" pitchFamily="34" charset="0"/>
                <a:cs typeface="Arial" panose="020B0604020202020204" pitchFamily="34" charset="0"/>
              </a:rPr>
              <a:t>generally seek to understand and explain the benefit produced by an intervention under controlled conditions, often using carefully selected subjects in a research clinic.</a:t>
            </a:r>
          </a:p>
        </p:txBody>
      </p:sp>
      <p:sp>
        <p:nvSpPr>
          <p:cNvPr id="7"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p>
        </p:txBody>
      </p:sp>
    </p:spTree>
    <p:extLst>
      <p:ext uri="{BB962C8B-B14F-4D97-AF65-F5344CB8AC3E}">
        <p14:creationId xmlns:p14="http://schemas.microsoft.com/office/powerpoint/2010/main" val="23290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9458" y="2488798"/>
            <a:ext cx="10479025" cy="2875135"/>
            <a:chOff x="0" y="129420"/>
            <a:chExt cx="10515600" cy="1559025"/>
          </a:xfrm>
        </p:grpSpPr>
        <p:sp>
          <p:nvSpPr>
            <p:cNvPr id="16" name="Rounded Rectangle 15"/>
            <p:cNvSpPr/>
            <p:nvPr/>
          </p:nvSpPr>
          <p:spPr>
            <a:xfrm>
              <a:off x="0" y="129420"/>
              <a:ext cx="10515600" cy="15590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76105" y="20552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lvl="0" defTabSz="2889250">
                <a:lnSpc>
                  <a:spcPct val="90000"/>
                </a:lnSpc>
                <a:spcBef>
                  <a:spcPct val="0"/>
                </a:spcBef>
                <a:spcAft>
                  <a:spcPct val="35000"/>
                </a:spcAft>
              </a:pPr>
              <a:r>
                <a:rPr lang="en-US" sz="1600" dirty="0"/>
                <a:t>One of the biggest obstacles to improving access to antiretroviral therapy (ART) in LMICs is the lack of trained medical staff needed to administer it. In South Africa shortages of doctors have tended to restrict access to the treatment and researchers at the Knowledge Translation Unit of the University of Cape Town Lung Institute in Cape Town, South Africa used pragmatic trials to demonstrate that health workers other than doctors were capable of meeting the demand for care. Specifically, the trial focused on the Streamlining Tasks and Roles to Expand Treatment and Care for HIV (STRETCH) program, which provides educational outreach training of nurses to initiate and re-prescribe ART, and to decentralize care. Thirty-one primary care clinics were randomly assigned to either the nurse-run program or the usual, ‘standard’ care. The study followed over 8000 patients in the nurse run program and 7000 patients in the standard care group for one and a half years, and found that mortality rates, viral suppression rates, and other measures of quality of care did not differ, or were actually higher in the nurse-run program. </a:t>
              </a:r>
              <a:endParaRPr lang="en-US" sz="1600" kern="1200" dirty="0"/>
            </a:p>
          </p:txBody>
        </p:sp>
      </p:grpSp>
      <p:sp>
        <p:nvSpPr>
          <p:cNvPr id="18" name="Content Placeholder 17"/>
          <p:cNvSpPr>
            <a:spLocks noGrp="1"/>
          </p:cNvSpPr>
          <p:nvPr>
            <p:ph idx="1"/>
          </p:nvPr>
        </p:nvSpPr>
        <p:spPr>
          <a:xfrm>
            <a:off x="771330" y="997499"/>
            <a:ext cx="10515600" cy="996242"/>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The value of pragmatic trials in </a:t>
            </a:r>
            <a:r>
              <a:rPr lang="en-US" sz="2200" b="1" dirty="0">
                <a:solidFill>
                  <a:srgbClr val="002060"/>
                </a:solidFill>
                <a:latin typeface="Arial" panose="020B0604020202020204" pitchFamily="34" charset="0"/>
                <a:cs typeface="Arial" panose="020B0604020202020204" pitchFamily="34" charset="0"/>
              </a:rPr>
              <a:t>LMIC settings </a:t>
            </a:r>
            <a:r>
              <a:rPr lang="en-US" sz="2200" dirty="0">
                <a:solidFill>
                  <a:srgbClr val="002060"/>
                </a:solidFill>
                <a:latin typeface="Arial" panose="020B0604020202020204" pitchFamily="34" charset="0"/>
                <a:cs typeface="Arial" panose="020B0604020202020204" pitchFamily="34" charset="0"/>
              </a:rPr>
              <a:t>is well documented, one good example being a recent study undertaken by researchers in RSA: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Fairall</a:t>
            </a:r>
            <a:r>
              <a:rPr lang="en-US" sz="1400" dirty="0">
                <a:solidFill>
                  <a:srgbClr val="002060"/>
                </a:solidFill>
                <a:latin typeface="Arial" panose="020B0604020202020204" pitchFamily="34" charset="0"/>
                <a:cs typeface="Arial" panose="020B0604020202020204" pitchFamily="34" charset="0"/>
              </a:rPr>
              <a:t> L, Bachmann MO, Lombard C, Timmerman V, </a:t>
            </a:r>
            <a:r>
              <a:rPr lang="en-US" sz="1400" dirty="0" err="1">
                <a:solidFill>
                  <a:srgbClr val="002060"/>
                </a:solidFill>
                <a:latin typeface="Arial" panose="020B0604020202020204" pitchFamily="34" charset="0"/>
                <a:cs typeface="Arial" panose="020B0604020202020204" pitchFamily="34" charset="0"/>
              </a:rPr>
              <a:t>Uebel</a:t>
            </a:r>
            <a:r>
              <a:rPr lang="en-US" sz="1400" dirty="0">
                <a:solidFill>
                  <a:srgbClr val="002060"/>
                </a:solidFill>
                <a:latin typeface="Arial" panose="020B0604020202020204" pitchFamily="34" charset="0"/>
                <a:cs typeface="Arial" panose="020B0604020202020204" pitchFamily="34" charset="0"/>
              </a:rPr>
              <a:t> K, </a:t>
            </a:r>
            <a:r>
              <a:rPr lang="en-US" sz="1400" dirty="0" err="1">
                <a:solidFill>
                  <a:srgbClr val="002060"/>
                </a:solidFill>
                <a:latin typeface="Arial" panose="020B0604020202020204" pitchFamily="34" charset="0"/>
                <a:cs typeface="Arial" panose="020B0604020202020204" pitchFamily="34" charset="0"/>
              </a:rPr>
              <a:t>Zwarenstein</a:t>
            </a:r>
            <a:r>
              <a:rPr lang="en-US" sz="1400" dirty="0">
                <a:solidFill>
                  <a:srgbClr val="002060"/>
                </a:solidFill>
                <a:latin typeface="Arial" panose="020B0604020202020204" pitchFamily="34" charset="0"/>
                <a:cs typeface="Arial" panose="020B0604020202020204" pitchFamily="34" charset="0"/>
              </a:rPr>
              <a:t> M, Boulle A, </a:t>
            </a:r>
            <a:r>
              <a:rPr lang="en-US" sz="1400" dirty="0" err="1">
                <a:solidFill>
                  <a:srgbClr val="002060"/>
                </a:solidFill>
                <a:latin typeface="Arial" panose="020B0604020202020204" pitchFamily="34" charset="0"/>
                <a:cs typeface="Arial" panose="020B0604020202020204" pitchFamily="34" charset="0"/>
              </a:rPr>
              <a:t>Georgeu</a:t>
            </a:r>
            <a:r>
              <a:rPr lang="en-US" sz="1400" dirty="0">
                <a:solidFill>
                  <a:srgbClr val="002060"/>
                </a:solidFill>
                <a:latin typeface="Arial" panose="020B0604020202020204" pitchFamily="34" charset="0"/>
                <a:cs typeface="Arial" panose="020B0604020202020204" pitchFamily="34" charset="0"/>
              </a:rPr>
              <a:t> D, Colvin CJ, Lewin S, Faris G, Cornick R, Draper B, Tshabalala M, Kotze E, van Vuuren C, Steyn D, Chapman R, Bateman E. Task shifting of antiretroviral treatment from doctors to primary-care nurses in South Africa (STRETCH): a pragmatic, parallel,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trial. Lancet. 2012 Sep 8;380(9845):889-98.</a:t>
            </a:r>
            <a:r>
              <a:rPr lang="fr-FR"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38421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94598"/>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EIHTs are intended to assess the effectiveness of both an </a:t>
            </a:r>
            <a:r>
              <a:rPr lang="en-US" sz="2200" b="1" dirty="0">
                <a:solidFill>
                  <a:srgbClr val="002060"/>
                </a:solidFill>
                <a:latin typeface="Arial" panose="020B0604020202020204" pitchFamily="34" charset="0"/>
                <a:cs typeface="Arial" panose="020B0604020202020204" pitchFamily="34" charset="0"/>
              </a:rPr>
              <a:t>intervention </a:t>
            </a:r>
            <a:r>
              <a:rPr lang="en-US" sz="2200" dirty="0">
                <a:solidFill>
                  <a:srgbClr val="002060"/>
                </a:solidFill>
                <a:latin typeface="Arial" panose="020B0604020202020204" pitchFamily="34" charset="0"/>
                <a:cs typeface="Arial" panose="020B0604020202020204" pitchFamily="34" charset="0"/>
              </a:rPr>
              <a:t>and an </a:t>
            </a:r>
            <a:r>
              <a:rPr lang="en-US" sz="2200" b="1" dirty="0">
                <a:solidFill>
                  <a:srgbClr val="002060"/>
                </a:solidFill>
                <a:latin typeface="Arial" panose="020B0604020202020204" pitchFamily="34" charset="0"/>
                <a:cs typeface="Arial" panose="020B0604020202020204" pitchFamily="34" charset="0"/>
              </a:rPr>
              <a:t>implementation strategy </a:t>
            </a:r>
          </a:p>
          <a:p>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Include components of an effectiveness design (for example, randomized allocation to intervention and comparison arms) but add the testing of an implementation strategy, which may also be randomized:</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This might include testing the </a:t>
            </a:r>
            <a:r>
              <a:rPr lang="en-US" sz="2200" b="1" dirty="0">
                <a:solidFill>
                  <a:srgbClr val="002060"/>
                </a:solidFill>
                <a:latin typeface="Arial" panose="020B0604020202020204" pitchFamily="34" charset="0"/>
                <a:cs typeface="Arial" panose="020B0604020202020204" pitchFamily="34" charset="0"/>
              </a:rPr>
              <a:t>effectiveness of a package of delivery and postnatal care</a:t>
            </a:r>
            <a:r>
              <a:rPr lang="en-US" sz="2200" dirty="0">
                <a:solidFill>
                  <a:srgbClr val="002060"/>
                </a:solidFill>
                <a:latin typeface="Arial" panose="020B0604020202020204" pitchFamily="34" charset="0"/>
                <a:cs typeface="Arial" panose="020B0604020202020204" pitchFamily="34" charset="0"/>
              </a:rPr>
              <a:t> in under-served areas, as well testing several </a:t>
            </a:r>
            <a:r>
              <a:rPr lang="en-US" sz="2200" b="1" dirty="0">
                <a:solidFill>
                  <a:srgbClr val="002060"/>
                </a:solidFill>
                <a:latin typeface="Arial" panose="020B0604020202020204" pitchFamily="34" charset="0"/>
                <a:cs typeface="Arial" panose="020B0604020202020204" pitchFamily="34" charset="0"/>
              </a:rPr>
              <a:t>strategies for providing the care</a:t>
            </a:r>
          </a:p>
          <a:p>
            <a:pPr lvl="1">
              <a:buFont typeface="Wingdings" panose="05000000000000000000" pitchFamily="2" charset="2"/>
              <a:buChar char="§"/>
            </a:pPr>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Whereas pragmatic trials do not try to control or ensure the delivery of services to meet a realistic standard in normal practice settings, EIHTs also intervene and/or observe the implementation process as it actually occurs, for example by assessing implementation outcome variables</a:t>
            </a:r>
          </a:p>
        </p:txBody>
      </p:sp>
      <p:sp>
        <p:nvSpPr>
          <p:cNvPr id="6" name="Title 1"/>
          <p:cNvSpPr>
            <a:spLocks noGrp="1"/>
          </p:cNvSpPr>
          <p:nvPr>
            <p:ph type="title"/>
          </p:nvPr>
        </p:nvSpPr>
        <p:spPr>
          <a:xfrm>
            <a:off x="893064" y="273685"/>
            <a:ext cx="1033835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11153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Types of EIHT research designs: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There are 3 basic types of EIHTs research designs, based largely on the priority given to the effectiveness or implementation components in the research aims: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1 designs: </a:t>
            </a:r>
            <a:r>
              <a:rPr lang="en-US" sz="2200" dirty="0">
                <a:solidFill>
                  <a:srgbClr val="002060"/>
                </a:solidFill>
                <a:latin typeface="Arial" panose="020B0604020202020204" pitchFamily="34" charset="0"/>
                <a:cs typeface="Arial" panose="020B0604020202020204" pitchFamily="34" charset="0"/>
              </a:rPr>
              <a:t>test the effects of a health intervention on relevant outcomes while observing and gathering information on implementation. For example, symptoms in response to a health intervention are measured, while at the same time the feasibility and acceptability of the implementation approach taken is evaluated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2 designs: </a:t>
            </a:r>
            <a:r>
              <a:rPr lang="en-US" sz="2200" dirty="0">
                <a:solidFill>
                  <a:srgbClr val="002060"/>
                </a:solidFill>
                <a:latin typeface="Arial" panose="020B0604020202020204" pitchFamily="34" charset="0"/>
                <a:cs typeface="Arial" panose="020B0604020202020204" pitchFamily="34" charset="0"/>
              </a:rPr>
              <a:t>involve the dual testing of health interventions and implementation strategies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3 designs: </a:t>
            </a:r>
            <a:r>
              <a:rPr lang="en-US" sz="2200" dirty="0">
                <a:solidFill>
                  <a:srgbClr val="002060"/>
                </a:solidFill>
                <a:latin typeface="Arial" panose="020B0604020202020204" pitchFamily="34" charset="0"/>
                <a:cs typeface="Arial" panose="020B0604020202020204" pitchFamily="34" charset="0"/>
              </a:rPr>
              <a:t>test an implementation strategy while observing and gathering information on the health intervention’s impact on relevant outcomes. </a:t>
            </a:r>
          </a:p>
        </p:txBody>
      </p:sp>
      <p:sp>
        <p:nvSpPr>
          <p:cNvPr id="8" name="Title 1"/>
          <p:cNvSpPr>
            <a:spLocks noGrp="1"/>
          </p:cNvSpPr>
          <p:nvPr>
            <p:ph type="title"/>
          </p:nvPr>
        </p:nvSpPr>
        <p:spPr>
          <a:xfrm>
            <a:off x="893064" y="273685"/>
            <a:ext cx="10728960" cy="814451"/>
          </a:xfrm>
        </p:spPr>
        <p:txBody>
          <a:bodyPr>
            <a:noAutofit/>
          </a:bodyPr>
          <a:lstStyle/>
          <a:p>
            <a:r>
              <a:rPr lang="en-US" sz="3000" b="1" dirty="0">
                <a:solidFill>
                  <a:srgbClr val="FF0000"/>
                </a:solidFill>
                <a:latin typeface="Arial" panose="020B0604020202020204" pitchFamily="34" charset="0"/>
                <a:cs typeface="Arial" panose="020B0604020202020204" pitchFamily="34" charset="0"/>
              </a:rPr>
              <a:t>2) Effectiveness-implementation hybrid trials (EIHT)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700088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17596"/>
            <a:ext cx="10728960" cy="4179984"/>
          </a:xfrm>
        </p:spPr>
        <p:txBody>
          <a:bodyPr>
            <a:normAutofit lnSpcReduction="10000"/>
          </a:bodyPr>
          <a:lstStyle/>
          <a:p>
            <a:r>
              <a:rPr lang="en-US" sz="2600" b="1" dirty="0">
                <a:solidFill>
                  <a:srgbClr val="002060"/>
                </a:solidFill>
                <a:latin typeface="Arial" panose="020B0604020202020204" pitchFamily="34" charset="0"/>
                <a:cs typeface="Arial" panose="020B0604020202020204" pitchFamily="34" charset="0"/>
              </a:rPr>
              <a:t>Benefits of EIHT: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Effectiveness-implementation hybrid trials offer a number of benefits, including speeding up the translation of knowledge into action:</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r>
              <a:rPr lang="en-US" sz="2200" dirty="0">
                <a:solidFill>
                  <a:srgbClr val="002060"/>
                </a:solidFill>
                <a:latin typeface="Arial" panose="020B0604020202020204" pitchFamily="34" charset="0"/>
                <a:cs typeface="Arial" panose="020B0604020202020204" pitchFamily="34" charset="0"/>
              </a:rPr>
              <a:t>It allow researchers to simultaneously evaluate the impact of interventions introduced in real world settings and the implementation strategy used to deliver them</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These designs not only speed up what may otherwise be a very time-consuming process, they also allow researchers to identify important intervention-implementation interactions: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These can then be used to inform decisions about optimal implementation approaches</a:t>
            </a:r>
          </a:p>
        </p:txBody>
      </p:sp>
      <p:sp>
        <p:nvSpPr>
          <p:cNvPr id="6" name="Title 1"/>
          <p:cNvSpPr>
            <a:spLocks noGrp="1"/>
          </p:cNvSpPr>
          <p:nvPr>
            <p:ph type="title"/>
          </p:nvPr>
        </p:nvSpPr>
        <p:spPr>
          <a:xfrm>
            <a:off x="893064" y="273685"/>
            <a:ext cx="10728960" cy="814451"/>
          </a:xfrm>
        </p:spPr>
        <p:txBody>
          <a:bodyPr>
            <a:noAutofit/>
          </a:bodyPr>
          <a:lstStyle/>
          <a:p>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2) Effectiveness-implementation hybrid trials (EIHT)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81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167" y="1025235"/>
            <a:ext cx="10728960" cy="4627420"/>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Typically involve a set of structured, cyclical processes, governed by a paradigm referred to as the </a:t>
            </a:r>
            <a:r>
              <a:rPr lang="en-US" sz="2200" b="1" dirty="0">
                <a:solidFill>
                  <a:srgbClr val="002060"/>
                </a:solidFill>
                <a:latin typeface="Arial" panose="020B0604020202020204" pitchFamily="34" charset="0"/>
                <a:cs typeface="Arial" panose="020B0604020202020204" pitchFamily="34" charset="0"/>
              </a:rPr>
              <a:t>plan-do-study-act (PDSA) cycle </a:t>
            </a:r>
            <a:r>
              <a:rPr lang="en-US" sz="2200" dirty="0">
                <a:solidFill>
                  <a:srgbClr val="002060"/>
                </a:solidFill>
                <a:latin typeface="Arial" panose="020B0604020202020204" pitchFamily="34" charset="0"/>
                <a:cs typeface="Arial" panose="020B0604020202020204" pitchFamily="34" charset="0"/>
              </a:rPr>
              <a:t>or a variant thereof (</a:t>
            </a:r>
            <a:r>
              <a:rPr lang="en-US" sz="2200" b="1" dirty="0">
                <a:solidFill>
                  <a:srgbClr val="002060"/>
                </a:solidFill>
                <a:latin typeface="Arial" panose="020B0604020202020204" pitchFamily="34" charset="0"/>
                <a:cs typeface="Arial" panose="020B0604020202020204" pitchFamily="34" charset="0"/>
              </a:rPr>
              <a:t>Figure 5</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Reflect the iterative, ‘moving-target’ nature of QI</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PDSA cycle allows for the application of scientific methods on a continuous basis to formulate a hypothesis or plan to improve quality, implement the plan, analyze and interpret the results, then generate a plan for what to do next: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focus might be on a clinical process, such as how to reduce hospital acquired infections in ICU, or management processes such as how to reduce waiting times in the emergency room</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PDSA studies are often referred to as </a:t>
            </a:r>
            <a:r>
              <a:rPr lang="en-US" sz="2200" b="1" dirty="0">
                <a:solidFill>
                  <a:srgbClr val="002060"/>
                </a:solidFill>
                <a:latin typeface="Arial" panose="020B0604020202020204" pitchFamily="34" charset="0"/>
                <a:cs typeface="Arial" panose="020B0604020202020204" pitchFamily="34" charset="0"/>
              </a:rPr>
              <a:t>quasi-experimental</a:t>
            </a:r>
            <a:r>
              <a:rPr lang="en-US" sz="2200" dirty="0">
                <a:solidFill>
                  <a:srgbClr val="002060"/>
                </a:solidFill>
                <a:latin typeface="Arial" panose="020B0604020202020204" pitchFamily="34" charset="0"/>
                <a:cs typeface="Arial" panose="020B0604020202020204" pitchFamily="34" charset="0"/>
              </a:rPr>
              <a:t> because the experimenter lacks complete control of the study</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Guidelines exist on how to design and report such research—the Standards for Quality Improvement Reporting Excellence (SQUIRE) (see: </a:t>
            </a:r>
            <a:r>
              <a:rPr lang="en-US" sz="2200" i="1" dirty="0">
                <a:solidFill>
                  <a:srgbClr val="FF0000"/>
                </a:solidFill>
                <a:latin typeface="Arial" panose="020B0604020202020204" pitchFamily="34" charset="0"/>
                <a:cs typeface="Arial" panose="020B0604020202020204" pitchFamily="34" charset="0"/>
                <a:hlinkClick r:id="rId2"/>
              </a:rPr>
              <a:t>https://qualitysafety.bmj.com/content/qhc/17/Suppl_1/i3.full.pdf</a:t>
            </a:r>
            <a:r>
              <a:rPr lang="en-US" sz="2200" i="1" dirty="0">
                <a:latin typeface="Arial" panose="020B0604020202020204" pitchFamily="34" charset="0"/>
                <a:cs typeface="Arial" panose="020B0604020202020204" pitchFamily="34" charset="0"/>
              </a:rPr>
              <a:t>)</a:t>
            </a:r>
            <a:r>
              <a:rPr lang="en-US" sz="2200" i="1" dirty="0">
                <a:solidFill>
                  <a:srgbClr val="FF0000"/>
                </a:solidFill>
                <a:latin typeface="Arial" panose="020B0604020202020204" pitchFamily="34" charset="0"/>
                <a:cs typeface="Arial" panose="020B0604020202020204" pitchFamily="34" charset="0"/>
              </a:rPr>
              <a:t> </a:t>
            </a:r>
            <a:endParaRPr lang="en-US" sz="22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51286" y="230910"/>
            <a:ext cx="7312060"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4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720437"/>
            <a:ext cx="10818876" cy="661796"/>
          </a:xfrm>
        </p:spPr>
        <p:txBody>
          <a:bodyPr>
            <a:noAutofit/>
          </a:bodyPr>
          <a:lstStyle/>
          <a:p>
            <a:pPr marL="0" indent="0">
              <a:buNone/>
            </a:pPr>
            <a:r>
              <a:rPr lang="en-US" sz="1800" b="1" dirty="0">
                <a:solidFill>
                  <a:srgbClr val="002060"/>
                </a:solidFill>
                <a:latin typeface="Arial" panose="020B0604020202020204" pitchFamily="34" charset="0"/>
                <a:cs typeface="Arial" panose="020B0604020202020204" pitchFamily="34" charset="0"/>
              </a:rPr>
              <a:t>Figure 5: Plan-Do-Study-Act cycle and research tools that can be used at each stage </a:t>
            </a:r>
            <a:r>
              <a:rPr lang="en-US" sz="1400" dirty="0">
                <a:solidFill>
                  <a:srgbClr val="002060"/>
                </a:solidFill>
                <a:latin typeface="Arial" panose="020B0604020202020204" pitchFamily="34" charset="0"/>
                <a:cs typeface="Arial" panose="020B0604020202020204" pitchFamily="34" charset="0"/>
              </a:rPr>
              <a:t>(Source: Brassard M. The Memory Jogger II: A Pocket Guide of Tools for Continuous Improvement and Effective Planning. Vol. First Edition. 1994, Methuen, MA: Goal/QPC.)</a:t>
            </a:r>
          </a:p>
        </p:txBody>
      </p:sp>
      <p:pic>
        <p:nvPicPr>
          <p:cNvPr id="4" name="Picture 3"/>
          <p:cNvPicPr>
            <a:picLocks noChangeAspect="1"/>
          </p:cNvPicPr>
          <p:nvPr/>
        </p:nvPicPr>
        <p:blipFill>
          <a:blip r:embed="rId2"/>
          <a:stretch>
            <a:fillRect/>
          </a:stretch>
        </p:blipFill>
        <p:spPr>
          <a:xfrm>
            <a:off x="3123943" y="1470280"/>
            <a:ext cx="5944115" cy="4505334"/>
          </a:xfrm>
          <a:prstGeom prst="rect">
            <a:avLst/>
          </a:prstGeom>
        </p:spPr>
      </p:pic>
      <p:sp>
        <p:nvSpPr>
          <p:cNvPr id="8" name="Title 1"/>
          <p:cNvSpPr>
            <a:spLocks noGrp="1"/>
          </p:cNvSpPr>
          <p:nvPr>
            <p:ph type="title"/>
          </p:nvPr>
        </p:nvSpPr>
        <p:spPr>
          <a:xfrm>
            <a:off x="912875" y="221673"/>
            <a:ext cx="8452505"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2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(IR)?</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68274" y="1442867"/>
            <a:ext cx="10515600" cy="4351338"/>
          </a:xfrm>
        </p:spPr>
        <p:txBody>
          <a:bodyPr/>
          <a:lstStyle/>
          <a:p>
            <a:r>
              <a:rPr lang="en-US" sz="2600" b="1" dirty="0">
                <a:solidFill>
                  <a:srgbClr val="002060"/>
                </a:solidFill>
                <a:latin typeface="Arial" panose="020B0604020202020204" pitchFamily="34" charset="0"/>
                <a:cs typeface="Arial" panose="020B0604020202020204" pitchFamily="34" charset="0"/>
              </a:rPr>
              <a:t>Implementation (practice) </a:t>
            </a:r>
            <a:r>
              <a:rPr lang="en-US" sz="2600" dirty="0">
                <a:solidFill>
                  <a:srgbClr val="002060"/>
                </a:solidFill>
                <a:latin typeface="Arial" panose="020B0604020202020204" pitchFamily="34" charset="0"/>
                <a:cs typeface="Arial" panose="020B0604020202020204" pitchFamily="34" charset="0"/>
              </a:rPr>
              <a:t>is the act of carrying an intention into effect, which in health can be policies, programs, or individual practices (collectively called interventions):</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the act of administering misoprostol for active management of the third stage of </a:t>
            </a:r>
            <a:r>
              <a:rPr lang="en-US" dirty="0" err="1">
                <a:solidFill>
                  <a:srgbClr val="002060"/>
                </a:solidFill>
                <a:latin typeface="Arial" panose="020B0604020202020204" pitchFamily="34" charset="0"/>
                <a:cs typeface="Arial" panose="020B0604020202020204" pitchFamily="34" charset="0"/>
              </a:rPr>
              <a:t>labour</a:t>
            </a:r>
            <a:r>
              <a:rPr lang="en-US" dirty="0">
                <a:solidFill>
                  <a:srgbClr val="002060"/>
                </a:solidFill>
                <a:latin typeface="Arial" panose="020B0604020202020204" pitchFamily="34" charset="0"/>
                <a:cs typeface="Arial" panose="020B0604020202020204" pitchFamily="34" charset="0"/>
              </a:rPr>
              <a:t> (AMTSL)</a:t>
            </a:r>
          </a:p>
          <a:p>
            <a:pPr marL="457200" lvl="1" indent="0">
              <a:buNone/>
            </a:pPr>
            <a:r>
              <a:rPr lang="en-US" dirty="0">
                <a:solidFill>
                  <a:srgbClr val="002060"/>
                </a:solidFill>
                <a:latin typeface="Arial" panose="020B0604020202020204" pitchFamily="34" charset="0"/>
                <a:cs typeface="Arial" panose="020B0604020202020204" pitchFamily="34" charset="0"/>
              </a:rPr>
              <a:t> </a:t>
            </a:r>
          </a:p>
          <a:p>
            <a:r>
              <a:rPr lang="en-US" sz="2600" b="1" dirty="0">
                <a:solidFill>
                  <a:srgbClr val="002060"/>
                </a:solidFill>
                <a:latin typeface="Arial" panose="020B0604020202020204" pitchFamily="34" charset="0"/>
                <a:cs typeface="Arial" panose="020B0604020202020204" pitchFamily="34" charset="0"/>
              </a:rPr>
              <a:t>Implementation research (IR) </a:t>
            </a:r>
            <a:r>
              <a:rPr lang="en-US" sz="2600" dirty="0">
                <a:solidFill>
                  <a:srgbClr val="002060"/>
                </a:solidFill>
                <a:latin typeface="Arial" panose="020B0604020202020204" pitchFamily="34" charset="0"/>
                <a:cs typeface="Arial" panose="020B0604020202020204" pitchFamily="34" charset="0"/>
              </a:rPr>
              <a:t>is the scientific inquiry into questions concerning implementation: </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study on the acceptability of misoprostol among pregnant women in an area  </a:t>
            </a:r>
            <a:br>
              <a:rPr lang="en-US" dirty="0">
                <a:solidFill>
                  <a:srgbClr val="002060"/>
                </a:solidFill>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05288" y="85776"/>
            <a:ext cx="1757172" cy="1434162"/>
          </a:xfrm>
          <a:prstGeom prst="rect">
            <a:avLst/>
          </a:prstGeom>
        </p:spPr>
      </p:pic>
    </p:spTree>
    <p:extLst>
      <p:ext uri="{BB962C8B-B14F-4D97-AF65-F5344CB8AC3E}">
        <p14:creationId xmlns:p14="http://schemas.microsoft.com/office/powerpoint/2010/main" val="325747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92970"/>
            <a:ext cx="10728960" cy="4829364"/>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Although all research on human subjects involves human participation, PAR assigns power and control over the research process to the subjects themselves: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Thus, PAR refers to a range of research methods that typically involve iterative processes of reflection and action </a:t>
            </a:r>
            <a:r>
              <a:rPr lang="en-US" sz="2200" b="1" dirty="0">
                <a:solidFill>
                  <a:srgbClr val="002060"/>
                </a:solidFill>
                <a:latin typeface="Arial" panose="020B0604020202020204" pitchFamily="34" charset="0"/>
                <a:cs typeface="Arial" panose="020B0604020202020204" pitchFamily="34" charset="0"/>
              </a:rPr>
              <a:t>“carried out with and by local people rather than on them” </a:t>
            </a:r>
          </a:p>
          <a:p>
            <a:pPr lvl="1">
              <a:buFont typeface="Wingdings" panose="05000000000000000000" pitchFamily="2" charset="2"/>
              <a:buChar char="§"/>
            </a:pPr>
            <a:endParaRPr lang="en-US" sz="200" b="1"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PAR implements a kind of </a:t>
            </a:r>
            <a:r>
              <a:rPr lang="en-US" sz="2400" b="1" dirty="0">
                <a:solidFill>
                  <a:srgbClr val="002060"/>
                </a:solidFill>
                <a:latin typeface="Arial" panose="020B0604020202020204" pitchFamily="34" charset="0"/>
                <a:cs typeface="Arial" panose="020B0604020202020204" pitchFamily="34" charset="0"/>
              </a:rPr>
              <a:t>“bottom-up” </a:t>
            </a:r>
            <a:r>
              <a:rPr lang="en-US" sz="2400" dirty="0">
                <a:solidFill>
                  <a:srgbClr val="002060"/>
                </a:solidFill>
                <a:latin typeface="Arial" panose="020B0604020202020204" pitchFamily="34" charset="0"/>
                <a:cs typeface="Arial" panose="020B0604020202020204" pitchFamily="34" charset="0"/>
              </a:rPr>
              <a:t>approaches that involve locally defined priorities and perspectives as described in </a:t>
            </a:r>
            <a:r>
              <a:rPr lang="en-US" sz="2400" b="1" dirty="0">
                <a:solidFill>
                  <a:srgbClr val="002060"/>
                </a:solidFill>
                <a:latin typeface="Arial" panose="020B0604020202020204" pitchFamily="34" charset="0"/>
                <a:cs typeface="Arial" panose="020B0604020202020204" pitchFamily="34" charset="0"/>
              </a:rPr>
              <a:t>Table 2 </a:t>
            </a:r>
            <a:r>
              <a:rPr lang="en-US" sz="2400" dirty="0">
                <a:solidFill>
                  <a:srgbClr val="002060"/>
                </a:solidFill>
                <a:latin typeface="Arial" panose="020B0604020202020204" pitchFamily="34" charset="0"/>
                <a:cs typeface="Arial" panose="020B0604020202020204" pitchFamily="34" charset="0"/>
              </a:rPr>
              <a:t>(next slides)</a:t>
            </a:r>
          </a:p>
          <a:p>
            <a:pPr marL="0" indent="0">
              <a:buNone/>
            </a:pPr>
            <a:endParaRPr lang="en-US" sz="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 Although most of the PAR methods involve qualitative techniques, increasingly quantitative and mixed methods techniques are being used, as, for example, in </a:t>
            </a:r>
            <a:r>
              <a:rPr lang="en-US" sz="2400" b="1" dirty="0">
                <a:solidFill>
                  <a:srgbClr val="002060"/>
                </a:solidFill>
                <a:latin typeface="Arial" panose="020B0604020202020204" pitchFamily="34" charset="0"/>
                <a:cs typeface="Arial" panose="020B0604020202020204" pitchFamily="34" charset="0"/>
              </a:rPr>
              <a:t>participatory rural appraisal (PRA) </a:t>
            </a:r>
            <a:r>
              <a:rPr lang="en-US" sz="2400" dirty="0">
                <a:solidFill>
                  <a:srgbClr val="002060"/>
                </a:solidFill>
                <a:latin typeface="Arial" panose="020B0604020202020204" pitchFamily="34" charset="0"/>
                <a:cs typeface="Arial" panose="020B0604020202020204" pitchFamily="34" charset="0"/>
              </a:rPr>
              <a:t>or </a:t>
            </a:r>
            <a:r>
              <a:rPr lang="en-US" sz="2400" b="1" dirty="0">
                <a:solidFill>
                  <a:srgbClr val="002060"/>
                </a:solidFill>
                <a:latin typeface="Arial" panose="020B0604020202020204" pitchFamily="34" charset="0"/>
                <a:cs typeface="Arial" panose="020B0604020202020204" pitchFamily="34" charset="0"/>
              </a:rPr>
              <a:t>participatory statistics </a:t>
            </a:r>
          </a:p>
        </p:txBody>
      </p:sp>
      <p:sp>
        <p:nvSpPr>
          <p:cNvPr id="7"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0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28736618"/>
              </p:ext>
            </p:extLst>
          </p:nvPr>
        </p:nvGraphicFramePr>
        <p:xfrm>
          <a:off x="838200" y="1790908"/>
          <a:ext cx="10728324" cy="3768643"/>
        </p:xfrm>
        <a:graphic>
          <a:graphicData uri="http://schemas.openxmlformats.org/drawingml/2006/table">
            <a:tbl>
              <a:tblPr firstRow="1" bandRow="1">
                <a:tableStyleId>{5C22544A-7EE6-4342-B048-85BDC9FD1C3A}</a:tableStyleId>
              </a:tblPr>
              <a:tblGrid>
                <a:gridCol w="3576108">
                  <a:extLst>
                    <a:ext uri="{9D8B030D-6E8A-4147-A177-3AD203B41FA5}">
                      <a16:colId xmlns:a16="http://schemas.microsoft.com/office/drawing/2014/main" val="20000"/>
                    </a:ext>
                  </a:extLst>
                </a:gridCol>
                <a:gridCol w="2407116">
                  <a:extLst>
                    <a:ext uri="{9D8B030D-6E8A-4147-A177-3AD203B41FA5}">
                      <a16:colId xmlns:a16="http://schemas.microsoft.com/office/drawing/2014/main" val="20001"/>
                    </a:ext>
                  </a:extLst>
                </a:gridCol>
                <a:gridCol w="4745100">
                  <a:extLst>
                    <a:ext uri="{9D8B030D-6E8A-4147-A177-3AD203B41FA5}">
                      <a16:colId xmlns:a16="http://schemas.microsoft.com/office/drawing/2014/main" val="20002"/>
                    </a:ext>
                  </a:extLst>
                </a:gridCol>
              </a:tblGrid>
              <a:tr h="443370">
                <a:tc>
                  <a:txBody>
                    <a:bodyPr/>
                    <a:lstStyle/>
                    <a:p>
                      <a:pPr algn="ctr"/>
                      <a:endParaRPr lang="en-US" sz="2200" dirty="0"/>
                    </a:p>
                  </a:txBody>
                  <a:tcPr/>
                </a:tc>
                <a:tc>
                  <a:txBody>
                    <a:bodyPr/>
                    <a:lstStyle/>
                    <a:p>
                      <a:pPr algn="ctr"/>
                      <a:r>
                        <a:rPr lang="en-US" sz="2200" dirty="0"/>
                        <a:t>PAR </a:t>
                      </a:r>
                    </a:p>
                  </a:txBody>
                  <a:tcPr/>
                </a:tc>
                <a:tc>
                  <a:txBody>
                    <a:bodyPr/>
                    <a:lstStyle/>
                    <a:p>
                      <a:pPr algn="ctr"/>
                      <a:r>
                        <a:rPr lang="en-US" sz="2200" dirty="0"/>
                        <a:t>Conventional Research</a:t>
                      </a:r>
                    </a:p>
                  </a:txBody>
                  <a:tcPr/>
                </a:tc>
                <a:extLst>
                  <a:ext uri="{0D108BD9-81ED-4DB2-BD59-A6C34878D82A}">
                    <a16:rowId xmlns:a16="http://schemas.microsoft.com/office/drawing/2014/main" val="10000"/>
                  </a:ext>
                </a:extLst>
              </a:tr>
              <a:tr h="411701">
                <a:tc>
                  <a:txBody>
                    <a:bodyPr/>
                    <a:lstStyle/>
                    <a:p>
                      <a:r>
                        <a:rPr lang="en-US" sz="2000" b="1" i="0" dirty="0">
                          <a:solidFill>
                            <a:srgbClr val="002060"/>
                          </a:solidFill>
                          <a:effectLst/>
                          <a:latin typeface="+mn-lt"/>
                        </a:rPr>
                        <a:t>What is the research for?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Action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Understanding with possible later action</a:t>
                      </a:r>
                      <a:endParaRPr lang="en-US" sz="2000" dirty="0">
                        <a:solidFill>
                          <a:srgbClr val="002060"/>
                        </a:solidFill>
                        <a:effectLst/>
                        <a:latin typeface="+mn-lt"/>
                      </a:endParaRPr>
                    </a:p>
                  </a:txBody>
                  <a:tcPr anchor="ctr"/>
                </a:tc>
                <a:extLst>
                  <a:ext uri="{0D108BD9-81ED-4DB2-BD59-A6C34878D82A}">
                    <a16:rowId xmlns:a16="http://schemas.microsoft.com/office/drawing/2014/main" val="10001"/>
                  </a:ext>
                </a:extLst>
              </a:tr>
              <a:tr h="728393">
                <a:tc>
                  <a:txBody>
                    <a:bodyPr/>
                    <a:lstStyle/>
                    <a:p>
                      <a:r>
                        <a:rPr lang="en-US" sz="2000" b="1" i="0" dirty="0">
                          <a:solidFill>
                            <a:srgbClr val="002060"/>
                          </a:solidFill>
                          <a:effectLst/>
                          <a:latin typeface="+mn-lt"/>
                        </a:rPr>
                        <a:t>Who is the research for? </a:t>
                      </a:r>
                      <a:endParaRPr lang="en-US" sz="2000" b="1" dirty="0">
                        <a:solidFill>
                          <a:srgbClr val="002060"/>
                        </a:solidFill>
                        <a:effectLst/>
                        <a:latin typeface="+mn-lt"/>
                      </a:endParaRPr>
                    </a:p>
                  </a:txBody>
                  <a:tcPr anchor="ctr"/>
                </a:tc>
                <a:tc>
                  <a:txBody>
                    <a:bodyPr/>
                    <a:lstStyle/>
                    <a:p>
                      <a:r>
                        <a:rPr lang="en-US" sz="2000" b="0" i="0">
                          <a:solidFill>
                            <a:srgbClr val="002060"/>
                          </a:solidFill>
                          <a:effectLst/>
                          <a:latin typeface="+mn-lt"/>
                        </a:rPr>
                        <a:t>Local people </a:t>
                      </a:r>
                      <a:endParaRPr lang="en-US" sz="2000">
                        <a:solidFill>
                          <a:srgbClr val="002060"/>
                        </a:solidFill>
                        <a:effectLst/>
                        <a:latin typeface="+mn-lt"/>
                      </a:endParaRPr>
                    </a:p>
                  </a:txBody>
                  <a:tcPr anchor="ctr"/>
                </a:tc>
                <a:tc>
                  <a:txBody>
                    <a:bodyPr/>
                    <a:lstStyle/>
                    <a:p>
                      <a:r>
                        <a:rPr lang="en-US" sz="2000" b="0" i="0" dirty="0">
                          <a:solidFill>
                            <a:srgbClr val="002060"/>
                          </a:solidFill>
                          <a:effectLst/>
                          <a:latin typeface="+mn-lt"/>
                        </a:rPr>
                        <a:t>Institutional, personal, and professional</a:t>
                      </a:r>
                      <a:r>
                        <a:rPr lang="en-US" sz="2000" b="0" i="0" baseline="0" dirty="0">
                          <a:solidFill>
                            <a:srgbClr val="002060"/>
                          </a:solidFill>
                          <a:effectLst/>
                          <a:latin typeface="+mn-lt"/>
                        </a:rPr>
                        <a:t> </a:t>
                      </a:r>
                      <a:r>
                        <a:rPr lang="en-US" sz="2000" b="0" i="0" dirty="0">
                          <a:solidFill>
                            <a:srgbClr val="002060"/>
                          </a:solidFill>
                          <a:effectLst/>
                          <a:latin typeface="+mn-lt"/>
                        </a:rPr>
                        <a:t>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2"/>
                  </a:ext>
                </a:extLst>
              </a:tr>
              <a:tr h="728393">
                <a:tc>
                  <a:txBody>
                    <a:bodyPr/>
                    <a:lstStyle/>
                    <a:p>
                      <a:r>
                        <a:rPr lang="en-US" sz="2000" b="1" i="0" dirty="0">
                          <a:solidFill>
                            <a:srgbClr val="002060"/>
                          </a:solidFill>
                          <a:effectLst/>
                          <a:latin typeface="+mn-lt"/>
                        </a:rPr>
                        <a:t>Whose knowledge counts the most?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people’s </a:t>
                      </a:r>
                      <a:endParaRPr lang="en-US" sz="2000" dirty="0">
                        <a:solidFill>
                          <a:srgbClr val="002060"/>
                        </a:solidFill>
                        <a:effectLst/>
                        <a:latin typeface="+mn-lt"/>
                      </a:endParaRPr>
                    </a:p>
                  </a:txBody>
                  <a:tcPr anchor="ctr"/>
                </a:tc>
                <a:tc>
                  <a:txBody>
                    <a:bodyPr/>
                    <a:lstStyle/>
                    <a:p>
                      <a:r>
                        <a:rPr lang="en-US" sz="2000" b="0" i="0">
                          <a:solidFill>
                            <a:srgbClr val="002060"/>
                          </a:solidFill>
                          <a:effectLst/>
                          <a:latin typeface="+mn-lt"/>
                        </a:rPr>
                        <a:t>Scientist’s</a:t>
                      </a:r>
                      <a:endParaRPr lang="en-US" sz="2000">
                        <a:solidFill>
                          <a:srgbClr val="002060"/>
                        </a:solidFill>
                        <a:effectLst/>
                        <a:latin typeface="+mn-lt"/>
                      </a:endParaRPr>
                    </a:p>
                  </a:txBody>
                  <a:tcPr anchor="ctr"/>
                </a:tc>
                <a:extLst>
                  <a:ext uri="{0D108BD9-81ED-4DB2-BD59-A6C34878D82A}">
                    <a16:rowId xmlns:a16="http://schemas.microsoft.com/office/drawing/2014/main" val="10003"/>
                  </a:ext>
                </a:extLst>
              </a:tr>
              <a:tr h="728393">
                <a:tc>
                  <a:txBody>
                    <a:bodyPr/>
                    <a:lstStyle/>
                    <a:p>
                      <a:r>
                        <a:rPr lang="en-US" sz="2000" b="1" i="0" dirty="0">
                          <a:solidFill>
                            <a:srgbClr val="002060"/>
                          </a:solidFill>
                          <a:effectLst/>
                          <a:latin typeface="+mn-lt"/>
                        </a:rPr>
                        <a:t>Who chooses the topic?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priorities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Funding agency, institutional agendas,</a:t>
                      </a:r>
                      <a:r>
                        <a:rPr lang="en-US" sz="2000" b="0" i="0" baseline="0" dirty="0">
                          <a:solidFill>
                            <a:srgbClr val="002060"/>
                          </a:solidFill>
                          <a:effectLst/>
                          <a:latin typeface="+mn-lt"/>
                        </a:rPr>
                        <a:t> </a:t>
                      </a:r>
                      <a:r>
                        <a:rPr lang="en-US" sz="2000" b="0" i="0" dirty="0">
                          <a:solidFill>
                            <a:srgbClr val="002060"/>
                          </a:solidFill>
                          <a:effectLst/>
                          <a:latin typeface="+mn-lt"/>
                        </a:rPr>
                        <a:t>professional 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4"/>
                  </a:ext>
                </a:extLst>
              </a:tr>
              <a:tr h="728393">
                <a:tc>
                  <a:txBody>
                    <a:bodyPr/>
                    <a:lstStyle/>
                    <a:p>
                      <a:r>
                        <a:rPr lang="en-US" sz="2000" b="1" i="0" dirty="0">
                          <a:solidFill>
                            <a:srgbClr val="002060"/>
                          </a:solidFill>
                          <a:effectLst/>
                          <a:latin typeface="+mn-lt"/>
                        </a:rPr>
                        <a:t>Methodology is chosen for what reasons?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Empowerment and learning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Disciplinary convention, “objectivity”,</a:t>
                      </a:r>
                      <a:r>
                        <a:rPr lang="en-US" sz="2000" b="0" i="0" baseline="0" dirty="0">
                          <a:solidFill>
                            <a:srgbClr val="002060"/>
                          </a:solidFill>
                          <a:effectLst/>
                          <a:latin typeface="+mn-lt"/>
                        </a:rPr>
                        <a:t> </a:t>
                      </a:r>
                      <a:r>
                        <a:rPr lang="en-US" sz="2000" b="0" i="0" dirty="0">
                          <a:solidFill>
                            <a:srgbClr val="002060"/>
                          </a:solidFill>
                          <a:effectLst/>
                          <a:latin typeface="+mn-lt"/>
                        </a:rPr>
                        <a:t>“truth</a:t>
                      </a:r>
                      <a:endParaRPr lang="en-US" sz="2000" dirty="0">
                        <a:solidFill>
                          <a:srgbClr val="002060"/>
                        </a:solidFill>
                        <a:effectLst/>
                        <a:latin typeface="+mn-lt"/>
                      </a:endParaRPr>
                    </a:p>
                  </a:txBody>
                  <a:tcPr anchor="ctr"/>
                </a:tc>
                <a:extLst>
                  <a:ext uri="{0D108BD9-81ED-4DB2-BD59-A6C34878D82A}">
                    <a16:rowId xmlns:a16="http://schemas.microsoft.com/office/drawing/2014/main" val="10005"/>
                  </a:ext>
                </a:extLst>
              </a:tr>
            </a:tbl>
          </a:graphicData>
        </a:graphic>
      </p:graphicFrame>
      <p:sp>
        <p:nvSpPr>
          <p:cNvPr id="6" name="Content Placeholder 3"/>
          <p:cNvSpPr txBox="1">
            <a:spLocks/>
          </p:cNvSpPr>
          <p:nvPr/>
        </p:nvSpPr>
        <p:spPr>
          <a:xfrm>
            <a:off x="838200" y="1016123"/>
            <a:ext cx="10536936" cy="621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(Source: Cornwall A, </a:t>
            </a:r>
            <a:r>
              <a:rPr lang="en-US" sz="1400" dirty="0" err="1">
                <a:solidFill>
                  <a:srgbClr val="002060"/>
                </a:solidFill>
                <a:latin typeface="Arial" panose="020B0604020202020204" pitchFamily="34" charset="0"/>
                <a:cs typeface="Arial" panose="020B0604020202020204" pitchFamily="34" charset="0"/>
              </a:rPr>
              <a:t>Jewkes</a:t>
            </a:r>
            <a:r>
              <a:rPr lang="en-US" sz="1400" dirty="0">
                <a:solidFill>
                  <a:srgbClr val="002060"/>
                </a:solidFill>
                <a:latin typeface="Arial" panose="020B0604020202020204" pitchFamily="34" charset="0"/>
                <a:cs typeface="Arial" panose="020B0604020202020204" pitchFamily="34" charset="0"/>
              </a:rPr>
              <a:t> R. What is participatory research? Soc Sci Med. 1995 Dec;41(12):1667-76.) </a:t>
            </a:r>
          </a:p>
        </p:txBody>
      </p:sp>
      <p:sp>
        <p:nvSpPr>
          <p:cNvPr id="8"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05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4486162"/>
              </p:ext>
            </p:extLst>
          </p:nvPr>
        </p:nvGraphicFramePr>
        <p:xfrm>
          <a:off x="859459" y="1205095"/>
          <a:ext cx="10969752" cy="5113146"/>
        </p:xfrm>
        <a:graphic>
          <a:graphicData uri="http://schemas.openxmlformats.org/drawingml/2006/table">
            <a:tbl>
              <a:tblPr firstRow="1" bandRow="1">
                <a:tableStyleId>{5C22544A-7EE6-4342-B048-85BDC9FD1C3A}</a:tableStyleId>
              </a:tblPr>
              <a:tblGrid>
                <a:gridCol w="3869876">
                  <a:extLst>
                    <a:ext uri="{9D8B030D-6E8A-4147-A177-3AD203B41FA5}">
                      <a16:colId xmlns:a16="http://schemas.microsoft.com/office/drawing/2014/main" val="20000"/>
                    </a:ext>
                  </a:extLst>
                </a:gridCol>
                <a:gridCol w="2479905">
                  <a:extLst>
                    <a:ext uri="{9D8B030D-6E8A-4147-A177-3AD203B41FA5}">
                      <a16:colId xmlns:a16="http://schemas.microsoft.com/office/drawing/2014/main" val="20001"/>
                    </a:ext>
                  </a:extLst>
                </a:gridCol>
                <a:gridCol w="4619971">
                  <a:extLst>
                    <a:ext uri="{9D8B030D-6E8A-4147-A177-3AD203B41FA5}">
                      <a16:colId xmlns:a16="http://schemas.microsoft.com/office/drawing/2014/main" val="20002"/>
                    </a:ext>
                  </a:extLst>
                </a:gridCol>
              </a:tblGrid>
              <a:tr h="372878">
                <a:tc>
                  <a:txBody>
                    <a:bodyPr/>
                    <a:lstStyle/>
                    <a:p>
                      <a:pPr algn="ctr"/>
                      <a:endParaRPr lang="en-US" sz="2000" dirty="0"/>
                    </a:p>
                  </a:txBody>
                  <a:tcPr/>
                </a:tc>
                <a:tc>
                  <a:txBody>
                    <a:bodyPr/>
                    <a:lstStyle/>
                    <a:p>
                      <a:pPr algn="ctr"/>
                      <a:r>
                        <a:rPr lang="en-US" sz="2000" dirty="0"/>
                        <a:t>PAR </a:t>
                      </a:r>
                    </a:p>
                  </a:txBody>
                  <a:tcPr/>
                </a:tc>
                <a:tc>
                  <a:txBody>
                    <a:bodyPr/>
                    <a:lstStyle/>
                    <a:p>
                      <a:pPr algn="ctr"/>
                      <a:r>
                        <a:rPr lang="en-US" sz="2000" dirty="0"/>
                        <a:t>Conventional Research</a:t>
                      </a:r>
                    </a:p>
                  </a:txBody>
                  <a:tcPr/>
                </a:tc>
                <a:extLst>
                  <a:ext uri="{0D108BD9-81ED-4DB2-BD59-A6C34878D82A}">
                    <a16:rowId xmlns:a16="http://schemas.microsoft.com/office/drawing/2014/main" val="10000"/>
                  </a:ext>
                </a:extLst>
              </a:tr>
              <a:tr h="372878">
                <a:tc gridSpan="3">
                  <a:txBody>
                    <a:bodyPr/>
                    <a:lstStyle/>
                    <a:p>
                      <a:r>
                        <a:rPr lang="en-US" sz="2000" b="1" dirty="0">
                          <a:solidFill>
                            <a:srgbClr val="002060"/>
                          </a:solidFill>
                          <a:effectLst/>
                          <a:latin typeface="+mn-lt"/>
                        </a:rPr>
                        <a:t>Who takes part in the stages of research?</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195">
                <a:tc>
                  <a:txBody>
                    <a:bodyPr/>
                    <a:lstStyle/>
                    <a:p>
                      <a:r>
                        <a:rPr lang="en-US" sz="2000" b="1" i="0" dirty="0">
                          <a:solidFill>
                            <a:srgbClr val="002060"/>
                          </a:solidFill>
                          <a:effectLst/>
                          <a:latin typeface="+mn-lt"/>
                        </a:rPr>
                        <a:t>Problem identification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2"/>
                  </a:ext>
                </a:extLst>
              </a:tr>
              <a:tr h="344195">
                <a:tc>
                  <a:txBody>
                    <a:bodyPr/>
                    <a:lstStyle/>
                    <a:p>
                      <a:r>
                        <a:rPr lang="en-US" sz="2000" b="1" i="0" dirty="0">
                          <a:solidFill>
                            <a:srgbClr val="002060"/>
                          </a:solidFill>
                          <a:effectLst/>
                          <a:latin typeface="+mn-lt"/>
                        </a:rPr>
                        <a:t>Data collection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Researcher, data collector</a:t>
                      </a:r>
                      <a:endParaRPr lang="en-US" sz="1800">
                        <a:solidFill>
                          <a:srgbClr val="002060"/>
                        </a:solidFill>
                        <a:effectLst/>
                        <a:latin typeface="+mn-lt"/>
                      </a:endParaRPr>
                    </a:p>
                  </a:txBody>
                  <a:tcPr anchor="ctr"/>
                </a:tc>
                <a:extLst>
                  <a:ext uri="{0D108BD9-81ED-4DB2-BD59-A6C34878D82A}">
                    <a16:rowId xmlns:a16="http://schemas.microsoft.com/office/drawing/2014/main" val="10003"/>
                  </a:ext>
                </a:extLst>
              </a:tr>
              <a:tr h="602342">
                <a:tc>
                  <a:txBody>
                    <a:bodyPr/>
                    <a:lstStyle/>
                    <a:p>
                      <a:r>
                        <a:rPr lang="en-US" sz="2000" b="1" i="0" dirty="0">
                          <a:solidFill>
                            <a:srgbClr val="002060"/>
                          </a:solidFill>
                          <a:effectLst/>
                          <a:latin typeface="+mn-lt"/>
                        </a:rPr>
                        <a:t>Interpretation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concepts and frameworks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Disciplinary theories and frameworks</a:t>
                      </a:r>
                      <a:endParaRPr lang="en-US" sz="1800">
                        <a:solidFill>
                          <a:srgbClr val="002060"/>
                        </a:solidFill>
                        <a:effectLst/>
                        <a:latin typeface="+mn-lt"/>
                      </a:endParaRPr>
                    </a:p>
                  </a:txBody>
                  <a:tcPr anchor="ctr"/>
                </a:tc>
                <a:extLst>
                  <a:ext uri="{0D108BD9-81ED-4DB2-BD59-A6C34878D82A}">
                    <a16:rowId xmlns:a16="http://schemas.microsoft.com/office/drawing/2014/main" val="10004"/>
                  </a:ext>
                </a:extLst>
              </a:tr>
              <a:tr h="403902">
                <a:tc>
                  <a:txBody>
                    <a:bodyPr/>
                    <a:lstStyle/>
                    <a:p>
                      <a:r>
                        <a:rPr lang="en-US" sz="2000" b="1" i="0" dirty="0">
                          <a:solidFill>
                            <a:srgbClr val="002060"/>
                          </a:solidFill>
                          <a:effectLst/>
                          <a:latin typeface="+mn-lt"/>
                        </a:rPr>
                        <a:t>Analysis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5"/>
                  </a:ext>
                </a:extLst>
              </a:tr>
              <a:tr h="602342">
                <a:tc>
                  <a:txBody>
                    <a:bodyPr/>
                    <a:lstStyle/>
                    <a:p>
                      <a:r>
                        <a:rPr lang="en-US" sz="2000" b="1" i="0" dirty="0">
                          <a:solidFill>
                            <a:srgbClr val="002060"/>
                          </a:solidFill>
                          <a:effectLst/>
                          <a:latin typeface="+mn-lt"/>
                        </a:rPr>
                        <a:t>Presentation of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Locally accessible and useful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By researcher to academics and funding</a:t>
                      </a:r>
                      <a:r>
                        <a:rPr lang="en-US" sz="1800" b="0" i="0" baseline="0" dirty="0">
                          <a:solidFill>
                            <a:srgbClr val="002060"/>
                          </a:solidFill>
                          <a:effectLst/>
                          <a:latin typeface="+mn-lt"/>
                        </a:rPr>
                        <a:t> </a:t>
                      </a:r>
                      <a:r>
                        <a:rPr lang="en-US" sz="1800" b="0" i="0" dirty="0">
                          <a:solidFill>
                            <a:srgbClr val="002060"/>
                          </a:solidFill>
                          <a:effectLst/>
                          <a:latin typeface="+mn-lt"/>
                        </a:rPr>
                        <a:t>agency</a:t>
                      </a:r>
                      <a:endParaRPr lang="en-US" sz="1800" dirty="0">
                        <a:solidFill>
                          <a:srgbClr val="002060"/>
                        </a:solidFill>
                        <a:effectLst/>
                        <a:latin typeface="+mn-lt"/>
                      </a:endParaRPr>
                    </a:p>
                  </a:txBody>
                  <a:tcPr anchor="ctr"/>
                </a:tc>
                <a:extLst>
                  <a:ext uri="{0D108BD9-81ED-4DB2-BD59-A6C34878D82A}">
                    <a16:rowId xmlns:a16="http://schemas.microsoft.com/office/drawing/2014/main" val="10006"/>
                  </a:ext>
                </a:extLst>
              </a:tr>
              <a:tr h="403902">
                <a:tc>
                  <a:txBody>
                    <a:bodyPr/>
                    <a:lstStyle/>
                    <a:p>
                      <a:r>
                        <a:rPr lang="en-US" sz="2000" b="1" i="0" dirty="0">
                          <a:solidFill>
                            <a:srgbClr val="002060"/>
                          </a:solidFill>
                          <a:effectLst/>
                          <a:latin typeface="+mn-lt"/>
                        </a:rPr>
                        <a:t>Action on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Integral to process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Usually separate or may not happen</a:t>
                      </a:r>
                      <a:endParaRPr lang="en-US" sz="1800" dirty="0">
                        <a:solidFill>
                          <a:srgbClr val="002060"/>
                        </a:solidFill>
                        <a:effectLst/>
                        <a:latin typeface="+mn-lt"/>
                      </a:endParaRPr>
                    </a:p>
                  </a:txBody>
                  <a:tcPr anchor="ctr"/>
                </a:tc>
                <a:extLst>
                  <a:ext uri="{0D108BD9-81ED-4DB2-BD59-A6C34878D82A}">
                    <a16:rowId xmlns:a16="http://schemas.microsoft.com/office/drawing/2014/main" val="10007"/>
                  </a:ext>
                </a:extLst>
              </a:tr>
              <a:tr h="602342">
                <a:tc>
                  <a:txBody>
                    <a:bodyPr/>
                    <a:lstStyle/>
                    <a:p>
                      <a:r>
                        <a:rPr lang="en-US" sz="2000" b="1" i="0" dirty="0">
                          <a:solidFill>
                            <a:srgbClr val="002060"/>
                          </a:solidFill>
                          <a:effectLst/>
                          <a:latin typeface="+mn-lt"/>
                        </a:rPr>
                        <a:t>Who takes action?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with or without external </a:t>
                      </a:r>
                      <a:r>
                        <a:rPr lang="en-US" sz="1600" b="0" i="0" dirty="0">
                          <a:solidFill>
                            <a:srgbClr val="002060"/>
                          </a:solidFill>
                          <a:effectLst/>
                          <a:latin typeface="+mn-lt"/>
                        </a:rPr>
                        <a:t>support</a:t>
                      </a:r>
                      <a:endParaRPr lang="en-US" sz="1600" dirty="0">
                        <a:solidFill>
                          <a:srgbClr val="002060"/>
                        </a:solidFill>
                        <a:effectLst/>
                        <a:latin typeface="+mn-lt"/>
                      </a:endParaRPr>
                    </a:p>
                  </a:txBody>
                  <a:tcPr anchor="ctr"/>
                </a:tc>
                <a:tc>
                  <a:txBody>
                    <a:bodyPr/>
                    <a:lstStyle/>
                    <a:p>
                      <a:r>
                        <a:rPr lang="en-US" sz="1800" b="0" i="0" dirty="0">
                          <a:solidFill>
                            <a:srgbClr val="002060"/>
                          </a:solidFill>
                          <a:effectLst/>
                          <a:latin typeface="+mn-lt"/>
                        </a:rPr>
                        <a:t>External agencies</a:t>
                      </a:r>
                      <a:endParaRPr lang="en-US" sz="1800" dirty="0">
                        <a:solidFill>
                          <a:srgbClr val="002060"/>
                        </a:solidFill>
                        <a:effectLst/>
                        <a:latin typeface="+mn-lt"/>
                      </a:endParaRPr>
                    </a:p>
                  </a:txBody>
                  <a:tcPr anchor="ctr"/>
                </a:tc>
                <a:extLst>
                  <a:ext uri="{0D108BD9-81ED-4DB2-BD59-A6C34878D82A}">
                    <a16:rowId xmlns:a16="http://schemas.microsoft.com/office/drawing/2014/main" val="10008"/>
                  </a:ext>
                </a:extLst>
              </a:tr>
              <a:tr h="403902">
                <a:tc>
                  <a:txBody>
                    <a:bodyPr/>
                    <a:lstStyle/>
                    <a:p>
                      <a:r>
                        <a:rPr lang="en-US" sz="2000" b="1" i="0" dirty="0">
                          <a:solidFill>
                            <a:srgbClr val="002060"/>
                          </a:solidFill>
                          <a:effectLst/>
                          <a:latin typeface="+mn-lt"/>
                        </a:rPr>
                        <a:t>Who owns the results?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Shared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The researcher or funder</a:t>
                      </a:r>
                      <a:endParaRPr lang="en-US" sz="1800" dirty="0">
                        <a:solidFill>
                          <a:srgbClr val="002060"/>
                        </a:solidFill>
                        <a:effectLst/>
                        <a:latin typeface="+mn-lt"/>
                      </a:endParaRPr>
                    </a:p>
                  </a:txBody>
                  <a:tcPr anchor="ctr"/>
                </a:tc>
                <a:extLst>
                  <a:ext uri="{0D108BD9-81ED-4DB2-BD59-A6C34878D82A}">
                    <a16:rowId xmlns:a16="http://schemas.microsoft.com/office/drawing/2014/main" val="10009"/>
                  </a:ext>
                </a:extLst>
              </a:tr>
              <a:tr h="139873">
                <a:tc>
                  <a:txBody>
                    <a:bodyPr/>
                    <a:lstStyle/>
                    <a:p>
                      <a:r>
                        <a:rPr lang="en-US" sz="2000" b="1" i="0" dirty="0">
                          <a:solidFill>
                            <a:srgbClr val="002060"/>
                          </a:solidFill>
                          <a:effectLst/>
                          <a:latin typeface="+mn-lt"/>
                        </a:rPr>
                        <a:t>Emphasis of process or</a:t>
                      </a:r>
                      <a:r>
                        <a:rPr lang="en-US" sz="2000" b="1" i="0" baseline="0" dirty="0">
                          <a:solidFill>
                            <a:srgbClr val="002060"/>
                          </a:solidFill>
                          <a:effectLst/>
                          <a:latin typeface="+mn-lt"/>
                        </a:rPr>
                        <a:t> </a:t>
                      </a:r>
                      <a:r>
                        <a:rPr lang="en-US" sz="2000" b="1" i="0" dirty="0">
                          <a:solidFill>
                            <a:srgbClr val="002060"/>
                          </a:solidFill>
                          <a:effectLst/>
                          <a:latin typeface="+mn-lt"/>
                        </a:rPr>
                        <a:t>outcomes? </a:t>
                      </a:r>
                      <a:endParaRPr lang="en-US" sz="2000" b="1" dirty="0">
                        <a:solidFill>
                          <a:srgbClr val="002060"/>
                        </a:solidFill>
                        <a:effectLst/>
                        <a:latin typeface="+mn-lt"/>
                      </a:endParaRPr>
                    </a:p>
                  </a:txBody>
                  <a:tcPr anchor="ctr"/>
                </a:tc>
                <a:tc>
                  <a:txBody>
                    <a:bodyPr/>
                    <a:lstStyle/>
                    <a:p>
                      <a:r>
                        <a:rPr lang="en-US" sz="1800" b="0" i="0">
                          <a:solidFill>
                            <a:srgbClr val="002060"/>
                          </a:solidFill>
                          <a:effectLst/>
                          <a:latin typeface="+mn-lt"/>
                        </a:rPr>
                        <a:t>Process </a:t>
                      </a:r>
                      <a:endParaRPr lang="en-US" sz="1800">
                        <a:solidFill>
                          <a:srgbClr val="002060"/>
                        </a:solidFill>
                        <a:effectLst/>
                        <a:latin typeface="+mn-lt"/>
                      </a:endParaRPr>
                    </a:p>
                  </a:txBody>
                  <a:tcPr anchor="ctr"/>
                </a:tc>
                <a:tc>
                  <a:txBody>
                    <a:bodyPr/>
                    <a:lstStyle/>
                    <a:p>
                      <a:r>
                        <a:rPr lang="en-US" sz="1800" b="0" i="0" dirty="0">
                          <a:solidFill>
                            <a:srgbClr val="002060"/>
                          </a:solidFill>
                          <a:effectLst/>
                          <a:latin typeface="+mn-lt"/>
                        </a:rPr>
                        <a:t>Outcomes</a:t>
                      </a:r>
                      <a:endParaRPr lang="en-US" sz="1800" dirty="0">
                        <a:solidFill>
                          <a:srgbClr val="002060"/>
                        </a:solidFill>
                        <a:effectLst/>
                        <a:latin typeface="+mn-lt"/>
                      </a:endParaRPr>
                    </a:p>
                  </a:txBody>
                  <a:tcPr anchor="ctr"/>
                </a:tc>
                <a:extLst>
                  <a:ext uri="{0D108BD9-81ED-4DB2-BD59-A6C34878D82A}">
                    <a16:rowId xmlns:a16="http://schemas.microsoft.com/office/drawing/2014/main" val="10010"/>
                  </a:ext>
                </a:extLst>
              </a:tr>
            </a:tbl>
          </a:graphicData>
        </a:graphic>
      </p:graphicFrame>
      <p:sp>
        <p:nvSpPr>
          <p:cNvPr id="6"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721242" y="849936"/>
            <a:ext cx="10536936" cy="362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432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31948" y="2340542"/>
            <a:ext cx="10409383" cy="2656158"/>
            <a:chOff x="-75877" y="61791"/>
            <a:chExt cx="10547380" cy="1291940"/>
          </a:xfrm>
        </p:grpSpPr>
        <p:sp>
          <p:nvSpPr>
            <p:cNvPr id="16" name="Rounded Rectangle 15"/>
            <p:cNvSpPr/>
            <p:nvPr/>
          </p:nvSpPr>
          <p:spPr>
            <a:xfrm>
              <a:off x="-75877" y="61791"/>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defTabSz="2889250">
                <a:lnSpc>
                  <a:spcPct val="90000"/>
                </a:lnSpc>
                <a:spcBef>
                  <a:spcPct val="0"/>
                </a:spcBef>
                <a:spcAft>
                  <a:spcPct val="35000"/>
                </a:spcAft>
              </a:pPr>
              <a:r>
                <a:rPr lang="en-US" sz="1400" dirty="0">
                  <a:solidFill>
                    <a:prstClr val="white"/>
                  </a:solidFill>
                </a:rPr>
                <a:t>The success and sustainability of community-based programs for improving maternal and neonatal health require the active involvement of women, families and community health-care workers, yet the strategies used to engage these groups are often externally driven and top-down in character. Since 2005, the Indian NGO known as </a:t>
              </a:r>
              <a:r>
                <a:rPr lang="en-US" sz="1400" dirty="0" err="1">
                  <a:solidFill>
                    <a:prstClr val="white"/>
                  </a:solidFill>
                </a:rPr>
                <a:t>Ekjut</a:t>
              </a:r>
              <a:r>
                <a:rPr lang="en-US" sz="1400" dirty="0">
                  <a:solidFill>
                    <a:prstClr val="white"/>
                  </a:solidFill>
                </a:rPr>
                <a:t> has sought to reverse this trend by helping women’s groups to improve maternal and neonatal health in tribal areas of the Indian states of Jharkhand and Odisha.</a:t>
              </a:r>
            </a:p>
            <a:p>
              <a:pPr defTabSz="2889250">
                <a:lnSpc>
                  <a:spcPct val="90000"/>
                </a:lnSpc>
                <a:spcBef>
                  <a:spcPct val="0"/>
                </a:spcBef>
                <a:spcAft>
                  <a:spcPct val="35000"/>
                </a:spcAft>
              </a:pPr>
              <a:r>
                <a:rPr lang="en-US" sz="1400" dirty="0">
                  <a:solidFill>
                    <a:prstClr val="white"/>
                  </a:solidFill>
                </a:rPr>
                <a:t>Local female facilitators guide women’s groups through a cycle of activities involving </a:t>
              </a:r>
              <a:r>
                <a:rPr lang="en-US" sz="1400" b="1" dirty="0">
                  <a:solidFill>
                    <a:prstClr val="white"/>
                  </a:solidFill>
                </a:rPr>
                <a:t>participatory learning and action</a:t>
              </a:r>
              <a:r>
                <a:rPr lang="en-US" sz="1400" dirty="0">
                  <a:solidFill>
                    <a:prstClr val="white"/>
                  </a:solidFill>
                </a:rPr>
                <a:t>, during which women identify, prioritize and analyze local maternal and neonatal health problems and subsequently devise and implement strategies to address them. The </a:t>
              </a:r>
              <a:r>
                <a:rPr lang="en-US" sz="1400" dirty="0" err="1">
                  <a:solidFill>
                    <a:prstClr val="white"/>
                  </a:solidFill>
                </a:rPr>
                <a:t>Ekjut</a:t>
              </a:r>
              <a:r>
                <a:rPr lang="en-US" sz="1400" dirty="0">
                  <a:solidFill>
                    <a:prstClr val="white"/>
                  </a:solidFill>
                </a:rPr>
                <a:t> intervention was initially evaluated in a cluster randomized controlled trial carried out between 2005 and 2008 in 36 largely tribal clusters of three contiguous districts of Jharkhand and Odisha. A recent study reported significant falls in neonatal mortality in those districts as a result of the interventions and concluded that community mobilization through women’s groups can produce a sustainable and reproducible </a:t>
              </a:r>
              <a:r>
                <a:rPr lang="en-US" sz="1400" b="1" dirty="0">
                  <a:solidFill>
                    <a:prstClr val="white"/>
                  </a:solidFill>
                </a:rPr>
                <a:t>improvement</a:t>
              </a:r>
              <a:r>
                <a:rPr lang="en-US" sz="1400" dirty="0">
                  <a:solidFill>
                    <a:prstClr val="white"/>
                  </a:solidFill>
                </a:rPr>
                <a:t> in neonatal survival in rural areas of India.</a:t>
              </a:r>
            </a:p>
          </p:txBody>
        </p:sp>
      </p:grpSp>
      <p:sp>
        <p:nvSpPr>
          <p:cNvPr id="18" name="Content Placeholder 17"/>
          <p:cNvSpPr>
            <a:spLocks noGrp="1"/>
          </p:cNvSpPr>
          <p:nvPr>
            <p:ph idx="1"/>
          </p:nvPr>
        </p:nvSpPr>
        <p:spPr>
          <a:xfrm>
            <a:off x="752950" y="887950"/>
            <a:ext cx="10515600" cy="783139"/>
          </a:xfrm>
        </p:spPr>
        <p:txBody>
          <a:bodyPr>
            <a:noAutofit/>
          </a:bodyPr>
          <a:lstStyle/>
          <a:p>
            <a:r>
              <a:rPr lang="en-US" sz="2000" b="1" dirty="0">
                <a:solidFill>
                  <a:srgbClr val="002060"/>
                </a:solidFill>
                <a:latin typeface="Arial" panose="020B0604020202020204" pitchFamily="34" charset="0"/>
                <a:cs typeface="Arial" panose="020B0604020202020204" pitchFamily="34" charset="0"/>
              </a:rPr>
              <a:t>PAR example</a:t>
            </a:r>
            <a:r>
              <a:rPr lang="en-US" sz="2000" dirty="0">
                <a:solidFill>
                  <a:srgbClr val="002060"/>
                </a:solidFill>
                <a:latin typeface="Arial" panose="020B0604020202020204" pitchFamily="34" charset="0"/>
                <a:cs typeface="Arial" panose="020B0604020202020204" pitchFamily="34" charset="0"/>
              </a:rPr>
              <a:t>: the Indian NGO, </a:t>
            </a:r>
            <a:r>
              <a:rPr lang="en-US" sz="2000" dirty="0" err="1">
                <a:solidFill>
                  <a:srgbClr val="002060"/>
                </a:solidFill>
                <a:latin typeface="Arial" panose="020B0604020202020204" pitchFamily="34" charset="0"/>
                <a:cs typeface="Arial" panose="020B0604020202020204" pitchFamily="34" charset="0"/>
              </a:rPr>
              <a:t>Ekjut</a:t>
            </a:r>
            <a:r>
              <a:rPr lang="en-US" sz="2000" dirty="0">
                <a:solidFill>
                  <a:srgbClr val="002060"/>
                </a:solidFill>
                <a:latin typeface="Arial" panose="020B0604020202020204" pitchFamily="34" charset="0"/>
                <a:cs typeface="Arial" panose="020B0604020202020204" pitchFamily="34" charset="0"/>
              </a:rPr>
              <a:t>, which helps women’s groups to improve maternal and neonatal health in tribal areas of the Indian: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a:solidFill>
                  <a:srgbClr val="002060"/>
                </a:solidFill>
                <a:latin typeface="Arial" panose="020B0604020202020204" pitchFamily="34" charset="0"/>
                <a:cs typeface="Arial" panose="020B0604020202020204" pitchFamily="34" charset="0"/>
              </a:rPr>
              <a:t>Roy SS, Mahapatra R, Rath S, Bajpai A, Singh V, Rath S, Nair N, Tripathy P, </a:t>
            </a:r>
            <a:r>
              <a:rPr lang="en-US" sz="1400" dirty="0" err="1">
                <a:solidFill>
                  <a:srgbClr val="002060"/>
                </a:solidFill>
                <a:latin typeface="Arial" panose="020B0604020202020204" pitchFamily="34" charset="0"/>
                <a:cs typeface="Arial" panose="020B0604020202020204" pitchFamily="34" charset="0"/>
              </a:rPr>
              <a:t>Gope</a:t>
            </a:r>
            <a:r>
              <a:rPr lang="en-US" sz="1400" dirty="0">
                <a:solidFill>
                  <a:srgbClr val="002060"/>
                </a:solidFill>
                <a:latin typeface="Arial" panose="020B0604020202020204" pitchFamily="34" charset="0"/>
                <a:cs typeface="Arial" panose="020B0604020202020204" pitchFamily="34" charset="0"/>
              </a:rPr>
              <a:t> RK, Sinha R, Costello A, </a:t>
            </a:r>
            <a:r>
              <a:rPr lang="en-US" sz="1400" dirty="0" err="1">
                <a:solidFill>
                  <a:srgbClr val="002060"/>
                </a:solidFill>
                <a:latin typeface="Arial" panose="020B0604020202020204" pitchFamily="34" charset="0"/>
                <a:cs typeface="Arial" panose="020B0604020202020204" pitchFamily="34" charset="0"/>
              </a:rPr>
              <a:t>Pagel</a:t>
            </a:r>
            <a:r>
              <a:rPr lang="en-US" sz="1400" dirty="0">
                <a:solidFill>
                  <a:srgbClr val="002060"/>
                </a:solidFill>
                <a:latin typeface="Arial" panose="020B0604020202020204" pitchFamily="34" charset="0"/>
                <a:cs typeface="Arial" panose="020B0604020202020204" pitchFamily="34" charset="0"/>
              </a:rPr>
              <a:t> C, Prost A. Improved neonatal survival after participatory learning and action with women's groups: a prospective study in rural eastern India. Bull World Health Organ. 2013 Jun 1;91(6):426-433B.)</a:t>
            </a:r>
          </a:p>
        </p:txBody>
      </p:sp>
      <p:sp>
        <p:nvSpPr>
          <p:cNvPr id="9"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1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39809"/>
            <a:ext cx="10728960" cy="5113040"/>
          </a:xfrm>
        </p:spPr>
        <p:txBody>
          <a:bodyPr>
            <a:normAutofit lnSpcReduction="10000"/>
          </a:bodyPr>
          <a:lstStyle/>
          <a:p>
            <a:r>
              <a:rPr lang="en-US" sz="2200" dirty="0">
                <a:solidFill>
                  <a:srgbClr val="002060"/>
                </a:solidFill>
                <a:latin typeface="Arial" panose="020B0604020202020204" pitchFamily="34" charset="0"/>
                <a:cs typeface="Arial" panose="020B0604020202020204" pitchFamily="34" charset="0"/>
              </a:rPr>
              <a:t>Provides explanatory analysis focused on </a:t>
            </a:r>
            <a:r>
              <a:rPr lang="en-US" sz="2200" b="1" dirty="0">
                <a:solidFill>
                  <a:srgbClr val="002060"/>
                </a:solidFill>
                <a:latin typeface="Arial" panose="020B0604020202020204" pitchFamily="34" charset="0"/>
                <a:cs typeface="Arial" panose="020B0604020202020204" pitchFamily="34" charset="0"/>
              </a:rPr>
              <a:t>what works for whom, in what circumstances, in what respects, and how</a:t>
            </a:r>
          </a:p>
          <a:p>
            <a:endParaRPr lang="en-US" sz="1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aim is to enable decision-makers to reach a </a:t>
            </a:r>
            <a:r>
              <a:rPr lang="en-US" sz="2200" b="1" dirty="0">
                <a:solidFill>
                  <a:srgbClr val="002060"/>
                </a:solidFill>
                <a:latin typeface="Arial" panose="020B0604020202020204" pitchFamily="34" charset="0"/>
                <a:cs typeface="Arial" panose="020B0604020202020204" pitchFamily="34" charset="0"/>
              </a:rPr>
              <a:t>deeper understanding of the intervention and how its potential can be maximized </a:t>
            </a:r>
            <a:r>
              <a:rPr lang="en-US" sz="2200" dirty="0">
                <a:solidFill>
                  <a:srgbClr val="002060"/>
                </a:solidFill>
                <a:latin typeface="Arial" panose="020B0604020202020204" pitchFamily="34" charset="0"/>
                <a:cs typeface="Arial" panose="020B0604020202020204" pitchFamily="34" charset="0"/>
              </a:rPr>
              <a:t>in different settings</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is an </a:t>
            </a:r>
            <a:r>
              <a:rPr lang="en-US" sz="2200" b="1" dirty="0">
                <a:solidFill>
                  <a:srgbClr val="002060"/>
                </a:solidFill>
                <a:latin typeface="Arial" panose="020B0604020202020204" pitchFamily="34" charset="0"/>
                <a:cs typeface="Arial" panose="020B0604020202020204" pitchFamily="34" charset="0"/>
              </a:rPr>
              <a:t>iterative process </a:t>
            </a:r>
            <a:r>
              <a:rPr lang="en-US" sz="2200" dirty="0">
                <a:solidFill>
                  <a:srgbClr val="002060"/>
                </a:solidFill>
                <a:latin typeface="Arial" panose="020B0604020202020204" pitchFamily="34" charset="0"/>
                <a:cs typeface="Arial" panose="020B0604020202020204" pitchFamily="34" charset="0"/>
              </a:rPr>
              <a:t>that involves sharpening the focus of questions around the nature of the intervention by assessing the integrity of the underlying theory, comparing rival theories, and assessing the same theory in different settings: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Then it seeks empirical evidence in the literature that supports, contradicts or modifies the underlying program assumptions, combining theoretical understanding and empirical evidence, while focusing on the relationship between the context in which the intervention is applied</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Example of realist review: </a:t>
            </a:r>
            <a:r>
              <a:rPr kumimoji="0" lang="en-US" sz="2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Dieleman M, Kane S, </a:t>
            </a:r>
            <a:r>
              <a:rPr kumimoji="0" lang="en-US" sz="220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Zwanikken</a:t>
            </a:r>
            <a:r>
              <a:rPr kumimoji="0" lang="en-US" sz="2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 </a:t>
            </a:r>
            <a:r>
              <a:rPr kumimoji="0" lang="en-US" sz="220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Gerretsen</a:t>
            </a:r>
            <a:r>
              <a:rPr kumimoji="0" lang="en-US" sz="22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 Realist Review and Synthesis of Retention Studies for Health Workers in Rural and Remote Areas. World Health Organization; 2011.</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2"/>
              </a:rPr>
              <a:t>https://iris.who.int/handle/10665/44548</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a:buFont typeface="Wingdings" panose="05000000000000000000" pitchFamily="2" charset="2"/>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29377" y="221497"/>
            <a:ext cx="6579498"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5) Realist review</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10" y="1406131"/>
            <a:ext cx="10728960" cy="4042554"/>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Uses both qualitative and quantitative methods of data collection and analysis in the same study</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While not designed specifically for IR, mixed-methods research is particularly suitable for these research activities because: </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It provides a practical way to understand multiple perspectives, different types of causal pathways, and multiple types of outcomes – all of which are common in implementation settings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44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978" y="1156768"/>
            <a:ext cx="10728960" cy="4637438"/>
          </a:xfrm>
        </p:spPr>
        <p:txBody>
          <a:bodyPr>
            <a:normAutofit/>
          </a:bodyPr>
          <a:lstStyle/>
          <a:p>
            <a:r>
              <a:rPr lang="en-US" b="1" dirty="0">
                <a:solidFill>
                  <a:srgbClr val="002060"/>
                </a:solidFill>
                <a:latin typeface="Arial" panose="020B0604020202020204" pitchFamily="34" charset="0"/>
                <a:cs typeface="Arial" panose="020B0604020202020204" pitchFamily="34" charset="0"/>
              </a:rPr>
              <a:t>Mixed methods research schemes:</a:t>
            </a:r>
          </a:p>
          <a:p>
            <a:pPr marL="0" indent="0">
              <a:buNone/>
            </a:pPr>
            <a:endParaRPr lang="en-US" sz="600" b="1" dirty="0">
              <a:solidFill>
                <a:srgbClr val="002060"/>
              </a:solidFill>
              <a:latin typeface="Arial" panose="020B0604020202020204" pitchFamily="34" charset="0"/>
              <a:cs typeface="Arial" panose="020B0604020202020204" pitchFamily="34" charset="0"/>
            </a:endParaRPr>
          </a:p>
          <a:p>
            <a:pPr lvl="1"/>
            <a:r>
              <a:rPr lang="en-US" sz="2600" dirty="0">
                <a:solidFill>
                  <a:srgbClr val="002060"/>
                </a:solidFill>
                <a:latin typeface="Arial" panose="020B0604020202020204" pitchFamily="34" charset="0"/>
                <a:cs typeface="Arial" panose="020B0604020202020204" pitchFamily="34" charset="0"/>
              </a:rPr>
              <a:t>Many different schemes exist for describing different types of mixed methods research: </a:t>
            </a:r>
          </a:p>
          <a:p>
            <a:pPr lvl="1"/>
            <a:endParaRPr lang="en-US" sz="200" dirty="0">
              <a:solidFill>
                <a:srgbClr val="002060"/>
              </a:solidFill>
              <a:latin typeface="Arial" panose="020B0604020202020204" pitchFamily="34" charset="0"/>
              <a:cs typeface="Arial" panose="020B0604020202020204" pitchFamily="34" charset="0"/>
            </a:endParaRP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On the basis of the emphasis of the study,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sampling schemes for the different components,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timing and sequencing of the qualitative and quantitative methods, and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level of mixing between the qualitative and quantitative methods.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5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105786"/>
            <a:ext cx="10728960" cy="5185286"/>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Uses and applications of mixed methods research</a:t>
            </a:r>
          </a:p>
          <a:p>
            <a:endParaRPr lang="en-US" sz="200" b="1" dirty="0">
              <a:solidFill>
                <a:srgbClr val="002060"/>
              </a:solidFill>
              <a:latin typeface="Arial" panose="020B0604020202020204" pitchFamily="34" charset="0"/>
              <a:cs typeface="Arial" panose="020B0604020202020204" pitchFamily="34" charset="0"/>
            </a:endParaRPr>
          </a:p>
          <a:p>
            <a:pPr lvl="1"/>
            <a:r>
              <a:rPr lang="en-US" dirty="0">
                <a:solidFill>
                  <a:srgbClr val="002060"/>
                </a:solidFill>
                <a:latin typeface="Arial" panose="020B0604020202020204" pitchFamily="34" charset="0"/>
                <a:cs typeface="Arial" panose="020B0604020202020204" pitchFamily="34" charset="0"/>
              </a:rPr>
              <a:t>Mixed methods are extremely useful and applicable for a range of purposes, these can be boiled down to 4 main rationales:</a:t>
            </a:r>
          </a:p>
          <a:p>
            <a:pPr lvl="1"/>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800" b="1"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Participant enrichment</a:t>
            </a:r>
            <a:r>
              <a:rPr lang="en-US" sz="2200" dirty="0">
                <a:solidFill>
                  <a:srgbClr val="002060"/>
                </a:solidFill>
                <a:latin typeface="Arial" panose="020B0604020202020204" pitchFamily="34" charset="0"/>
                <a:cs typeface="Arial" panose="020B0604020202020204" pitchFamily="34" charset="0"/>
              </a:rPr>
              <a:t>: to gain the most information from a sample of participants (e.g. by administering a standard survey questionnaire and then asking for in-depth explanations)</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Instrument validity</a:t>
            </a:r>
            <a:r>
              <a:rPr lang="en-US" sz="2200" dirty="0">
                <a:solidFill>
                  <a:srgbClr val="002060"/>
                </a:solidFill>
                <a:latin typeface="Arial" panose="020B0604020202020204" pitchFamily="34" charset="0"/>
                <a:cs typeface="Arial" panose="020B0604020202020204" pitchFamily="34" charset="0"/>
              </a:rPr>
              <a:t>: to make sure that the instruments used are appropriate and useful (e.g. using FGD to identify items for a questionnaire or testing its validity)</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Implementation fidelity </a:t>
            </a:r>
            <a:r>
              <a:rPr lang="en-US" sz="2200" dirty="0">
                <a:solidFill>
                  <a:srgbClr val="002060"/>
                </a:solidFill>
                <a:latin typeface="Arial" panose="020B0604020202020204" pitchFamily="34" charset="0"/>
                <a:cs typeface="Arial" panose="020B0604020202020204" pitchFamily="34" charset="0"/>
              </a:rPr>
              <a:t>(treatment integrity): to assess whether the intervention or program is being administered as intended </a:t>
            </a:r>
          </a:p>
          <a:p>
            <a:pPr lvl="2">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 Meaning enhancement</a:t>
            </a:r>
            <a:r>
              <a:rPr lang="en-US" sz="2200" dirty="0">
                <a:solidFill>
                  <a:srgbClr val="002060"/>
                </a:solidFill>
                <a:latin typeface="Arial" panose="020B0604020202020204" pitchFamily="34" charset="0"/>
                <a:cs typeface="Arial" panose="020B0604020202020204" pitchFamily="34" charset="0"/>
              </a:rPr>
              <a:t>: to maximize the interpretation of the findings, such as by using qualitative measures to explain the statistical analysis or vice versa</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61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07911"/>
            <a:ext cx="10728960" cy="5113040"/>
          </a:xfrm>
        </p:spPr>
        <p:txBody>
          <a:bodyPr>
            <a:noAutofit/>
          </a:bodyPr>
          <a:lstStyle/>
          <a:p>
            <a:r>
              <a:rPr lang="en-US" sz="2600" b="1" dirty="0">
                <a:solidFill>
                  <a:srgbClr val="002060"/>
                </a:solidFill>
                <a:latin typeface="Arial" panose="020B0604020202020204" pitchFamily="34" charset="0"/>
                <a:cs typeface="Arial" panose="020B0604020202020204" pitchFamily="34" charset="0"/>
              </a:rPr>
              <a:t>How to report a mixed method study design?</a:t>
            </a:r>
          </a:p>
          <a:p>
            <a:endParaRPr lang="en-US" sz="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Broad guidance on the design, conduct, and reporting of mixed-methods designs are available by several authors. A simple scheme for good reporting of a mixed-methods study (GRAMMS) involves:</a:t>
            </a:r>
          </a:p>
          <a:p>
            <a:pPr lvl="1"/>
            <a:endParaRPr lang="en-US" sz="2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Describing the </a:t>
            </a:r>
            <a:r>
              <a:rPr lang="en-US" b="1" dirty="0">
                <a:solidFill>
                  <a:srgbClr val="002060"/>
                </a:solidFill>
                <a:latin typeface="Arial" panose="020B0604020202020204" pitchFamily="34" charset="0"/>
                <a:cs typeface="Arial" panose="020B0604020202020204" pitchFamily="34" charset="0"/>
              </a:rPr>
              <a:t>justification</a:t>
            </a:r>
            <a:r>
              <a:rPr lang="en-US" dirty="0">
                <a:solidFill>
                  <a:srgbClr val="002060"/>
                </a:solidFill>
                <a:latin typeface="Arial" panose="020B0604020202020204" pitchFamily="34" charset="0"/>
                <a:cs typeface="Arial" panose="020B0604020202020204" pitchFamily="34" charset="0"/>
              </a:rPr>
              <a:t> for using a mixed methods approach to address the research question </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the </a:t>
            </a:r>
            <a:r>
              <a:rPr lang="en-US" b="1" dirty="0">
                <a:solidFill>
                  <a:srgbClr val="002060"/>
                </a:solidFill>
                <a:latin typeface="Arial" panose="020B0604020202020204" pitchFamily="34" charset="0"/>
                <a:cs typeface="Arial" panose="020B0604020202020204" pitchFamily="34" charset="0"/>
              </a:rPr>
              <a:t>design</a:t>
            </a:r>
            <a:r>
              <a:rPr lang="en-US" dirty="0">
                <a:solidFill>
                  <a:srgbClr val="002060"/>
                </a:solidFill>
                <a:latin typeface="Arial" panose="020B0604020202020204" pitchFamily="34" charset="0"/>
                <a:cs typeface="Arial" panose="020B0604020202020204" pitchFamily="34" charset="0"/>
              </a:rPr>
              <a:t> in terms of the purpose, priority and sequence of methods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each method in terms of </a:t>
            </a:r>
            <a:r>
              <a:rPr lang="en-US" b="1" dirty="0">
                <a:solidFill>
                  <a:srgbClr val="002060"/>
                </a:solidFill>
                <a:latin typeface="Arial" panose="020B0604020202020204" pitchFamily="34" charset="0"/>
                <a:cs typeface="Arial" panose="020B0604020202020204" pitchFamily="34" charset="0"/>
              </a:rPr>
              <a:t>sampling, data collection and analysis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where the </a:t>
            </a:r>
            <a:r>
              <a:rPr lang="en-US" b="1" dirty="0">
                <a:solidFill>
                  <a:srgbClr val="002060"/>
                </a:solidFill>
                <a:latin typeface="Arial" panose="020B0604020202020204" pitchFamily="34" charset="0"/>
                <a:cs typeface="Arial" panose="020B0604020202020204" pitchFamily="34" charset="0"/>
              </a:rPr>
              <a:t>integration</a:t>
            </a:r>
            <a:r>
              <a:rPr lang="en-US" dirty="0">
                <a:solidFill>
                  <a:srgbClr val="002060"/>
                </a:solidFill>
                <a:latin typeface="Arial" panose="020B0604020202020204" pitchFamily="34" charset="0"/>
                <a:cs typeface="Arial" panose="020B0604020202020204" pitchFamily="34" charset="0"/>
              </a:rPr>
              <a:t> has occurred, how it has occurred, and who has participated in it</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limitation</a:t>
            </a:r>
            <a:r>
              <a:rPr lang="en-US" dirty="0">
                <a:solidFill>
                  <a:srgbClr val="002060"/>
                </a:solidFill>
                <a:latin typeface="Arial" panose="020B0604020202020204" pitchFamily="34" charset="0"/>
                <a:cs typeface="Arial" panose="020B0604020202020204" pitchFamily="34" charset="0"/>
              </a:rPr>
              <a:t> derived from associating one method with another method</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insights gained </a:t>
            </a:r>
            <a:r>
              <a:rPr lang="en-US" dirty="0">
                <a:solidFill>
                  <a:srgbClr val="002060"/>
                </a:solidFill>
                <a:latin typeface="Arial" panose="020B0604020202020204" pitchFamily="34" charset="0"/>
                <a:cs typeface="Arial" panose="020B0604020202020204" pitchFamily="34" charset="0"/>
              </a:rPr>
              <a:t>from mixing or integrating methods.</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6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200216"/>
            <a:ext cx="10728960" cy="4765568"/>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In IR, the </a:t>
            </a:r>
            <a:r>
              <a:rPr lang="en-US" sz="2200" b="1" dirty="0">
                <a:solidFill>
                  <a:srgbClr val="002060"/>
                </a:solidFill>
                <a:latin typeface="Arial" panose="020B0604020202020204" pitchFamily="34" charset="0"/>
                <a:cs typeface="Arial" panose="020B0604020202020204" pitchFamily="34" charset="0"/>
              </a:rPr>
              <a:t>“question is king”, </a:t>
            </a:r>
            <a:r>
              <a:rPr lang="en-US" sz="2200" dirty="0">
                <a:solidFill>
                  <a:srgbClr val="002060"/>
                </a:solidFill>
                <a:latin typeface="Arial" panose="020B0604020202020204" pitchFamily="34" charset="0"/>
                <a:cs typeface="Arial" panose="020B0604020202020204" pitchFamily="34" charset="0"/>
              </a:rPr>
              <a:t>and it is the question that determines the method used, rather than the method that determines the kind of questions asked</a:t>
            </a:r>
          </a:p>
          <a:p>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questions asked are often complex, reflecting the complexity of the real world:</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A wide array of contextual factors influence implementation, producing unpredictable effects that require continuous adaptation by implementers</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Given the importance of the research question, it is quite useful to consider the kinds of questions that are likely to arise, and the research methods that may be appropriate to answering them: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of going about this is to break down research questions into a limited number of categories based on the core objective of the research to be undertaken: </a:t>
            </a:r>
            <a:r>
              <a:rPr lang="en-US" sz="2000" b="1" dirty="0">
                <a:solidFill>
                  <a:srgbClr val="002060"/>
                </a:solidFill>
                <a:latin typeface="Arial" panose="020B0604020202020204" pitchFamily="34" charset="0"/>
                <a:cs typeface="Arial" panose="020B0604020202020204" pitchFamily="34" charset="0"/>
              </a:rPr>
              <a:t>Table 3 </a:t>
            </a:r>
            <a:r>
              <a:rPr lang="en-US" sz="2000" dirty="0">
                <a:solidFill>
                  <a:srgbClr val="002060"/>
                </a:solidFill>
                <a:latin typeface="Arial" panose="020B0604020202020204" pitchFamily="34" charset="0"/>
                <a:cs typeface="Arial" panose="020B0604020202020204" pitchFamily="34" charset="0"/>
              </a:rPr>
              <a:t>(next few slides)</a:t>
            </a:r>
            <a:endParaRPr lang="en-US" sz="2000" b="1"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2190"/>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224874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310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89560" y="988718"/>
            <a:ext cx="9128760" cy="725782"/>
          </a:xfrm>
          <a:noFill/>
        </p:spPr>
        <p:txBody>
          <a:bodyPr>
            <a:noAutofit/>
          </a:bodyPr>
          <a:lstStyle/>
          <a:p>
            <a:pPr marL="0" indent="0" algn="ctr">
              <a:buNone/>
            </a:pPr>
            <a:r>
              <a:rPr lang="en-US" sz="2000" b="1" dirty="0">
                <a:solidFill>
                  <a:srgbClr val="002060"/>
                </a:solidFill>
                <a:latin typeface="Arial" panose="020B0604020202020204" pitchFamily="34" charset="0"/>
                <a:cs typeface="Arial" panose="020B0604020202020204" pitchFamily="34" charset="0"/>
              </a:rPr>
              <a:t>Figure 1:</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Implementation research helps narrow the </a:t>
            </a:r>
            <a:r>
              <a:rPr lang="en-US" sz="2000"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know-do” gaps</a:t>
            </a:r>
            <a:r>
              <a:rPr lang="en-US" sz="2600" b="1"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(Adapted from: </a:t>
            </a:r>
            <a:r>
              <a:rPr lang="en-US" sz="1400" dirty="0">
                <a:solidFill>
                  <a:srgbClr val="002060"/>
                </a:solidFill>
                <a:latin typeface="Arial" panose="020B0604020202020204" pitchFamily="34" charset="0"/>
                <a:cs typeface="Arial" panose="020B0604020202020204" pitchFamily="34" charset="0"/>
                <a:hlinkClick r:id="rId2"/>
              </a:rPr>
              <a:t>https://slideplayer.com/slide/14535022/</a:t>
            </a:r>
            <a:r>
              <a:rPr lang="en-US" sz="1400" dirty="0">
                <a:solidFill>
                  <a:srgbClr val="002060"/>
                </a:solidFill>
                <a:latin typeface="Arial" panose="020B0604020202020204" pitchFamily="34" charset="0"/>
                <a:cs typeface="Arial" panose="020B0604020202020204" pitchFamily="34" charset="0"/>
              </a:rPr>
              <a:t> ) </a:t>
            </a:r>
            <a:r>
              <a:rPr lang="en-US" sz="2600" b="1" dirty="0">
                <a:solidFill>
                  <a:srgbClr val="002060"/>
                </a:solidFill>
                <a:latin typeface="Arial" panose="020B0604020202020204" pitchFamily="34" charset="0"/>
                <a:cs typeface="Arial" panose="020B0604020202020204" pitchFamily="34" charset="0"/>
              </a:rPr>
              <a:t>  </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r>
              <a:rPr lang="en-US" sz="2600" b="1" dirty="0">
                <a:solidFill>
                  <a:srgbClr val="002060"/>
                </a:solidFill>
                <a:latin typeface="Arial" panose="020B0604020202020204" pitchFamily="34" charset="0"/>
                <a:cs typeface="Arial" panose="020B0604020202020204" pitchFamily="34" charset="0"/>
              </a:rPr>
              <a:t>  </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429000" y="2806054"/>
            <a:ext cx="3624219" cy="2819511"/>
          </a:xfrm>
          <a:prstGeom prst="rect">
            <a:avLst/>
          </a:prstGeom>
        </p:spPr>
      </p:pic>
      <p:sp>
        <p:nvSpPr>
          <p:cNvPr id="7" name="Text Box 22"/>
          <p:cNvSpPr txBox="1"/>
          <p:nvPr/>
        </p:nvSpPr>
        <p:spPr>
          <a:xfrm>
            <a:off x="1673352" y="4607771"/>
            <a:ext cx="1965960" cy="1017794"/>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objectives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 Box 23"/>
          <p:cNvSpPr txBox="1"/>
          <p:nvPr/>
        </p:nvSpPr>
        <p:spPr>
          <a:xfrm>
            <a:off x="6435090" y="1836424"/>
            <a:ext cx="1940814" cy="1039188"/>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outcomes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503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97663639"/>
              </p:ext>
            </p:extLst>
          </p:nvPr>
        </p:nvGraphicFramePr>
        <p:xfrm>
          <a:off x="913194" y="1521209"/>
          <a:ext cx="10728324" cy="4937760"/>
        </p:xfrm>
        <a:graphic>
          <a:graphicData uri="http://schemas.openxmlformats.org/drawingml/2006/table">
            <a:tbl>
              <a:tblPr firstRow="1" bandRow="1">
                <a:tableStyleId>{5C22544A-7EE6-4342-B048-85BDC9FD1C3A}</a:tableStyleId>
              </a:tblPr>
              <a:tblGrid>
                <a:gridCol w="1194739">
                  <a:extLst>
                    <a:ext uri="{9D8B030D-6E8A-4147-A177-3AD203B41FA5}">
                      <a16:colId xmlns:a16="http://schemas.microsoft.com/office/drawing/2014/main" val="20000"/>
                    </a:ext>
                  </a:extLst>
                </a:gridCol>
                <a:gridCol w="1769123">
                  <a:extLst>
                    <a:ext uri="{9D8B030D-6E8A-4147-A177-3AD203B41FA5}">
                      <a16:colId xmlns:a16="http://schemas.microsoft.com/office/drawing/2014/main" val="20001"/>
                    </a:ext>
                  </a:extLst>
                </a:gridCol>
                <a:gridCol w="3008376">
                  <a:extLst>
                    <a:ext uri="{9D8B030D-6E8A-4147-A177-3AD203B41FA5}">
                      <a16:colId xmlns:a16="http://schemas.microsoft.com/office/drawing/2014/main" val="20002"/>
                    </a:ext>
                  </a:extLst>
                </a:gridCol>
                <a:gridCol w="4756086">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a:txBody>
                    <a:bodyPr/>
                    <a:lstStyle/>
                    <a:p>
                      <a:r>
                        <a:rPr lang="en-US" sz="1800" b="1" i="0" dirty="0">
                          <a:solidFill>
                            <a:srgbClr val="002060"/>
                          </a:solidFill>
                          <a:effectLst/>
                          <a:latin typeface="+mn-lt"/>
                        </a:rPr>
                        <a:t>Explore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Explore an idea or</a:t>
                      </a:r>
                      <a:r>
                        <a:rPr lang="en-US" sz="1800" b="0" i="0" baseline="0" dirty="0">
                          <a:solidFill>
                            <a:srgbClr val="002060"/>
                          </a:solidFill>
                          <a:effectLst/>
                          <a:latin typeface="+mn-lt"/>
                        </a:rPr>
                        <a:t> </a:t>
                      </a:r>
                      <a:r>
                        <a:rPr lang="en-US" sz="1800" b="0" i="0" dirty="0">
                          <a:solidFill>
                            <a:srgbClr val="002060"/>
                          </a:solidFill>
                          <a:effectLst/>
                          <a:latin typeface="+mn-lt"/>
                        </a:rPr>
                        <a:t>phenomenon to</a:t>
                      </a:r>
                      <a:r>
                        <a:rPr lang="en-US" sz="1800" b="0" i="0" baseline="0" dirty="0">
                          <a:solidFill>
                            <a:srgbClr val="002060"/>
                          </a:solidFill>
                          <a:effectLst/>
                          <a:latin typeface="+mn-lt"/>
                        </a:rPr>
                        <a:t> </a:t>
                      </a:r>
                      <a:r>
                        <a:rPr lang="en-US" sz="1800" b="0" i="0" dirty="0">
                          <a:solidFill>
                            <a:srgbClr val="002060"/>
                          </a:solidFill>
                          <a:effectLst/>
                          <a:latin typeface="+mn-lt"/>
                        </a:rPr>
                        <a:t>make</a:t>
                      </a:r>
                      <a:r>
                        <a:rPr lang="en-US" sz="1800" b="0" i="0" baseline="0" dirty="0">
                          <a:solidFill>
                            <a:srgbClr val="002060"/>
                          </a:solidFill>
                          <a:effectLst/>
                          <a:latin typeface="+mn-lt"/>
                        </a:rPr>
                        <a:t> </a:t>
                      </a:r>
                      <a:r>
                        <a:rPr lang="en-US" sz="1800" b="0" i="0" dirty="0">
                          <a:solidFill>
                            <a:srgbClr val="002060"/>
                          </a:solidFill>
                          <a:effectLst/>
                          <a:latin typeface="+mn-lt"/>
                        </a:rPr>
                        <a:t>hypotheses</a:t>
                      </a:r>
                      <a:r>
                        <a:rPr lang="en-US" sz="1800" b="0" i="0" baseline="0" dirty="0">
                          <a:solidFill>
                            <a:srgbClr val="002060"/>
                          </a:solidFill>
                          <a:effectLst/>
                          <a:latin typeface="+mn-lt"/>
                        </a:rPr>
                        <a:t> </a:t>
                      </a:r>
                      <a:r>
                        <a:rPr lang="en-US" sz="1800" b="0" i="0" dirty="0">
                          <a:solidFill>
                            <a:srgbClr val="002060"/>
                          </a:solidFill>
                          <a:effectLst/>
                          <a:latin typeface="+mn-lt"/>
                        </a:rPr>
                        <a:t>or</a:t>
                      </a:r>
                      <a:r>
                        <a:rPr lang="en-US" sz="1800" b="0" i="0" baseline="0" dirty="0">
                          <a:solidFill>
                            <a:srgbClr val="002060"/>
                          </a:solidFill>
                          <a:effectLst/>
                          <a:latin typeface="+mn-lt"/>
                        </a:rPr>
                        <a:t> </a:t>
                      </a:r>
                      <a:r>
                        <a:rPr lang="en-US" sz="1800" b="0" i="0" dirty="0">
                          <a:solidFill>
                            <a:srgbClr val="002060"/>
                          </a:solidFill>
                          <a:effectLst/>
                          <a:latin typeface="+mn-lt"/>
                        </a:rPr>
                        <a:t>generalizations</a:t>
                      </a:r>
                      <a:r>
                        <a:rPr lang="en-US" sz="1800" b="0" i="0" baseline="0" dirty="0">
                          <a:solidFill>
                            <a:srgbClr val="002060"/>
                          </a:solidFill>
                          <a:effectLst/>
                          <a:latin typeface="+mn-lt"/>
                        </a:rPr>
                        <a:t> </a:t>
                      </a:r>
                      <a:r>
                        <a:rPr lang="en-US" sz="1800" b="0" i="0" dirty="0">
                          <a:solidFill>
                            <a:srgbClr val="002060"/>
                          </a:solidFill>
                          <a:effectLst/>
                          <a:latin typeface="+mn-lt"/>
                        </a:rPr>
                        <a:t>from</a:t>
                      </a:r>
                      <a:r>
                        <a:rPr lang="en-US" sz="1800" b="0" i="0" baseline="0" dirty="0">
                          <a:solidFill>
                            <a:srgbClr val="002060"/>
                          </a:solidFill>
                          <a:effectLst/>
                          <a:latin typeface="+mn-lt"/>
                        </a:rPr>
                        <a:t> </a:t>
                      </a:r>
                      <a:r>
                        <a:rPr lang="en-US" sz="1800" b="0" i="0" dirty="0">
                          <a:solidFill>
                            <a:srgbClr val="002060"/>
                          </a:solidFill>
                          <a:effectLst/>
                          <a:latin typeface="+mn-lt"/>
                        </a:rPr>
                        <a:t>specific</a:t>
                      </a:r>
                      <a:r>
                        <a:rPr lang="en-US" sz="1800" b="0" i="0" baseline="0" dirty="0">
                          <a:solidFill>
                            <a:srgbClr val="002060"/>
                          </a:solidFill>
                          <a:effectLst/>
                          <a:latin typeface="+mn-lt"/>
                        </a:rPr>
                        <a:t> </a:t>
                      </a:r>
                      <a:r>
                        <a:rPr lang="en-US" sz="1800" b="0" i="0" dirty="0">
                          <a:solidFill>
                            <a:srgbClr val="002060"/>
                          </a:solidFill>
                          <a:effectLst/>
                          <a:latin typeface="+mn-lt"/>
                        </a:rPr>
                        <a:t>examples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are the possible factors</a:t>
                      </a:r>
                      <a:r>
                        <a:rPr lang="en-US" sz="1800" b="0" i="0" baseline="0" dirty="0">
                          <a:solidFill>
                            <a:srgbClr val="002060"/>
                          </a:solidFill>
                          <a:effectLst/>
                          <a:latin typeface="+mn-lt"/>
                        </a:rPr>
                        <a:t> </a:t>
                      </a:r>
                      <a:r>
                        <a:rPr lang="en-US" sz="1800" b="0" i="0" dirty="0">
                          <a:solidFill>
                            <a:srgbClr val="002060"/>
                          </a:solidFill>
                          <a:effectLst/>
                          <a:latin typeface="+mn-lt"/>
                        </a:rPr>
                        <a:t>and agents responsible for</a:t>
                      </a:r>
                      <a:r>
                        <a:rPr lang="en-US" sz="1800" b="0" i="0" baseline="0" dirty="0">
                          <a:solidFill>
                            <a:srgbClr val="002060"/>
                          </a:solidFill>
                          <a:effectLst/>
                          <a:latin typeface="+mn-lt"/>
                        </a:rPr>
                        <a:t> </a:t>
                      </a:r>
                      <a:r>
                        <a:rPr lang="en-US" sz="1800" b="0" i="0" dirty="0">
                          <a:solidFill>
                            <a:srgbClr val="002060"/>
                          </a:solidFill>
                          <a:effectLst/>
                          <a:latin typeface="+mn-lt"/>
                        </a:rPr>
                        <a:t>good</a:t>
                      </a:r>
                      <a:r>
                        <a:rPr lang="en-US" sz="1800" b="0" i="0" baseline="0" dirty="0">
                          <a:solidFill>
                            <a:srgbClr val="002060"/>
                          </a:solidFill>
                          <a:effectLst/>
                          <a:latin typeface="+mn-lt"/>
                        </a:rPr>
                        <a:t> </a:t>
                      </a:r>
                      <a:r>
                        <a:rPr lang="en-US" sz="1800" b="0" i="0" dirty="0">
                          <a:solidFill>
                            <a:srgbClr val="002060"/>
                          </a:solidFill>
                          <a:effectLst/>
                          <a:latin typeface="+mn-lt"/>
                        </a:rPr>
                        <a:t>implementation of a</a:t>
                      </a:r>
                      <a:br>
                        <a:rPr lang="en-US" sz="1800" b="0" i="0" dirty="0">
                          <a:solidFill>
                            <a:srgbClr val="002060"/>
                          </a:solidFill>
                          <a:effectLst/>
                          <a:latin typeface="+mn-lt"/>
                        </a:rPr>
                      </a:br>
                      <a:r>
                        <a:rPr lang="en-US" sz="1800" b="0" i="0" dirty="0">
                          <a:solidFill>
                            <a:srgbClr val="002060"/>
                          </a:solidFill>
                          <a:effectLst/>
                          <a:latin typeface="+mn-lt"/>
                        </a:rPr>
                        <a:t>health intervention? For</a:t>
                      </a:r>
                      <a:r>
                        <a:rPr lang="en-US" sz="1800" b="0" i="0" baseline="0" dirty="0">
                          <a:solidFill>
                            <a:srgbClr val="002060"/>
                          </a:solidFill>
                          <a:effectLst/>
                          <a:latin typeface="+mn-lt"/>
                        </a:rPr>
                        <a:t> </a:t>
                      </a:r>
                      <a:r>
                        <a:rPr lang="en-US" sz="1800" b="0" i="0" dirty="0">
                          <a:solidFill>
                            <a:srgbClr val="002060"/>
                          </a:solidFill>
                          <a:effectLst/>
                          <a:latin typeface="+mn-lt"/>
                        </a:rPr>
                        <a:t>enhancing or expanding a health</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Qualitative methods</a:t>
                      </a:r>
                      <a:r>
                        <a:rPr lang="en-US" sz="1800" b="0" i="0" dirty="0">
                          <a:solidFill>
                            <a:srgbClr val="002060"/>
                          </a:solidFill>
                          <a:effectLst/>
                          <a:latin typeface="+mn-lt"/>
                        </a:rPr>
                        <a:t>: Grounded theory, ethnography, phenomenology, case-studies and narrative approaches; key informant</a:t>
                      </a:r>
                      <a:br>
                        <a:rPr lang="en-US" sz="1800" b="0" i="0" dirty="0">
                          <a:solidFill>
                            <a:srgbClr val="002060"/>
                          </a:solidFill>
                          <a:effectLst/>
                          <a:latin typeface="+mn-lt"/>
                        </a:rPr>
                      </a:br>
                      <a:r>
                        <a:rPr lang="en-US" sz="1800" b="0" i="0" dirty="0">
                          <a:solidFill>
                            <a:srgbClr val="002060"/>
                          </a:solidFill>
                          <a:effectLst/>
                          <a:latin typeface="+mn-lt"/>
                        </a:rPr>
                        <a:t>interviews, FGDs, historical reviews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Network analysis, Cross-sectional surveys</a:t>
                      </a:r>
                      <a:br>
                        <a:rPr lang="en-US" sz="1800" b="0" i="0" dirty="0">
                          <a:solidFill>
                            <a:srgbClr val="002060"/>
                          </a:solidFill>
                          <a:effectLst/>
                          <a:latin typeface="+mn-lt"/>
                        </a:rPr>
                      </a:br>
                      <a:r>
                        <a:rPr lang="en-US" sz="1800" b="1" i="0" dirty="0">
                          <a:solidFill>
                            <a:srgbClr val="002060"/>
                          </a:solidFill>
                          <a:effectLst/>
                          <a:latin typeface="+mn-lt"/>
                        </a:rPr>
                        <a:t>Mixed: </a:t>
                      </a:r>
                      <a:r>
                        <a:rPr lang="en-US" sz="1800" b="0" i="0" dirty="0">
                          <a:solidFill>
                            <a:srgbClr val="002060"/>
                          </a:solidFill>
                          <a:effectLst/>
                          <a:latin typeface="+mn-lt"/>
                        </a:rPr>
                        <a:t>Combining qualitative and quantitative</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370840">
                <a:tc>
                  <a:txBody>
                    <a:bodyPr/>
                    <a:lstStyle/>
                    <a:p>
                      <a:r>
                        <a:rPr lang="en-US" sz="1800" b="1" i="0" dirty="0">
                          <a:solidFill>
                            <a:srgbClr val="002060"/>
                          </a:solidFill>
                          <a:effectLst/>
                          <a:latin typeface="Frutiger-LightCn"/>
                        </a:rPr>
                        <a:t>Describe </a:t>
                      </a:r>
                      <a:endParaRPr lang="en-US" sz="1800" b="1" dirty="0">
                        <a:solidFill>
                          <a:srgbClr val="002060"/>
                        </a:solidFill>
                        <a:effectLst/>
                      </a:endParaRPr>
                    </a:p>
                  </a:txBody>
                  <a:tcPr/>
                </a:tc>
                <a:tc>
                  <a:txBody>
                    <a:bodyPr/>
                    <a:lstStyle/>
                    <a:p>
                      <a:r>
                        <a:rPr lang="en-US" sz="1800" b="0" i="0" dirty="0">
                          <a:solidFill>
                            <a:srgbClr val="002060"/>
                          </a:solidFill>
                          <a:effectLst/>
                          <a:latin typeface="Frutiger-LightCn"/>
                        </a:rPr>
                        <a:t>Identify and describe</a:t>
                      </a:r>
                      <a:r>
                        <a:rPr lang="en-US" sz="1800" b="0" i="0" baseline="0" dirty="0">
                          <a:solidFill>
                            <a:srgbClr val="002060"/>
                          </a:solidFill>
                          <a:effectLst/>
                          <a:latin typeface="Frutiger-LightCn"/>
                        </a:rPr>
                        <a:t> </a:t>
                      </a:r>
                      <a:r>
                        <a:rPr lang="en-US" sz="1800" b="0" i="0" dirty="0">
                          <a:solidFill>
                            <a:srgbClr val="002060"/>
                          </a:solidFill>
                          <a:effectLst/>
                          <a:latin typeface="Frutiger-LightCn"/>
                        </a:rPr>
                        <a:t>the</a:t>
                      </a:r>
                      <a:r>
                        <a:rPr lang="en-US" sz="1800" b="0" i="0" baseline="0" dirty="0">
                          <a:solidFill>
                            <a:srgbClr val="002060"/>
                          </a:solidFill>
                          <a:effectLst/>
                          <a:latin typeface="Frutiger-LightCn"/>
                        </a:rPr>
                        <a:t> </a:t>
                      </a:r>
                      <a:r>
                        <a:rPr lang="en-US" sz="1800" b="0" i="0" dirty="0">
                          <a:solidFill>
                            <a:srgbClr val="002060"/>
                          </a:solidFill>
                          <a:effectLst/>
                          <a:latin typeface="Frutiger-LightCn"/>
                        </a:rPr>
                        <a:t>phenomenon</a:t>
                      </a:r>
                      <a:r>
                        <a:rPr lang="en-US" sz="1800" b="0" i="0" baseline="0" dirty="0">
                          <a:solidFill>
                            <a:srgbClr val="002060"/>
                          </a:solidFill>
                          <a:effectLst/>
                          <a:latin typeface="Frutiger-LightCn"/>
                        </a:rPr>
                        <a:t> </a:t>
                      </a:r>
                      <a:r>
                        <a:rPr lang="en-US" sz="1800" b="0" i="0" dirty="0">
                          <a:solidFill>
                            <a:srgbClr val="002060"/>
                          </a:solidFill>
                          <a:effectLst/>
                          <a:latin typeface="Frutiger-LightCn"/>
                        </a:rPr>
                        <a:t>and its</a:t>
                      </a:r>
                      <a:r>
                        <a:rPr lang="en-US" sz="1800" b="0" i="0" baseline="0" dirty="0">
                          <a:solidFill>
                            <a:srgbClr val="002060"/>
                          </a:solidFill>
                          <a:effectLst/>
                          <a:latin typeface="Frutiger-LightCn"/>
                        </a:rPr>
                        <a:t> </a:t>
                      </a:r>
                      <a:r>
                        <a:rPr lang="en-US" sz="1800" b="0" i="0" dirty="0">
                          <a:solidFill>
                            <a:srgbClr val="002060"/>
                          </a:solidFill>
                          <a:effectLst/>
                          <a:latin typeface="Frutiger-LightCn"/>
                        </a:rPr>
                        <a:t>correlates or</a:t>
                      </a:r>
                      <a:r>
                        <a:rPr lang="en-US" sz="1800" b="0" i="0" baseline="0" dirty="0">
                          <a:solidFill>
                            <a:srgbClr val="002060"/>
                          </a:solidFill>
                          <a:effectLst/>
                          <a:latin typeface="Frutiger-LightCn"/>
                        </a:rPr>
                        <a:t> </a:t>
                      </a:r>
                      <a:r>
                        <a:rPr lang="en-US" sz="1800" b="0" i="0" dirty="0">
                          <a:solidFill>
                            <a:srgbClr val="002060"/>
                          </a:solidFill>
                          <a:effectLst/>
                          <a:latin typeface="Frutiger-LightCn"/>
                        </a:rPr>
                        <a:t>possible causes</a:t>
                      </a:r>
                      <a:endParaRPr lang="en-US" sz="1800" dirty="0">
                        <a:solidFill>
                          <a:srgbClr val="002060"/>
                        </a:solidFill>
                        <a:effectLst/>
                      </a:endParaRPr>
                    </a:p>
                  </a:txBody>
                  <a:tcPr/>
                </a:tc>
                <a:tc>
                  <a:txBody>
                    <a:bodyPr/>
                    <a:lstStyle/>
                    <a:p>
                      <a:r>
                        <a:rPr lang="en-US" sz="1800" b="0" i="0" dirty="0">
                          <a:solidFill>
                            <a:srgbClr val="002060"/>
                          </a:solidFill>
                          <a:effectLst/>
                          <a:latin typeface="Frutiger-LightCn"/>
                        </a:rPr>
                        <a:t>What describes the context in</a:t>
                      </a:r>
                      <a:r>
                        <a:rPr lang="en-US" sz="1800" b="0" i="0" baseline="0" dirty="0">
                          <a:solidFill>
                            <a:srgbClr val="002060"/>
                          </a:solidFill>
                          <a:effectLst/>
                          <a:latin typeface="Frutiger-LightCn"/>
                        </a:rPr>
                        <a:t> </a:t>
                      </a:r>
                      <a:r>
                        <a:rPr lang="en-US" sz="1800" b="0" i="0" dirty="0">
                          <a:solidFill>
                            <a:srgbClr val="002060"/>
                          </a:solidFill>
                          <a:effectLst/>
                          <a:latin typeface="Frutiger-LightCn"/>
                        </a:rPr>
                        <a:t>which implementation occurs?</a:t>
                      </a:r>
                      <a:br>
                        <a:rPr lang="en-US" sz="1800" b="0" i="0" dirty="0">
                          <a:solidFill>
                            <a:srgbClr val="002060"/>
                          </a:solidFill>
                          <a:effectLst/>
                          <a:latin typeface="Frutiger-LightCn"/>
                        </a:rPr>
                      </a:br>
                      <a:r>
                        <a:rPr lang="en-US" sz="1800" b="0" i="0" dirty="0">
                          <a:solidFill>
                            <a:srgbClr val="002060"/>
                          </a:solidFill>
                          <a:effectLst/>
                          <a:latin typeface="Frutiger-LightCn"/>
                        </a:rPr>
                        <a:t>What describes the main factors influencing</a:t>
                      </a:r>
                      <a:r>
                        <a:rPr lang="en-US" sz="1800" b="0" i="0" baseline="0" dirty="0">
                          <a:solidFill>
                            <a:srgbClr val="002060"/>
                          </a:solidFill>
                          <a:effectLst/>
                          <a:latin typeface="Frutiger-LightCn"/>
                        </a:rPr>
                        <a:t> </a:t>
                      </a:r>
                      <a:r>
                        <a:rPr lang="en-US" sz="1800" b="0" i="0" dirty="0">
                          <a:solidFill>
                            <a:srgbClr val="002060"/>
                          </a:solidFill>
                          <a:effectLst/>
                          <a:latin typeface="Frutiger-LightCn"/>
                        </a:rPr>
                        <a:t>implementation in a given context?</a:t>
                      </a:r>
                      <a:endParaRPr lang="en-US" sz="1800" dirty="0">
                        <a:solidFill>
                          <a:srgbClr val="002060"/>
                        </a:solidFill>
                        <a:effectLst/>
                      </a:endParaRPr>
                    </a:p>
                  </a:txBody>
                  <a:tcPr/>
                </a:tc>
                <a:tc>
                  <a:txBody>
                    <a:bodyPr/>
                    <a:lstStyle/>
                    <a:p>
                      <a:r>
                        <a:rPr lang="en-US" sz="1800" b="1" i="0" dirty="0">
                          <a:solidFill>
                            <a:srgbClr val="002060"/>
                          </a:solidFill>
                          <a:effectLst/>
                          <a:latin typeface="Frutiger-LightCn"/>
                        </a:rPr>
                        <a:t>Quantitative:</a:t>
                      </a:r>
                      <a:r>
                        <a:rPr lang="en-US" sz="1800" b="0" i="0" dirty="0">
                          <a:solidFill>
                            <a:srgbClr val="002060"/>
                          </a:solidFill>
                          <a:effectLst/>
                          <a:latin typeface="Frutiger-LightCn"/>
                        </a:rPr>
                        <a:t> Cross-sectional (descriptive) surveys, network</a:t>
                      </a:r>
                      <a:r>
                        <a:rPr lang="en-US" sz="1800" b="0" i="0" baseline="0" dirty="0">
                          <a:solidFill>
                            <a:srgbClr val="002060"/>
                          </a:solidFill>
                          <a:effectLst/>
                          <a:latin typeface="Frutiger-LightCn"/>
                        </a:rPr>
                        <a:t> </a:t>
                      </a:r>
                      <a:r>
                        <a:rPr lang="en-US" sz="1800" b="0" i="0" dirty="0">
                          <a:solidFill>
                            <a:srgbClr val="002060"/>
                          </a:solidFill>
                          <a:effectLst/>
                          <a:latin typeface="Frutiger-LightCn"/>
                        </a:rPr>
                        <a:t>analysis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Qualitative</a:t>
                      </a:r>
                      <a:r>
                        <a:rPr lang="en-US" sz="1800" b="0" i="0" dirty="0">
                          <a:solidFill>
                            <a:srgbClr val="002060"/>
                          </a:solidFill>
                          <a:effectLst/>
                          <a:latin typeface="Frutiger-LightCn"/>
                        </a:rPr>
                        <a:t>: Grounded theory, ethnography, phenomenology, case-studies and narrative approaches; key informant</a:t>
                      </a:r>
                      <a:r>
                        <a:rPr lang="en-US" sz="1800" b="0" i="0" baseline="0" dirty="0">
                          <a:solidFill>
                            <a:srgbClr val="002060"/>
                          </a:solidFill>
                          <a:effectLst/>
                          <a:latin typeface="Frutiger-LightCn"/>
                        </a:rPr>
                        <a:t> </a:t>
                      </a:r>
                      <a:r>
                        <a:rPr lang="en-US" sz="1800" b="0" i="0" dirty="0">
                          <a:solidFill>
                            <a:srgbClr val="002060"/>
                          </a:solidFill>
                          <a:effectLst/>
                          <a:latin typeface="Frutiger-LightCn"/>
                        </a:rPr>
                        <a:t>interviews, FGDs, historical reviews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Mixed:</a:t>
                      </a:r>
                      <a:r>
                        <a:rPr lang="en-US" sz="1800" b="0" i="0" dirty="0">
                          <a:solidFill>
                            <a:srgbClr val="002060"/>
                          </a:solidFill>
                          <a:effectLst/>
                          <a:latin typeface="Frutiger-LightCn"/>
                        </a:rPr>
                        <a:t> Both qualitative and quantitative inquiry with</a:t>
                      </a:r>
                      <a:r>
                        <a:rPr lang="en-US" sz="1800" b="0" i="0" baseline="0" dirty="0">
                          <a:solidFill>
                            <a:srgbClr val="002060"/>
                          </a:solidFill>
                          <a:effectLst/>
                          <a:latin typeface="Frutiger-LightCn"/>
                        </a:rPr>
                        <a:t> </a:t>
                      </a:r>
                      <a:r>
                        <a:rPr lang="en-US" sz="1800" b="0" i="0" dirty="0">
                          <a:solidFill>
                            <a:srgbClr val="002060"/>
                          </a:solidFill>
                          <a:effectLst/>
                          <a:latin typeface="Frutiger-LightCn"/>
                        </a:rPr>
                        <a:t>convergence of data and analyses</a:t>
                      </a:r>
                      <a:endParaRPr lang="en-US" sz="1800" dirty="0">
                        <a:solidFill>
                          <a:srgbClr val="002060"/>
                        </a:solidFill>
                        <a:effectLs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809323" y="853487"/>
            <a:ext cx="11222255" cy="540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p>
          <a:p>
            <a:pPr marL="0" lvl="0" indent="0">
              <a:lnSpc>
                <a:spcPct val="100000"/>
              </a:lnSpc>
              <a:spcBef>
                <a:spcPts val="0"/>
              </a:spcBef>
              <a:buNone/>
            </a:pPr>
            <a:r>
              <a:rPr lang="en-US" sz="1400" b="1" dirty="0">
                <a:solidFill>
                  <a:srgbClr val="002060"/>
                </a:solidFill>
                <a:latin typeface="Arial" panose="020B0604020202020204" pitchFamily="34" charset="0"/>
                <a:cs typeface="Arial" panose="020B0604020202020204" pitchFamily="34" charset="0"/>
              </a:rPr>
              <a:t>                                                      (</a:t>
            </a:r>
            <a:r>
              <a:rPr lang="da-DK" sz="1400" b="1" dirty="0">
                <a:solidFill>
                  <a:srgbClr val="002060"/>
                </a:solidFill>
                <a:latin typeface="Arial" panose="020B0604020202020204" pitchFamily="34" charset="0"/>
                <a:cs typeface="Arial" panose="020B0604020202020204" pitchFamily="34" charset="0"/>
              </a:rPr>
              <a:t>Adapted from: Habicht et al., 1999, Peters et al., 2009</a:t>
            </a:r>
            <a:r>
              <a:rPr lang="en-US" sz="1400" b="1" dirty="0">
                <a:solidFill>
                  <a:srgbClr val="002060"/>
                </a:solidFill>
                <a:latin typeface="Arial" panose="020B0604020202020204" pitchFamily="34" charset="0"/>
                <a:cs typeface="Arial" panose="020B0604020202020204" pitchFamily="34" charset="0"/>
              </a:rPr>
              <a:t>) </a:t>
            </a: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14437" y="166627"/>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29266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21610269"/>
              </p:ext>
            </p:extLst>
          </p:nvPr>
        </p:nvGraphicFramePr>
        <p:xfrm>
          <a:off x="741146" y="1125224"/>
          <a:ext cx="10881122" cy="5125720"/>
        </p:xfrm>
        <a:graphic>
          <a:graphicData uri="http://schemas.openxmlformats.org/drawingml/2006/table">
            <a:tbl>
              <a:tblPr firstRow="1" bandRow="1">
                <a:tableStyleId>{5C22544A-7EE6-4342-B048-85BDC9FD1C3A}</a:tableStyleId>
              </a:tblPr>
              <a:tblGrid>
                <a:gridCol w="1251284">
                  <a:extLst>
                    <a:ext uri="{9D8B030D-6E8A-4147-A177-3AD203B41FA5}">
                      <a16:colId xmlns:a16="http://schemas.microsoft.com/office/drawing/2014/main" val="20000"/>
                    </a:ext>
                  </a:extLst>
                </a:gridCol>
                <a:gridCol w="2377439">
                  <a:extLst>
                    <a:ext uri="{9D8B030D-6E8A-4147-A177-3AD203B41FA5}">
                      <a16:colId xmlns:a16="http://schemas.microsoft.com/office/drawing/2014/main" val="20001"/>
                    </a:ext>
                  </a:extLst>
                </a:gridCol>
                <a:gridCol w="2428574">
                  <a:extLst>
                    <a:ext uri="{9D8B030D-6E8A-4147-A177-3AD203B41FA5}">
                      <a16:colId xmlns:a16="http://schemas.microsoft.com/office/drawing/2014/main" val="20002"/>
                    </a:ext>
                  </a:extLst>
                </a:gridCol>
                <a:gridCol w="4823825">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gridSpan="4">
                  <a:txBody>
                    <a:bodyPr/>
                    <a:lstStyle/>
                    <a:p>
                      <a:r>
                        <a:rPr lang="en-US" sz="1800" b="1" dirty="0">
                          <a:solidFill>
                            <a:srgbClr val="002060"/>
                          </a:solidFill>
                          <a:effectLst/>
                          <a:latin typeface="+mn-lt"/>
                        </a:rPr>
                        <a:t>Influence</a:t>
                      </a:r>
                      <a:r>
                        <a:rPr lang="en-US" sz="1800" dirty="0">
                          <a:solidFill>
                            <a:srgbClr val="002060"/>
                          </a:solidFill>
                          <a:effectLst/>
                          <a:latin typeface="+mn-lt"/>
                        </a:rPr>
                        <a:t>: Test whether an intervention</a:t>
                      </a:r>
                      <a:r>
                        <a:rPr lang="en-US" sz="1800" baseline="0" dirty="0">
                          <a:solidFill>
                            <a:srgbClr val="002060"/>
                          </a:solidFill>
                          <a:effectLst/>
                          <a:latin typeface="+mn-lt"/>
                        </a:rPr>
                        <a:t> </a:t>
                      </a:r>
                      <a:r>
                        <a:rPr lang="en-US" sz="1800" dirty="0">
                          <a:solidFill>
                            <a:srgbClr val="002060"/>
                          </a:solidFill>
                          <a:effectLst/>
                          <a:latin typeface="+mn-lt"/>
                        </a:rPr>
                        <a:t>produces an expected outcome</a:t>
                      </a:r>
                    </a:p>
                  </a:txBody>
                  <a:tcPr/>
                </a:tc>
                <a:tc hMerge="1">
                  <a:txBody>
                    <a:bodyPr/>
                    <a:lstStyle/>
                    <a:p>
                      <a:endParaRPr lang="en-US" sz="1800" dirty="0">
                        <a:solidFill>
                          <a:srgbClr val="002060"/>
                        </a:solidFill>
                        <a:effectLst/>
                        <a:latin typeface="+mn-lt"/>
                      </a:endParaRPr>
                    </a:p>
                  </a:txBody>
                  <a:tcPr/>
                </a:tc>
                <a:tc hMerge="1">
                  <a:txBody>
                    <a:bodyPr/>
                    <a:lstStyle/>
                    <a:p>
                      <a:endParaRPr lang="en-US"/>
                    </a:p>
                  </a:txBody>
                  <a:tcPr/>
                </a:tc>
                <a:tc hMerge="1">
                  <a:txBody>
                    <a:bodyPr/>
                    <a:lstStyle/>
                    <a:p>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386702">
                <a:tc>
                  <a:txBody>
                    <a:bodyPr/>
                    <a:lstStyle/>
                    <a:p>
                      <a:r>
                        <a:rPr lang="en-US" sz="1800" b="1" i="0" dirty="0">
                          <a:solidFill>
                            <a:srgbClr val="002060"/>
                          </a:solidFill>
                          <a:effectLst/>
                          <a:latin typeface="+mn-lt"/>
                        </a:rPr>
                        <a:t>With Adequacy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sufficient</a:t>
                      </a:r>
                      <a:br>
                        <a:rPr lang="en-US" sz="1800" b="0" i="0" dirty="0">
                          <a:solidFill>
                            <a:srgbClr val="002060"/>
                          </a:solidFill>
                          <a:effectLst/>
                          <a:latin typeface="+mn-lt"/>
                        </a:rPr>
                      </a:br>
                      <a:r>
                        <a:rPr lang="en-US" sz="1800" b="0" i="0" dirty="0">
                          <a:solidFill>
                            <a:srgbClr val="002060"/>
                          </a:solidFill>
                          <a:effectLst/>
                          <a:latin typeface="+mn-lt"/>
                        </a:rPr>
                        <a:t>confidence that</a:t>
                      </a:r>
                      <a:br>
                        <a:rPr lang="en-US" sz="1800" b="0" i="0" dirty="0">
                          <a:solidFill>
                            <a:srgbClr val="002060"/>
                          </a:solidFill>
                          <a:effectLst/>
                          <a:latin typeface="+mn-lt"/>
                        </a:rPr>
                      </a:br>
                      <a:r>
                        <a:rPr lang="en-US" sz="1800" b="0" i="0" dirty="0">
                          <a:solidFill>
                            <a:srgbClr val="002060"/>
                          </a:solidFill>
                          <a:effectLst/>
                          <a:latin typeface="+mn-lt"/>
                        </a:rPr>
                        <a:t>the intervention</a:t>
                      </a:r>
                      <a:br>
                        <a:rPr lang="en-US" sz="1800" b="0" i="0" dirty="0">
                          <a:solidFill>
                            <a:srgbClr val="002060"/>
                          </a:solidFill>
                          <a:effectLst/>
                          <a:latin typeface="+mn-lt"/>
                        </a:rPr>
                      </a:br>
                      <a:r>
                        <a:rPr lang="en-US" sz="1800" b="0" i="0" dirty="0">
                          <a:solidFill>
                            <a:srgbClr val="002060"/>
                          </a:solidFill>
                          <a:effectLst/>
                          <a:latin typeface="+mn-lt"/>
                        </a:rPr>
                        <a:t>and outcomes are</a:t>
                      </a:r>
                      <a:r>
                        <a:rPr lang="en-US" sz="1800" b="0" i="0" baseline="0" dirty="0">
                          <a:solidFill>
                            <a:srgbClr val="002060"/>
                          </a:solidFill>
                          <a:effectLst/>
                          <a:latin typeface="+mn-lt"/>
                        </a:rPr>
                        <a:t> </a:t>
                      </a:r>
                      <a:r>
                        <a:rPr lang="en-US" sz="1800" b="0" i="0" dirty="0">
                          <a:solidFill>
                            <a:srgbClr val="002060"/>
                          </a:solidFill>
                          <a:effectLst/>
                          <a:latin typeface="+mn-lt"/>
                        </a:rPr>
                        <a:t>occurring</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coverage of a health</a:t>
                      </a:r>
                      <a:br>
                        <a:rPr lang="en-US" sz="1800" b="0" i="0" dirty="0">
                          <a:solidFill>
                            <a:srgbClr val="002060"/>
                          </a:solidFill>
                          <a:effectLst/>
                          <a:latin typeface="+mn-lt"/>
                        </a:rPr>
                      </a:br>
                      <a:r>
                        <a:rPr lang="en-US" sz="1800" b="0" i="0" dirty="0">
                          <a:solidFill>
                            <a:srgbClr val="002060"/>
                          </a:solidFill>
                          <a:effectLst/>
                          <a:latin typeface="+mn-lt"/>
                        </a:rPr>
                        <a:t>intervention changing among beneficiaries of 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Before-after or time-series in intervention recipients only; 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r h="370840">
                <a:tc>
                  <a:txBody>
                    <a:bodyPr/>
                    <a:lstStyle/>
                    <a:p>
                      <a:r>
                        <a:rPr lang="en-US" sz="1800" b="1" i="0" dirty="0">
                          <a:solidFill>
                            <a:srgbClr val="002060"/>
                          </a:solidFill>
                          <a:effectLst/>
                          <a:latin typeface="+mn-lt"/>
                        </a:rPr>
                        <a:t>With Plausibility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greater</a:t>
                      </a:r>
                      <a:br>
                        <a:rPr lang="en-US" sz="1800" b="0" i="0" dirty="0">
                          <a:solidFill>
                            <a:srgbClr val="002060"/>
                          </a:solidFill>
                          <a:effectLst/>
                          <a:latin typeface="+mn-lt"/>
                        </a:rPr>
                      </a:br>
                      <a:r>
                        <a:rPr lang="en-US" sz="1800" b="0" i="0" dirty="0">
                          <a:solidFill>
                            <a:srgbClr val="002060"/>
                          </a:solidFill>
                          <a:effectLst/>
                          <a:latin typeface="+mn-lt"/>
                        </a:rPr>
                        <a:t>confidence that the</a:t>
                      </a:r>
                      <a:r>
                        <a:rPr lang="en-US" sz="1800" b="0" i="0" baseline="0" dirty="0">
                          <a:solidFill>
                            <a:srgbClr val="002060"/>
                          </a:solidFill>
                          <a:effectLst/>
                          <a:latin typeface="+mn-lt"/>
                        </a:rPr>
                        <a:t> </a:t>
                      </a:r>
                      <a:r>
                        <a:rPr lang="en-US" sz="1800" b="0" i="0" dirty="0">
                          <a:solidFill>
                            <a:srgbClr val="002060"/>
                          </a:solidFill>
                          <a:effectLst/>
                          <a:latin typeface="+mn-lt"/>
                        </a:rPr>
                        <a:t>outcome is due to</a:t>
                      </a:r>
                      <a:r>
                        <a:rPr lang="en-US" sz="1800" b="0" i="0" baseline="0" dirty="0">
                          <a:solidFill>
                            <a:srgbClr val="002060"/>
                          </a:solidFill>
                          <a:effectLst/>
                          <a:latin typeface="+mn-lt"/>
                        </a:rPr>
                        <a:t> </a:t>
                      </a:r>
                      <a:r>
                        <a:rPr lang="en-US" sz="1800" b="0" i="0" dirty="0">
                          <a:solidFill>
                            <a:srgbClr val="002060"/>
                          </a:solidFill>
                          <a:effectLst/>
                          <a:latin typeface="+mn-lt"/>
                        </a:rPr>
                        <a:t>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a:t>
                      </a:r>
                      <a:r>
                        <a:rPr lang="en-US" sz="1800" b="0" i="0" baseline="0" dirty="0">
                          <a:solidFill>
                            <a:srgbClr val="002060"/>
                          </a:solidFill>
                          <a:effectLst/>
                          <a:latin typeface="+mn-lt"/>
                        </a:rPr>
                        <a:t> </a:t>
                      </a:r>
                      <a:r>
                        <a:rPr lang="en-US" sz="1800" b="0" i="0" dirty="0">
                          <a:solidFill>
                            <a:srgbClr val="002060"/>
                          </a:solidFill>
                          <a:effectLst/>
                          <a:latin typeface="+mn-lt"/>
                        </a:rPr>
                        <a:t>plausibly</a:t>
                      </a:r>
                      <a:r>
                        <a:rPr lang="en-US" sz="1800" b="0" i="0" baseline="0" dirty="0">
                          <a:solidFill>
                            <a:srgbClr val="002060"/>
                          </a:solidFill>
                          <a:effectLst/>
                          <a:latin typeface="+mn-lt"/>
                        </a:rPr>
                        <a:t> </a:t>
                      </a:r>
                      <a:r>
                        <a:rPr lang="en-US" sz="1800" b="0" i="0" dirty="0">
                          <a:solidFill>
                            <a:srgbClr val="002060"/>
                          </a:solidFill>
                          <a:effectLst/>
                          <a:latin typeface="+mn-lt"/>
                        </a:rPr>
                        <a:t>due to the implemented</a:t>
                      </a:r>
                      <a:r>
                        <a:rPr lang="en-US" sz="1800" b="0" i="0" baseline="0" dirty="0">
                          <a:solidFill>
                            <a:srgbClr val="002060"/>
                          </a:solidFill>
                          <a:effectLst/>
                          <a:latin typeface="+mn-lt"/>
                        </a:rPr>
                        <a:t> </a:t>
                      </a:r>
                      <a:r>
                        <a:rPr lang="en-US" sz="1800" b="0" i="0" dirty="0">
                          <a:solidFill>
                            <a:srgbClr val="002060"/>
                          </a:solidFill>
                          <a:effectLst/>
                          <a:latin typeface="+mn-lt"/>
                        </a:rPr>
                        <a:t>intervention rather than other</a:t>
                      </a:r>
                      <a:r>
                        <a:rPr lang="en-US" sz="1800" b="0" i="0" baseline="0" dirty="0">
                          <a:solidFill>
                            <a:srgbClr val="002060"/>
                          </a:solidFill>
                          <a:effectLst/>
                          <a:latin typeface="+mn-lt"/>
                        </a:rPr>
                        <a:t> </a:t>
                      </a:r>
                      <a:r>
                        <a:rPr lang="en-US" sz="1800" b="0" i="0" dirty="0">
                          <a:solidFill>
                            <a:srgbClr val="002060"/>
                          </a:solidFill>
                          <a:effectLst/>
                          <a:latin typeface="+mn-lt"/>
                        </a:rPr>
                        <a:t>causes?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Concurrent, non-randomized cluster trials: health intervention</a:t>
                      </a:r>
                      <a:r>
                        <a:rPr lang="en-US" sz="1800" b="0" i="0" baseline="0" dirty="0">
                          <a:solidFill>
                            <a:srgbClr val="002060"/>
                          </a:solidFill>
                          <a:effectLst/>
                          <a:latin typeface="+mn-lt"/>
                        </a:rPr>
                        <a:t> </a:t>
                      </a:r>
                      <a:r>
                        <a:rPr lang="en-US" sz="1800" b="0" i="0" dirty="0">
                          <a:solidFill>
                            <a:srgbClr val="002060"/>
                          </a:solidFill>
                          <a:effectLst/>
                          <a:latin typeface="+mn-lt"/>
                        </a:rPr>
                        <a:t>implemented in some areas and not in others; before-after or</a:t>
                      </a:r>
                      <a:r>
                        <a:rPr lang="en-US" sz="1800" b="0" i="0" baseline="0" dirty="0">
                          <a:solidFill>
                            <a:srgbClr val="002060"/>
                          </a:solidFill>
                          <a:effectLst/>
                          <a:latin typeface="+mn-lt"/>
                        </a:rPr>
                        <a:t> </a:t>
                      </a:r>
                      <a:r>
                        <a:rPr lang="en-US" sz="1800" b="0" i="0" dirty="0">
                          <a:solidFill>
                            <a:srgbClr val="002060"/>
                          </a:solidFill>
                          <a:effectLst/>
                          <a:latin typeface="+mn-lt"/>
                        </a:rPr>
                        <a:t>cross-sectional study in program recipients and non-recipients;</a:t>
                      </a:r>
                      <a:r>
                        <a:rPr lang="en-US" sz="1800" b="0" i="0" baseline="0" dirty="0">
                          <a:solidFill>
                            <a:srgbClr val="002060"/>
                          </a:solidFill>
                          <a:effectLst/>
                          <a:latin typeface="+mn-lt"/>
                        </a:rPr>
                        <a:t> </a:t>
                      </a:r>
                      <a:r>
                        <a:rPr lang="en-US" sz="1800" b="0" i="0" dirty="0">
                          <a:solidFill>
                            <a:srgbClr val="002060"/>
                          </a:solidFill>
                          <a:effectLst/>
                          <a:latin typeface="+mn-lt"/>
                        </a:rPr>
                        <a:t>Typical quality improvement studies</a:t>
                      </a:r>
                      <a:endParaRPr lang="en-US" sz="1800" dirty="0">
                        <a:solidFill>
                          <a:srgbClr val="002060"/>
                        </a:solidFill>
                        <a:effectLst/>
                        <a:latin typeface="+mn-lt"/>
                      </a:endParaRPr>
                    </a:p>
                  </a:txBody>
                  <a:tcPr/>
                </a:tc>
                <a:extLst>
                  <a:ext uri="{0D108BD9-81ED-4DB2-BD59-A6C34878D82A}">
                    <a16:rowId xmlns:a16="http://schemas.microsoft.com/office/drawing/2014/main" val="10003"/>
                  </a:ext>
                </a:extLst>
              </a:tr>
              <a:tr h="370840">
                <a:tc>
                  <a:txBody>
                    <a:bodyPr/>
                    <a:lstStyle/>
                    <a:p>
                      <a:r>
                        <a:rPr lang="en-US" sz="1800" b="1" i="0" dirty="0">
                          <a:solidFill>
                            <a:srgbClr val="002060"/>
                          </a:solidFill>
                          <a:effectLst/>
                          <a:latin typeface="+mn-lt"/>
                        </a:rPr>
                        <a:t>With Probability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a high (calculated) probability</a:t>
                      </a:r>
                      <a:br>
                        <a:rPr lang="en-US" sz="1800" b="0" i="0" dirty="0">
                          <a:solidFill>
                            <a:srgbClr val="002060"/>
                          </a:solidFill>
                          <a:effectLst/>
                          <a:latin typeface="+mn-lt"/>
                        </a:rPr>
                      </a:br>
                      <a:r>
                        <a:rPr lang="en-US" sz="1800" b="0" i="0" dirty="0">
                          <a:solidFill>
                            <a:srgbClr val="002060"/>
                          </a:solidFill>
                          <a:effectLst/>
                          <a:latin typeface="+mn-lt"/>
                        </a:rPr>
                        <a:t>that the outcome is</a:t>
                      </a:r>
                      <a:r>
                        <a:rPr lang="en-US" sz="1800" b="0" i="0" baseline="0" dirty="0">
                          <a:solidFill>
                            <a:srgbClr val="002060"/>
                          </a:solidFill>
                          <a:effectLst/>
                          <a:latin typeface="+mn-lt"/>
                        </a:rPr>
                        <a:t> </a:t>
                      </a:r>
                      <a:r>
                        <a:rPr lang="en-US" sz="1800" b="0" i="0" dirty="0">
                          <a:solidFill>
                            <a:srgbClr val="002060"/>
                          </a:solidFill>
                          <a:effectLst/>
                          <a:latin typeface="+mn-lt"/>
                        </a:rPr>
                        <a:t>due to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 due</a:t>
                      </a:r>
                      <a:br>
                        <a:rPr lang="en-US" sz="1800" b="0" i="0" dirty="0">
                          <a:solidFill>
                            <a:srgbClr val="002060"/>
                          </a:solidFill>
                          <a:effectLst/>
                          <a:latin typeface="+mn-lt"/>
                        </a:rPr>
                      </a:br>
                      <a:r>
                        <a:rPr lang="en-US" sz="1800" b="0" i="0" dirty="0">
                          <a:solidFill>
                            <a:srgbClr val="002060"/>
                          </a:solidFill>
                          <a:effectLst/>
                          <a:latin typeface="+mn-lt"/>
                        </a:rPr>
                        <a:t>to implementation of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Partially controlled trials: Pragmatic and cluster randomized trials;</a:t>
                      </a:r>
                      <a:r>
                        <a:rPr lang="en-US" sz="1800" b="0" i="0" baseline="0" dirty="0">
                          <a:solidFill>
                            <a:srgbClr val="002060"/>
                          </a:solidFill>
                          <a:effectLst/>
                          <a:latin typeface="+mn-lt"/>
                        </a:rPr>
                        <a:t> </a:t>
                      </a:r>
                      <a:r>
                        <a:rPr lang="en-US" sz="1800" b="0" i="0" dirty="0">
                          <a:solidFill>
                            <a:srgbClr val="002060"/>
                          </a:solidFill>
                          <a:effectLst/>
                          <a:latin typeface="+mn-lt"/>
                        </a:rPr>
                        <a:t>Health intervention implemented in some areas and not in others;</a:t>
                      </a:r>
                      <a:br>
                        <a:rPr lang="en-US" sz="1800" b="0" i="0" dirty="0">
                          <a:solidFill>
                            <a:srgbClr val="002060"/>
                          </a:solidFill>
                          <a:effectLst/>
                          <a:latin typeface="+mn-lt"/>
                        </a:rPr>
                      </a:br>
                      <a:r>
                        <a:rPr lang="en-US" sz="1800" b="0" i="0" dirty="0">
                          <a:solidFill>
                            <a:srgbClr val="002060"/>
                          </a:solidFill>
                          <a:effectLst/>
                          <a:latin typeface="+mn-lt"/>
                        </a:rPr>
                        <a:t>Effectiveness-Implementation Hybrids</a:t>
                      </a:r>
                      <a:endParaRPr lang="en-US" sz="1800" dirty="0">
                        <a:solidFill>
                          <a:srgbClr val="002060"/>
                        </a:solidFill>
                        <a:effectLst/>
                        <a:latin typeface="+mn-lt"/>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65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2135884"/>
              </p:ext>
            </p:extLst>
          </p:nvPr>
        </p:nvGraphicFramePr>
        <p:xfrm>
          <a:off x="857729" y="1134850"/>
          <a:ext cx="10839253" cy="5102224"/>
        </p:xfrm>
        <a:graphic>
          <a:graphicData uri="http://schemas.openxmlformats.org/drawingml/2006/table">
            <a:tbl>
              <a:tblPr firstRow="1" bandRow="1">
                <a:tableStyleId>{5C22544A-7EE6-4342-B048-85BDC9FD1C3A}</a:tableStyleId>
              </a:tblPr>
              <a:tblGrid>
                <a:gridCol w="1168193">
                  <a:extLst>
                    <a:ext uri="{9D8B030D-6E8A-4147-A177-3AD203B41FA5}">
                      <a16:colId xmlns:a16="http://schemas.microsoft.com/office/drawing/2014/main" val="20000"/>
                    </a:ext>
                  </a:extLst>
                </a:gridCol>
                <a:gridCol w="2047851">
                  <a:extLst>
                    <a:ext uri="{9D8B030D-6E8A-4147-A177-3AD203B41FA5}">
                      <a16:colId xmlns:a16="http://schemas.microsoft.com/office/drawing/2014/main" val="20001"/>
                    </a:ext>
                  </a:extLst>
                </a:gridCol>
                <a:gridCol w="2117557">
                  <a:extLst>
                    <a:ext uri="{9D8B030D-6E8A-4147-A177-3AD203B41FA5}">
                      <a16:colId xmlns:a16="http://schemas.microsoft.com/office/drawing/2014/main" val="20002"/>
                    </a:ext>
                  </a:extLst>
                </a:gridCol>
                <a:gridCol w="5505652">
                  <a:extLst>
                    <a:ext uri="{9D8B030D-6E8A-4147-A177-3AD203B41FA5}">
                      <a16:colId xmlns:a16="http://schemas.microsoft.com/office/drawing/2014/main" val="20003"/>
                    </a:ext>
                  </a:extLst>
                </a:gridCol>
              </a:tblGrid>
              <a:tr h="622367">
                <a:tc>
                  <a:txBody>
                    <a:bodyPr/>
                    <a:lstStyle/>
                    <a:p>
                      <a:r>
                        <a:rPr lang="en-US" sz="1800" b="1" i="0" dirty="0">
                          <a:solidFill>
                            <a:schemeClr val="bg1"/>
                          </a:solidFill>
                          <a:effectLst/>
                          <a:latin typeface="+mn-lt"/>
                        </a:rPr>
                        <a:t>Objective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Description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Implementation Question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Research methods and data collection approaches</a:t>
                      </a:r>
                      <a:endParaRPr lang="en-US" sz="1800" dirty="0">
                        <a:solidFill>
                          <a:schemeClr val="bg1"/>
                        </a:solidFill>
                        <a:effectLst/>
                        <a:latin typeface="+mn-lt"/>
                      </a:endParaRPr>
                    </a:p>
                  </a:txBody>
                  <a:tcPr/>
                </a:tc>
                <a:extLst>
                  <a:ext uri="{0D108BD9-81ED-4DB2-BD59-A6C34878D82A}">
                    <a16:rowId xmlns:a16="http://schemas.microsoft.com/office/drawing/2014/main" val="10000"/>
                  </a:ext>
                </a:extLst>
              </a:tr>
              <a:tr h="2756197">
                <a:tc>
                  <a:txBody>
                    <a:bodyPr/>
                    <a:lstStyle/>
                    <a:p>
                      <a:r>
                        <a:rPr lang="en-US" sz="1800" b="1" i="0" dirty="0">
                          <a:solidFill>
                            <a:srgbClr val="002060"/>
                          </a:solidFill>
                          <a:effectLst/>
                          <a:latin typeface="+mn-lt"/>
                        </a:rPr>
                        <a:t>Explain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Develop or expand</a:t>
                      </a:r>
                      <a:br>
                        <a:rPr lang="en-US" sz="1800" b="0" i="0" dirty="0">
                          <a:solidFill>
                            <a:srgbClr val="002060"/>
                          </a:solidFill>
                          <a:effectLst/>
                          <a:latin typeface="+mn-lt"/>
                        </a:rPr>
                      </a:br>
                      <a:r>
                        <a:rPr lang="en-US" sz="1800" b="0" i="0" dirty="0">
                          <a:solidFill>
                            <a:srgbClr val="002060"/>
                          </a:solidFill>
                          <a:effectLst/>
                          <a:latin typeface="+mn-lt"/>
                        </a:rPr>
                        <a:t>a theory to explain</a:t>
                      </a:r>
                      <a:br>
                        <a:rPr lang="en-US" sz="1800" b="0" i="0" dirty="0">
                          <a:solidFill>
                            <a:srgbClr val="002060"/>
                          </a:solidFill>
                          <a:effectLst/>
                          <a:latin typeface="+mn-lt"/>
                        </a:rPr>
                      </a:br>
                      <a:r>
                        <a:rPr lang="en-US" sz="1800" b="0" i="0" dirty="0">
                          <a:solidFill>
                            <a:srgbClr val="002060"/>
                          </a:solidFill>
                          <a:effectLst/>
                          <a:latin typeface="+mn-lt"/>
                        </a:rPr>
                        <a:t>the relationship</a:t>
                      </a:r>
                      <a:br>
                        <a:rPr lang="en-US" sz="1800" b="0" i="0" dirty="0">
                          <a:solidFill>
                            <a:srgbClr val="002060"/>
                          </a:solidFill>
                          <a:effectLst/>
                          <a:latin typeface="+mn-lt"/>
                        </a:rPr>
                      </a:br>
                      <a:r>
                        <a:rPr lang="en-US" sz="1800" b="0" i="0" dirty="0">
                          <a:solidFill>
                            <a:srgbClr val="002060"/>
                          </a:solidFill>
                          <a:effectLst/>
                          <a:latin typeface="+mn-lt"/>
                        </a:rPr>
                        <a:t>between concepts</a:t>
                      </a:r>
                      <a:br>
                        <a:rPr lang="en-US" sz="1800" b="0" i="0" dirty="0">
                          <a:solidFill>
                            <a:srgbClr val="002060"/>
                          </a:solidFill>
                          <a:effectLst/>
                          <a:latin typeface="+mn-lt"/>
                        </a:rPr>
                      </a:br>
                      <a:r>
                        <a:rPr lang="en-US" sz="1800" b="0" i="0" dirty="0">
                          <a:solidFill>
                            <a:srgbClr val="002060"/>
                          </a:solidFill>
                          <a:effectLst/>
                          <a:latin typeface="+mn-lt"/>
                        </a:rPr>
                        <a:t>and the reasons</a:t>
                      </a:r>
                      <a:br>
                        <a:rPr lang="en-US" sz="1800" b="0" i="0" dirty="0">
                          <a:solidFill>
                            <a:srgbClr val="002060"/>
                          </a:solidFill>
                          <a:effectLst/>
                          <a:latin typeface="+mn-lt"/>
                        </a:rPr>
                      </a:br>
                      <a:r>
                        <a:rPr lang="en-US" sz="1800" b="0" i="0" dirty="0">
                          <a:solidFill>
                            <a:srgbClr val="002060"/>
                          </a:solidFill>
                          <a:effectLst/>
                          <a:latin typeface="+mn-lt"/>
                        </a:rPr>
                        <a:t>for the occurrence</a:t>
                      </a:r>
                      <a:br>
                        <a:rPr lang="en-US" sz="1800" b="0" i="0" dirty="0">
                          <a:solidFill>
                            <a:srgbClr val="002060"/>
                          </a:solidFill>
                          <a:effectLst/>
                          <a:latin typeface="+mn-lt"/>
                        </a:rPr>
                      </a:br>
                      <a:r>
                        <a:rPr lang="en-US" sz="1800" b="0" i="0" dirty="0">
                          <a:solidFill>
                            <a:srgbClr val="002060"/>
                          </a:solidFill>
                          <a:effectLst/>
                          <a:latin typeface="+mn-lt"/>
                        </a:rPr>
                        <a:t>of events, and how</a:t>
                      </a:r>
                      <a:br>
                        <a:rPr lang="en-US" sz="1800" b="0" i="0" dirty="0">
                          <a:solidFill>
                            <a:srgbClr val="002060"/>
                          </a:solidFill>
                          <a:effectLst/>
                          <a:latin typeface="+mn-lt"/>
                        </a:rPr>
                      </a:br>
                      <a:r>
                        <a:rPr lang="en-US" sz="1800" b="0" i="0" dirty="0">
                          <a:solidFill>
                            <a:srgbClr val="002060"/>
                          </a:solidFill>
                          <a:effectLst/>
                          <a:latin typeface="+mn-lt"/>
                        </a:rPr>
                        <a:t>they occurred?</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How and why does implementation of the intervention lead</a:t>
                      </a:r>
                      <a:r>
                        <a:rPr lang="en-US" sz="1800" b="0" i="0" baseline="0" dirty="0">
                          <a:solidFill>
                            <a:srgbClr val="002060"/>
                          </a:solidFill>
                          <a:effectLst/>
                          <a:latin typeface="+mn-lt"/>
                        </a:rPr>
                        <a:t> </a:t>
                      </a:r>
                      <a:r>
                        <a:rPr lang="en-US" sz="1800" b="0" i="0" dirty="0">
                          <a:solidFill>
                            <a:srgbClr val="002060"/>
                          </a:solidFill>
                          <a:effectLst/>
                          <a:latin typeface="+mn-lt"/>
                        </a:rPr>
                        <a:t>to effects on health behavior,</a:t>
                      </a:r>
                      <a:r>
                        <a:rPr lang="en-US" sz="1800" b="0" i="0" baseline="0" dirty="0">
                          <a:solidFill>
                            <a:srgbClr val="002060"/>
                          </a:solidFill>
                          <a:effectLst/>
                          <a:latin typeface="+mn-lt"/>
                        </a:rPr>
                        <a:t> </a:t>
                      </a:r>
                      <a:r>
                        <a:rPr lang="en-US" sz="1800" b="0" i="0" dirty="0">
                          <a:solidFill>
                            <a:srgbClr val="002060"/>
                          </a:solidFill>
                          <a:effectLst/>
                          <a:latin typeface="+mn-lt"/>
                        </a:rPr>
                        <a:t>services or status in all its</a:t>
                      </a:r>
                      <a:r>
                        <a:rPr lang="en-US" sz="1800" b="0" i="0" baseline="0" dirty="0">
                          <a:solidFill>
                            <a:srgbClr val="002060"/>
                          </a:solidFill>
                          <a:effectLst/>
                          <a:latin typeface="+mn-lt"/>
                        </a:rPr>
                        <a:t> </a:t>
                      </a:r>
                      <a:r>
                        <a:rPr lang="en-US" sz="1800" b="0" i="0" dirty="0">
                          <a:solidFill>
                            <a:srgbClr val="002060"/>
                          </a:solidFill>
                          <a:effectLst/>
                          <a:latin typeface="+mn-lt"/>
                        </a:rPr>
                        <a:t>variations?</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Mixed methods</a:t>
                      </a:r>
                      <a:r>
                        <a:rPr lang="en-US" sz="1800" b="0" i="0" dirty="0">
                          <a:solidFill>
                            <a:srgbClr val="002060"/>
                          </a:solidFill>
                          <a:effectLst/>
                          <a:latin typeface="+mn-lt"/>
                        </a:rPr>
                        <a:t>: Both qualitative and quantitative inquiry with</a:t>
                      </a:r>
                      <a:r>
                        <a:rPr lang="en-US" sz="1800" b="0" i="0" baseline="0" dirty="0">
                          <a:solidFill>
                            <a:srgbClr val="002060"/>
                          </a:solidFill>
                          <a:effectLst/>
                          <a:latin typeface="+mn-lt"/>
                        </a:rPr>
                        <a:t> </a:t>
                      </a:r>
                      <a:r>
                        <a:rPr lang="en-US" sz="1800" b="0" i="0" dirty="0">
                          <a:solidFill>
                            <a:srgbClr val="002060"/>
                          </a:solidFill>
                          <a:effectLst/>
                          <a:latin typeface="+mn-lt"/>
                        </a:rPr>
                        <a:t>convergence of data and analyses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Repeated measures of context, actors, depth and</a:t>
                      </a:r>
                      <a:r>
                        <a:rPr lang="en-US" sz="1800" b="0" i="0" baseline="0" dirty="0">
                          <a:solidFill>
                            <a:srgbClr val="002060"/>
                          </a:solidFill>
                          <a:effectLst/>
                          <a:latin typeface="+mn-lt"/>
                        </a:rPr>
                        <a:t> </a:t>
                      </a:r>
                      <a:r>
                        <a:rPr lang="en-US" sz="1800" b="0" i="0" dirty="0">
                          <a:solidFill>
                            <a:srgbClr val="002060"/>
                          </a:solidFill>
                          <a:effectLst/>
                          <a:latin typeface="+mn-lt"/>
                        </a:rPr>
                        <a:t>breadth of implementation across subunits; network identification; can use designs for confirmatory inferences; Effectiveness</a:t>
                      </a:r>
                      <a:r>
                        <a:rPr lang="en-US" sz="1800" b="0" i="0" baseline="0" dirty="0">
                          <a:solidFill>
                            <a:srgbClr val="002060"/>
                          </a:solidFill>
                          <a:effectLst/>
                          <a:latin typeface="+mn-lt"/>
                        </a:rPr>
                        <a:t> </a:t>
                      </a:r>
                      <a:r>
                        <a:rPr lang="en-US" sz="1800" b="0" i="0" dirty="0">
                          <a:solidFill>
                            <a:srgbClr val="002060"/>
                          </a:solidFill>
                          <a:effectLst/>
                          <a:latin typeface="+mn-lt"/>
                        </a:rPr>
                        <a:t>implementation hybrids;</a:t>
                      </a:r>
                      <a:br>
                        <a:rPr lang="en-US" sz="1800" b="0" i="0" dirty="0">
                          <a:solidFill>
                            <a:srgbClr val="002060"/>
                          </a:solidFill>
                          <a:effectLst/>
                          <a:latin typeface="+mn-lt"/>
                        </a:rPr>
                      </a:br>
                      <a:r>
                        <a:rPr lang="en-US" sz="1800" b="1" i="0" dirty="0">
                          <a:solidFill>
                            <a:srgbClr val="002060"/>
                          </a:solidFill>
                          <a:effectLst/>
                          <a:latin typeface="+mn-lt"/>
                        </a:rPr>
                        <a:t>Qualitative methods: </a:t>
                      </a:r>
                      <a:r>
                        <a:rPr lang="en-US" sz="1800" b="0" i="0" dirty="0">
                          <a:solidFill>
                            <a:srgbClr val="002060"/>
                          </a:solidFill>
                          <a:effectLst/>
                          <a:latin typeface="+mn-lt"/>
                        </a:rPr>
                        <a:t>Case-studies, phenomenological and ethno</a:t>
                      </a:r>
                      <a:r>
                        <a:rPr lang="en-US" sz="1800" b="0" i="0" baseline="0" dirty="0">
                          <a:solidFill>
                            <a:srgbClr val="002060"/>
                          </a:solidFill>
                          <a:effectLst/>
                          <a:latin typeface="+mn-lt"/>
                        </a:rPr>
                        <a:t> </a:t>
                      </a:r>
                      <a:r>
                        <a:rPr lang="en-US" sz="1800" b="0" i="0" dirty="0">
                          <a:solidFill>
                            <a:srgbClr val="002060"/>
                          </a:solidFill>
                          <a:effectLst/>
                          <a:latin typeface="+mn-lt"/>
                        </a:rPr>
                        <a:t>graphic approaches with key informant interviews, focus groups,</a:t>
                      </a:r>
                      <a:r>
                        <a:rPr lang="en-US" sz="1800" b="0" i="0" baseline="0" dirty="0">
                          <a:solidFill>
                            <a:srgbClr val="002060"/>
                          </a:solidFill>
                          <a:effectLst/>
                          <a:latin typeface="+mn-lt"/>
                        </a:rPr>
                        <a:t> </a:t>
                      </a:r>
                      <a:r>
                        <a:rPr lang="en-US" sz="1800" b="0" i="0" dirty="0">
                          <a:solidFill>
                            <a:srgbClr val="002060"/>
                          </a:solidFill>
                          <a:effectLst/>
                          <a:latin typeface="+mn-lt"/>
                        </a:rPr>
                        <a:t>historical reviews</a:t>
                      </a:r>
                      <a:br>
                        <a:rPr lang="en-US" sz="1800" b="0" i="0" dirty="0">
                          <a:solidFill>
                            <a:srgbClr val="002060"/>
                          </a:solidFill>
                          <a:effectLst/>
                          <a:latin typeface="+mn-lt"/>
                        </a:rPr>
                      </a:br>
                      <a:r>
                        <a:rPr lang="en-US" sz="1800" b="0" i="0" dirty="0">
                          <a:solidFill>
                            <a:srgbClr val="002060"/>
                          </a:solidFill>
                          <a:effectLst/>
                          <a:latin typeface="+mn-lt"/>
                        </a:rPr>
                        <a:t>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627504">
                <a:tc>
                  <a:txBody>
                    <a:bodyPr/>
                    <a:lstStyle/>
                    <a:p>
                      <a:r>
                        <a:rPr lang="en-US" sz="1800" b="1" i="0" dirty="0">
                          <a:solidFill>
                            <a:srgbClr val="002060"/>
                          </a:solidFill>
                          <a:effectLst/>
                          <a:latin typeface="+mn-lt"/>
                        </a:rPr>
                        <a:t>Predict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Use prior knowledge</a:t>
                      </a:r>
                      <a:r>
                        <a:rPr lang="en-US" sz="1800" b="0" i="0" baseline="0" dirty="0">
                          <a:solidFill>
                            <a:srgbClr val="002060"/>
                          </a:solidFill>
                          <a:effectLst/>
                          <a:latin typeface="+mn-lt"/>
                        </a:rPr>
                        <a:t> </a:t>
                      </a:r>
                      <a:r>
                        <a:rPr lang="en-US" sz="1800" b="0" i="0" dirty="0">
                          <a:solidFill>
                            <a:srgbClr val="002060"/>
                          </a:solidFill>
                          <a:effectLst/>
                          <a:latin typeface="+mn-lt"/>
                        </a:rPr>
                        <a:t>or theories to</a:t>
                      </a:r>
                      <a:r>
                        <a:rPr lang="en-US" sz="1800" b="0" i="0" baseline="0" dirty="0">
                          <a:solidFill>
                            <a:srgbClr val="002060"/>
                          </a:solidFill>
                          <a:effectLst/>
                          <a:latin typeface="+mn-lt"/>
                        </a:rPr>
                        <a:t> </a:t>
                      </a:r>
                      <a:r>
                        <a:rPr lang="en-US" sz="1800" b="0" i="0" dirty="0">
                          <a:solidFill>
                            <a:srgbClr val="002060"/>
                          </a:solidFill>
                          <a:effectLst/>
                          <a:latin typeface="+mn-lt"/>
                        </a:rPr>
                        <a:t>forecast future events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is the likely</a:t>
                      </a:r>
                      <a:r>
                        <a:rPr lang="en-US" sz="1800" b="0" i="0" baseline="0" dirty="0">
                          <a:solidFill>
                            <a:srgbClr val="002060"/>
                          </a:solidFill>
                          <a:effectLst/>
                          <a:latin typeface="+mn-lt"/>
                        </a:rPr>
                        <a:t> </a:t>
                      </a:r>
                      <a:r>
                        <a:rPr lang="en-US" sz="1800" b="0" i="0" dirty="0">
                          <a:solidFill>
                            <a:srgbClr val="002060"/>
                          </a:solidFill>
                          <a:effectLst/>
                          <a:latin typeface="+mn-lt"/>
                        </a:rPr>
                        <a:t>course of</a:t>
                      </a:r>
                      <a:r>
                        <a:rPr lang="en-US" sz="1800" b="0" i="0" baseline="0" dirty="0">
                          <a:solidFill>
                            <a:srgbClr val="002060"/>
                          </a:solidFill>
                          <a:effectLst/>
                          <a:latin typeface="+mn-lt"/>
                        </a:rPr>
                        <a:t> </a:t>
                      </a:r>
                      <a:r>
                        <a:rPr lang="en-US" sz="1800" b="0" i="0" dirty="0">
                          <a:solidFill>
                            <a:srgbClr val="002060"/>
                          </a:solidFill>
                          <a:effectLst/>
                          <a:latin typeface="+mn-lt"/>
                        </a:rPr>
                        <a:t>future implementation?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Quantitative:</a:t>
                      </a:r>
                      <a:r>
                        <a:rPr lang="en-US" sz="1800" b="0" i="0" dirty="0">
                          <a:solidFill>
                            <a:srgbClr val="002060"/>
                          </a:solidFill>
                          <a:effectLst/>
                          <a:latin typeface="+mn-lt"/>
                        </a:rPr>
                        <a:t> Agent-based modeling; Simulation and forecasting modeling; Data extrapolation and sensitivity analysis (trend</a:t>
                      </a:r>
                      <a:r>
                        <a:rPr lang="en-US" sz="1800" b="0" i="0" baseline="0" dirty="0">
                          <a:solidFill>
                            <a:srgbClr val="002060"/>
                          </a:solidFill>
                          <a:effectLst/>
                          <a:latin typeface="+mn-lt"/>
                        </a:rPr>
                        <a:t> </a:t>
                      </a:r>
                      <a:r>
                        <a:rPr lang="en-US" sz="1800" b="0" i="0" dirty="0">
                          <a:solidFill>
                            <a:srgbClr val="002060"/>
                          </a:solidFill>
                          <a:effectLst/>
                          <a:latin typeface="+mn-lt"/>
                        </a:rPr>
                        <a:t>analysis, econometric modeling)</a:t>
                      </a:r>
                      <a:br>
                        <a:rPr lang="en-US" sz="1800" b="0" i="0" dirty="0">
                          <a:solidFill>
                            <a:srgbClr val="002060"/>
                          </a:solidFill>
                          <a:effectLst/>
                          <a:latin typeface="+mn-lt"/>
                        </a:rPr>
                      </a:br>
                      <a:r>
                        <a:rPr lang="en-US" sz="1800" b="1" i="0" dirty="0">
                          <a:solidFill>
                            <a:srgbClr val="002060"/>
                          </a:solidFill>
                          <a:effectLst/>
                          <a:latin typeface="+mn-lt"/>
                        </a:rPr>
                        <a:t>Qualitative:</a:t>
                      </a:r>
                      <a:r>
                        <a:rPr lang="en-US" sz="1800" b="0" i="0" dirty="0">
                          <a:solidFill>
                            <a:srgbClr val="002060"/>
                          </a:solidFill>
                          <a:effectLst/>
                          <a:latin typeface="+mn-lt"/>
                        </a:rPr>
                        <a:t> Scenario building exercises; Delphi</a:t>
                      </a:r>
                      <a:r>
                        <a:rPr lang="en-US" sz="1800" b="0" i="0" baseline="0" dirty="0">
                          <a:solidFill>
                            <a:srgbClr val="002060"/>
                          </a:solidFill>
                          <a:effectLst/>
                          <a:latin typeface="+mn-lt"/>
                        </a:rPr>
                        <a:t> </a:t>
                      </a:r>
                      <a:r>
                        <a:rPr lang="en-US" sz="1800" b="0" i="0" dirty="0">
                          <a:solidFill>
                            <a:srgbClr val="002060"/>
                          </a:solidFill>
                          <a:effectLst/>
                          <a:latin typeface="+mn-lt"/>
                        </a:rPr>
                        <a:t>techniques from</a:t>
                      </a:r>
                      <a:r>
                        <a:rPr lang="en-US" sz="1800" b="0" i="0" baseline="0" dirty="0">
                          <a:solidFill>
                            <a:srgbClr val="002060"/>
                          </a:solidFill>
                          <a:effectLst/>
                          <a:latin typeface="+mn-lt"/>
                        </a:rPr>
                        <a:t> </a:t>
                      </a:r>
                      <a:r>
                        <a:rPr lang="en-US" sz="1800" b="0" i="0" dirty="0">
                          <a:solidFill>
                            <a:srgbClr val="002060"/>
                          </a:solidFill>
                          <a:effectLst/>
                          <a:latin typeface="+mn-lt"/>
                        </a:rPr>
                        <a:t>opinion leaders</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83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452" y="1457356"/>
            <a:ext cx="10728960" cy="476556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should be aligned with need, both in the sense that it meets the requirements of the intended audience and is also responsive to the particularities of the subject under study</a:t>
            </a:r>
            <a:r>
              <a:rPr lang="en-US" sz="24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 responsive to the </a:t>
            </a:r>
            <a:r>
              <a:rPr lang="en-US" sz="2200" b="1" dirty="0">
                <a:solidFill>
                  <a:srgbClr val="002060"/>
                </a:solidFill>
                <a:latin typeface="Arial" panose="020B0604020202020204" pitchFamily="34" charset="0"/>
                <a:cs typeface="Arial" panose="020B0604020202020204" pitchFamily="34" charset="0"/>
              </a:rPr>
              <a:t>demands of your subject and your audience</a:t>
            </a:r>
          </a:p>
          <a:p>
            <a:pPr marL="457200" lvl="1" indent="0">
              <a:buNone/>
            </a:pPr>
            <a:endParaRPr lang="en-US" sz="6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Importance of </a:t>
            </a:r>
            <a:r>
              <a:rPr lang="en-US" sz="2600" b="1" dirty="0">
                <a:solidFill>
                  <a:srgbClr val="002060"/>
                </a:solidFill>
                <a:latin typeface="Arial" panose="020B0604020202020204" pitchFamily="34" charset="0"/>
                <a:cs typeface="Arial" panose="020B0604020202020204" pitchFamily="34" charset="0"/>
              </a:rPr>
              <a:t>flexible and responsive IR</a:t>
            </a:r>
            <a:r>
              <a:rPr lang="en-US" sz="26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Both health systems and its actors are constantly changing and adapting to new actions, often reacting in unpredictable ways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Contextual factors can influence implementation and these factors can also change over time, producing unpredictable effects that require continuous adaptation by implementers:</a:t>
            </a:r>
          </a:p>
          <a:p>
            <a:pPr lvl="2"/>
            <a:r>
              <a:rPr lang="en-US" sz="2200" dirty="0">
                <a:solidFill>
                  <a:srgbClr val="002060"/>
                </a:solidFill>
                <a:latin typeface="Arial" panose="020B0604020202020204" pitchFamily="34" charset="0"/>
                <a:cs typeface="Arial" panose="020B0604020202020204" pitchFamily="34" charset="0"/>
              </a:rPr>
              <a:t>Research designs need to be responsive and capable of capturing these changing elements at multiple points in time</a:t>
            </a:r>
          </a:p>
        </p:txBody>
      </p:sp>
      <p:sp>
        <p:nvSpPr>
          <p:cNvPr id="7" name="Title 1"/>
          <p:cNvSpPr>
            <a:spLocks noGrp="1"/>
          </p:cNvSpPr>
          <p:nvPr>
            <p:ph type="title"/>
          </p:nvPr>
        </p:nvSpPr>
        <p:spPr>
          <a:xfrm>
            <a:off x="786808" y="273685"/>
            <a:ext cx="9381319"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conducted?</a:t>
            </a:r>
          </a:p>
        </p:txBody>
      </p:sp>
      <p:pic>
        <p:nvPicPr>
          <p:cNvPr id="2" name="Picture 1"/>
          <p:cNvPicPr>
            <a:picLocks noChangeAspect="1"/>
          </p:cNvPicPr>
          <p:nvPr/>
        </p:nvPicPr>
        <p:blipFill>
          <a:blip r:embed="rId2"/>
          <a:stretch>
            <a:fillRect/>
          </a:stretch>
        </p:blipFill>
        <p:spPr>
          <a:xfrm>
            <a:off x="10378440" y="69914"/>
            <a:ext cx="1720596" cy="1387442"/>
          </a:xfrm>
          <a:prstGeom prst="rect">
            <a:avLst/>
          </a:prstGeom>
        </p:spPr>
      </p:pic>
    </p:spTree>
    <p:extLst>
      <p:ext uri="{BB962C8B-B14F-4D97-AF65-F5344CB8AC3E}">
        <p14:creationId xmlns:p14="http://schemas.microsoft.com/office/powerpoint/2010/main" val="2369819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028636"/>
            <a:ext cx="10728960" cy="489667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Good IR should be able to address each of the following questions:</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answer a </a:t>
            </a:r>
            <a:r>
              <a:rPr lang="en-US" sz="1800" b="1" dirty="0">
                <a:solidFill>
                  <a:srgbClr val="002060"/>
                </a:solidFill>
                <a:latin typeface="Arial" panose="020B0604020202020204" pitchFamily="34" charset="0"/>
                <a:cs typeface="Arial" panose="020B0604020202020204" pitchFamily="34" charset="0"/>
              </a:rPr>
              <a:t>relevant and important implementation problem</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Is the new knowledge potentially worth the </a:t>
            </a:r>
            <a:r>
              <a:rPr lang="en-US" sz="1800" b="1" dirty="0">
                <a:solidFill>
                  <a:srgbClr val="002060"/>
                </a:solidFill>
                <a:latin typeface="Arial" panose="020B0604020202020204" pitchFamily="34" charset="0"/>
                <a:cs typeface="Arial" panose="020B0604020202020204" pitchFamily="34" charset="0"/>
              </a:rPr>
              <a:t>cost of the research</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Are there clear </a:t>
            </a:r>
            <a:r>
              <a:rPr lang="en-US" sz="1800" b="1" dirty="0">
                <a:solidFill>
                  <a:srgbClr val="002060"/>
                </a:solidFill>
                <a:latin typeface="Arial" panose="020B0604020202020204" pitchFamily="34" charset="0"/>
                <a:cs typeface="Arial" panose="020B0604020202020204" pitchFamily="34" charset="0"/>
              </a:rPr>
              <a:t>research objectives and questions </a:t>
            </a:r>
            <a:r>
              <a:rPr lang="en-US" sz="1800" dirty="0">
                <a:solidFill>
                  <a:srgbClr val="002060"/>
                </a:solidFill>
                <a:latin typeface="Arial" panose="020B0604020202020204" pitchFamily="34" charset="0"/>
                <a:cs typeface="Arial" panose="020B0604020202020204" pitchFamily="34" charset="0"/>
              </a:rPr>
              <a:t>related to implementation, and does the proposed research design match them? (see Table 3)</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fit with </a:t>
            </a:r>
            <a:r>
              <a:rPr lang="en-US" sz="1800" b="1" dirty="0">
                <a:solidFill>
                  <a:srgbClr val="002060"/>
                </a:solidFill>
                <a:latin typeface="Arial" panose="020B0604020202020204" pitchFamily="34" charset="0"/>
                <a:cs typeface="Arial" panose="020B0604020202020204" pitchFamily="34" charset="0"/>
              </a:rPr>
              <a:t>a theory of change </a:t>
            </a:r>
            <a:r>
              <a:rPr lang="en-US" sz="1800" dirty="0">
                <a:solidFill>
                  <a:srgbClr val="002060"/>
                </a:solidFill>
                <a:latin typeface="Arial" panose="020B0604020202020204" pitchFamily="34" charset="0"/>
                <a:cs typeface="Arial" panose="020B0604020202020204" pitchFamily="34" charset="0"/>
              </a:rPr>
              <a:t>or causal chain in a coherent way? If not, what is the potential for generating new theories or questions?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produce results that can be </a:t>
            </a:r>
            <a:r>
              <a:rPr lang="en-US" sz="1800" b="1" dirty="0">
                <a:solidFill>
                  <a:srgbClr val="002060"/>
                </a:solidFill>
                <a:latin typeface="Arial" panose="020B0604020202020204" pitchFamily="34" charset="0"/>
                <a:cs typeface="Arial" panose="020B0604020202020204" pitchFamily="34" charset="0"/>
              </a:rPr>
              <a:t>acted on in a timely way </a:t>
            </a:r>
            <a:r>
              <a:rPr lang="en-US" sz="1800" dirty="0">
                <a:solidFill>
                  <a:srgbClr val="002060"/>
                </a:solidFill>
                <a:latin typeface="Arial" panose="020B0604020202020204" pitchFamily="34" charset="0"/>
                <a:cs typeface="Arial" panose="020B0604020202020204" pitchFamily="34" charset="0"/>
              </a:rPr>
              <a:t>by the intended audiences?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t>
            </a:r>
            <a:r>
              <a:rPr lang="en-US" sz="1800" b="1" dirty="0">
                <a:solidFill>
                  <a:srgbClr val="002060"/>
                </a:solidFill>
                <a:latin typeface="Arial" panose="020B0604020202020204" pitchFamily="34" charset="0"/>
                <a:cs typeface="Arial" panose="020B0604020202020204" pitchFamily="34" charset="0"/>
              </a:rPr>
              <a:t>design reflect an understanding about whether the intervention is stable and simply replicable</a:t>
            </a:r>
            <a:r>
              <a:rPr lang="en-US" sz="1800" dirty="0">
                <a:solidFill>
                  <a:srgbClr val="002060"/>
                </a:solidFill>
                <a:latin typeface="Arial" panose="020B0604020202020204" pitchFamily="34" charset="0"/>
                <a:cs typeface="Arial" panose="020B0604020202020204" pitchFamily="34" charset="0"/>
              </a:rPr>
              <a:t>, or whether the intervention is expected to change?</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adequately </a:t>
            </a:r>
            <a:r>
              <a:rPr lang="en-US" sz="1800" b="1" dirty="0">
                <a:solidFill>
                  <a:srgbClr val="002060"/>
                </a:solidFill>
                <a:latin typeface="Arial" panose="020B0604020202020204" pitchFamily="34" charset="0"/>
                <a:cs typeface="Arial" panose="020B0604020202020204" pitchFamily="34" charset="0"/>
              </a:rPr>
              <a:t>capture changes that occur over time and place </a:t>
            </a:r>
            <a:r>
              <a:rPr lang="en-US" sz="1800" dirty="0">
                <a:solidFill>
                  <a:srgbClr val="002060"/>
                </a:solidFill>
                <a:latin typeface="Arial" panose="020B0604020202020204" pitchFamily="34" charset="0"/>
                <a:cs typeface="Arial" panose="020B0604020202020204" pitchFamily="34" charset="0"/>
              </a:rPr>
              <a:t>in both the intervention, the context, and the effects?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In complex environments, can the research identify the </a:t>
            </a:r>
            <a:r>
              <a:rPr lang="en-US" sz="1800" b="1" dirty="0">
                <a:solidFill>
                  <a:srgbClr val="002060"/>
                </a:solidFill>
                <a:latin typeface="Arial" panose="020B0604020202020204" pitchFamily="34" charset="0"/>
                <a:cs typeface="Arial" panose="020B0604020202020204" pitchFamily="34" charset="0"/>
              </a:rPr>
              <a:t>main components of the health system and their relationships</a:t>
            </a:r>
            <a:r>
              <a:rPr lang="en-US" sz="1800" dirty="0">
                <a:solidFill>
                  <a:srgbClr val="002060"/>
                </a:solidFill>
                <a:latin typeface="Arial" panose="020B0604020202020204" pitchFamily="34" charset="0"/>
                <a:cs typeface="Arial" panose="020B0604020202020204" pitchFamily="34" charset="0"/>
              </a:rPr>
              <a:t>, as well as the unintended consequences that are likely to occur from an intervention?</a:t>
            </a:r>
          </a:p>
          <a:p>
            <a:pPr lvl="1">
              <a:buFont typeface="Wingdings" panose="05000000000000000000" pitchFamily="2" charset="2"/>
              <a:buChar char="ü"/>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3" y="273685"/>
            <a:ext cx="11264445"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be conducted?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316626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18744" y="532237"/>
            <a:ext cx="10789920" cy="658488"/>
          </a:xfrm>
        </p:spPr>
        <p:txBody>
          <a:bodyPr>
            <a:noAutofit/>
          </a:bodyPr>
          <a:lstStyle/>
          <a:p>
            <a:pPr algn="ct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Key questions to assess quality of research designs or reports on IR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950976" y="1500104"/>
            <a:ext cx="10634472" cy="4960167"/>
            <a:chOff x="-44097" y="88700"/>
            <a:chExt cx="10515600" cy="1291940"/>
          </a:xfrm>
        </p:grpSpPr>
        <p:sp>
          <p:nvSpPr>
            <p:cNvPr id="8" name="Rounded Rectangle 7"/>
            <p:cNvSpPr/>
            <p:nvPr/>
          </p:nvSpPr>
          <p:spPr>
            <a:xfrm>
              <a:off x="-44097" y="88700"/>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9"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aim to answer </a:t>
              </a:r>
              <a:r>
                <a:rPr lang="en-US" sz="2000" b="1" dirty="0">
                  <a:solidFill>
                    <a:prstClr val="white"/>
                  </a:solidFill>
                </a:rPr>
                <a:t>a question concerning implementation</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identify the </a:t>
              </a:r>
              <a:r>
                <a:rPr lang="en-US" sz="2000" b="1" dirty="0">
                  <a:solidFill>
                    <a:prstClr val="white"/>
                  </a:solidFill>
                </a:rPr>
                <a:t>primary audiences </a:t>
              </a:r>
              <a:r>
                <a:rPr lang="en-US" sz="2000" dirty="0">
                  <a:solidFill>
                    <a:prstClr val="white"/>
                  </a:solidFill>
                </a:rPr>
                <a:t>for the research and how they would use the research?</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there a clear </a:t>
              </a:r>
              <a:r>
                <a:rPr lang="en-US" sz="2000" b="1" dirty="0">
                  <a:solidFill>
                    <a:prstClr val="white"/>
                  </a:solidFill>
                </a:rPr>
                <a:t>description of what is being implemented </a:t>
              </a:r>
              <a:r>
                <a:rPr lang="en-US" sz="2000" dirty="0">
                  <a:solidFill>
                    <a:prstClr val="white"/>
                  </a:solidFill>
                </a:rPr>
                <a:t>(for example, details of the practice, program, or policy)?</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involve an </a:t>
              </a:r>
              <a:r>
                <a:rPr lang="en-US" sz="2000" b="1" dirty="0">
                  <a:solidFill>
                    <a:prstClr val="white"/>
                  </a:solidFill>
                </a:rPr>
                <a:t>implementation strategy</a:t>
              </a:r>
              <a:r>
                <a:rPr lang="en-US" sz="2000" dirty="0">
                  <a:solidFill>
                    <a:prstClr val="white"/>
                  </a:solidFill>
                </a:rPr>
                <a:t>? If so, is it described and examined in its fullness?</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 research conducted in a </a:t>
              </a:r>
              <a:r>
                <a:rPr lang="en-US" sz="2000" b="1" dirty="0">
                  <a:solidFill>
                    <a:prstClr val="white"/>
                  </a:solidFill>
                </a:rPr>
                <a:t>“real world” </a:t>
              </a:r>
              <a:r>
                <a:rPr lang="en-US" sz="2000" dirty="0">
                  <a:solidFill>
                    <a:prstClr val="white"/>
                  </a:solidFill>
                </a:rPr>
                <a:t>setting? If so, is the context and sample population described in sufficient detail?</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implementation outcome variables</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context and other factors </a:t>
              </a:r>
              <a:r>
                <a:rPr lang="en-US" sz="2000" dirty="0">
                  <a:solidFill>
                    <a:prstClr val="white"/>
                  </a:solidFill>
                </a:rPr>
                <a:t>that influence implementation?</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changes over time, and the level of complexity </a:t>
              </a:r>
              <a:r>
                <a:rPr lang="en-US" sz="2000" dirty="0">
                  <a:solidFill>
                    <a:prstClr val="white"/>
                  </a:solidFill>
                </a:rPr>
                <a:t>of the system?</a:t>
              </a: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p:txBody>
        </p:sp>
      </p:grpSp>
    </p:spTree>
    <p:extLst>
      <p:ext uri="{BB962C8B-B14F-4D97-AF65-F5344CB8AC3E}">
        <p14:creationId xmlns:p14="http://schemas.microsoft.com/office/powerpoint/2010/main" val="16233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87396"/>
            <a:ext cx="10800588" cy="4573545"/>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Despite the importance of IR, it continues to be a neglected field of study for 2 reasons: </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understanding </a:t>
            </a:r>
            <a:r>
              <a:rPr lang="en-US" sz="2200" dirty="0">
                <a:solidFill>
                  <a:srgbClr val="002060"/>
                </a:solidFill>
                <a:latin typeface="Arial" panose="020B0604020202020204" pitchFamily="34" charset="0"/>
                <a:cs typeface="Arial" panose="020B0604020202020204" pitchFamily="34" charset="0"/>
              </a:rPr>
              <a:t>regarding what it is and what it has to offer and </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funding </a:t>
            </a:r>
            <a:r>
              <a:rPr lang="en-US" sz="2200" dirty="0">
                <a:solidFill>
                  <a:srgbClr val="002060"/>
                </a:solidFill>
                <a:latin typeface="Arial" panose="020B0604020202020204" pitchFamily="34" charset="0"/>
                <a:cs typeface="Arial" panose="020B0604020202020204" pitchFamily="34" charset="0"/>
              </a:rPr>
              <a:t>for IR activities</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Without IR we are at best committing valuable resources to implementation in the hope that things will work out:</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not on the whole an </a:t>
            </a:r>
            <a:r>
              <a:rPr lang="en-US" sz="2200" b="1" dirty="0">
                <a:solidFill>
                  <a:srgbClr val="002060"/>
                </a:solidFill>
                <a:latin typeface="Arial" panose="020B0604020202020204" pitchFamily="34" charset="0"/>
                <a:cs typeface="Arial" panose="020B0604020202020204" pitchFamily="34" charset="0"/>
              </a:rPr>
              <a:t>expensive pursuit </a:t>
            </a:r>
            <a:r>
              <a:rPr lang="en-US" sz="2200" dirty="0">
                <a:solidFill>
                  <a:srgbClr val="002060"/>
                </a:solidFill>
                <a:latin typeface="Arial" panose="020B0604020202020204" pitchFamily="34" charset="0"/>
                <a:cs typeface="Arial" panose="020B0604020202020204" pitchFamily="34" charset="0"/>
              </a:rPr>
              <a:t>so investments in it go a long way</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We now have many of the interventions and technologies needed to reduce morbidity and mortality, and should focus more on making better use of them</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More opportunities for researchers and implementers in LMICs who want to undertake IR are needed</a:t>
            </a:r>
          </a:p>
        </p:txBody>
      </p:sp>
      <p:sp>
        <p:nvSpPr>
          <p:cNvPr id="7" name="Title 1"/>
          <p:cNvSpPr>
            <a:spLocks noGrp="1"/>
          </p:cNvSpPr>
          <p:nvPr>
            <p:ph type="title"/>
          </p:nvPr>
        </p:nvSpPr>
        <p:spPr>
          <a:xfrm>
            <a:off x="76200" y="273685"/>
            <a:ext cx="10128502" cy="814451"/>
          </a:xfrm>
        </p:spPr>
        <p:txBody>
          <a:bodyPr>
            <a:noAutofit/>
          </a:bodyPr>
          <a:lstStyle/>
          <a:p>
            <a:pPr algn="ctr"/>
            <a:r>
              <a:rPr lang="en-US" sz="3200" b="1" dirty="0">
                <a:solidFill>
                  <a:srgbClr val="FF0000"/>
                </a:solidFill>
                <a:latin typeface="Arial" panose="020B0604020202020204" pitchFamily="34" charset="0"/>
                <a:cs typeface="Arial" panose="020B0604020202020204" pitchFamily="34" charset="0"/>
              </a:rPr>
              <a:t>How can the potential of implementation         research be realized?</a:t>
            </a:r>
          </a:p>
        </p:txBody>
      </p:sp>
      <p:pic>
        <p:nvPicPr>
          <p:cNvPr id="2" name="Picture 1"/>
          <p:cNvPicPr>
            <a:picLocks noChangeAspect="1"/>
          </p:cNvPicPr>
          <p:nvPr/>
        </p:nvPicPr>
        <p:blipFill>
          <a:blip r:embed="rId2"/>
          <a:stretch>
            <a:fillRect/>
          </a:stretch>
        </p:blipFill>
        <p:spPr>
          <a:xfrm>
            <a:off x="10552202" y="70295"/>
            <a:ext cx="1563598" cy="1259351"/>
          </a:xfrm>
          <a:prstGeom prst="rect">
            <a:avLst/>
          </a:prstGeom>
        </p:spPr>
      </p:pic>
    </p:spTree>
    <p:extLst>
      <p:ext uri="{BB962C8B-B14F-4D97-AF65-F5344CB8AC3E}">
        <p14:creationId xmlns:p14="http://schemas.microsoft.com/office/powerpoint/2010/main" val="2497602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fontScale="92500" lnSpcReduction="10000"/>
          </a:bodyPr>
          <a:lstStyle/>
          <a:p>
            <a:pPr>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Agenda for actions </a:t>
            </a:r>
            <a:r>
              <a:rPr lang="en-US" sz="2600" dirty="0">
                <a:solidFill>
                  <a:srgbClr val="002060"/>
                </a:solidFill>
                <a:latin typeface="Arial" panose="020B0604020202020204" pitchFamily="34" charset="0"/>
                <a:cs typeface="Arial" panose="020B0604020202020204" pitchFamily="34" charset="0"/>
              </a:rPr>
              <a:t>to support and promote IR:</a:t>
            </a:r>
          </a:p>
          <a:p>
            <a:pPr>
              <a:lnSpc>
                <a:spcPct val="11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#1</a:t>
            </a:r>
            <a:r>
              <a:rPr lang="en-US" sz="2200" dirty="0">
                <a:solidFill>
                  <a:srgbClr val="002060"/>
                </a:solidFill>
                <a:latin typeface="Arial" panose="020B0604020202020204" pitchFamily="34" charset="0"/>
                <a:cs typeface="Arial" panose="020B0604020202020204" pitchFamily="34" charset="0"/>
              </a:rPr>
              <a:t>: IR should be seen as a core part of program implementation. </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Embedding research into the program cycle in an iterative progression that allows for continuous learning and, where necessary, adaptation</a:t>
            </a:r>
          </a:p>
          <a:p>
            <a:pPr lvl="2">
              <a:lnSpc>
                <a:spcPct val="110000"/>
              </a:lnSpc>
              <a:spcBef>
                <a:spcPts val="0"/>
              </a:spcBef>
              <a:buFont typeface="Wingdings" panose="05000000000000000000" pitchFamily="2" charset="2"/>
              <a:buChar char="§"/>
            </a:pPr>
            <a:r>
              <a:rPr lang="en-US" b="1" dirty="0">
                <a:solidFill>
                  <a:srgbClr val="002060"/>
                </a:solidFill>
                <a:latin typeface="Arial" panose="020B0604020202020204" pitchFamily="34" charset="0"/>
                <a:cs typeface="Arial" panose="020B0604020202020204" pitchFamily="34" charset="0"/>
              </a:rPr>
              <a:t>Bottom line</a:t>
            </a:r>
            <a:r>
              <a:rPr lang="en-US" dirty="0">
                <a:solidFill>
                  <a:srgbClr val="002060"/>
                </a:solidFill>
                <a:latin typeface="Arial" panose="020B0604020202020204" pitchFamily="34" charset="0"/>
                <a:cs typeface="Arial" panose="020B0604020202020204" pitchFamily="34" charset="0"/>
              </a:rPr>
              <a:t>: implementers need to take a more active role in IR</a:t>
            </a: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#2</a:t>
            </a:r>
            <a:r>
              <a:rPr lang="en-US" sz="2200" dirty="0">
                <a:solidFill>
                  <a:srgbClr val="002060"/>
                </a:solidFill>
                <a:latin typeface="Arial" panose="020B0604020202020204" pitchFamily="34" charset="0"/>
                <a:cs typeface="Arial" panose="020B0604020202020204" pitchFamily="34" charset="0"/>
              </a:rPr>
              <a:t>: To ensure that IR becomes more accessible, researchers should be encouraged to engage in program activities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#3</a:t>
            </a:r>
            <a:r>
              <a:rPr lang="en-US" sz="2200" dirty="0">
                <a:solidFill>
                  <a:srgbClr val="002060"/>
                </a:solidFill>
                <a:latin typeface="Arial" panose="020B0604020202020204" pitchFamily="34" charset="0"/>
                <a:cs typeface="Arial" panose="020B0604020202020204" pitchFamily="34" charset="0"/>
              </a:rPr>
              <a:t>: Implementers need to make programs more accessible to researchers and invite researchers to participate in programs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#4</a:t>
            </a:r>
            <a:r>
              <a:rPr lang="en-US" sz="2200" dirty="0">
                <a:solidFill>
                  <a:srgbClr val="002060"/>
                </a:solidFill>
                <a:latin typeface="Arial" panose="020B0604020202020204" pitchFamily="34" charset="0"/>
                <a:cs typeface="Arial" panose="020B0604020202020204" pitchFamily="34" charset="0"/>
              </a:rPr>
              <a:t>: Make more funding available for IR and align this funding with funding for programs:</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Funding for IR be made available within program budgets or explicitly tied to program activities </a:t>
            </a:r>
          </a:p>
        </p:txBody>
      </p:sp>
      <p:sp>
        <p:nvSpPr>
          <p:cNvPr id="7" name="Title 1"/>
          <p:cNvSpPr>
            <a:spLocks noGrp="1"/>
          </p:cNvSpPr>
          <p:nvPr>
            <p:ph type="title"/>
          </p:nvPr>
        </p:nvSpPr>
        <p:spPr>
          <a:xfrm>
            <a:off x="1020278" y="273685"/>
            <a:ext cx="9915946"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848335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a:bodyPr>
          <a:lstStyle/>
          <a:p>
            <a:pPr>
              <a:lnSpc>
                <a:spcPct val="100000"/>
              </a:lnSpc>
              <a:spcBef>
                <a:spcPts val="0"/>
              </a:spcBef>
            </a:pPr>
            <a:r>
              <a:rPr lang="en-US" sz="2600" dirty="0">
                <a:solidFill>
                  <a:srgbClr val="002060"/>
                </a:solidFill>
                <a:latin typeface="Arial" panose="020B0604020202020204" pitchFamily="34" charset="0"/>
                <a:cs typeface="Arial" panose="020B0604020202020204" pitchFamily="34" charset="0"/>
              </a:rPr>
              <a:t>Agenda for actions to support and promote IR…</a:t>
            </a:r>
          </a:p>
          <a:p>
            <a:pPr>
              <a:lnSpc>
                <a:spcPct val="10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#5</a:t>
            </a:r>
            <a:r>
              <a:rPr lang="en-US" sz="2200" dirty="0">
                <a:solidFill>
                  <a:srgbClr val="002060"/>
                </a:solidFill>
                <a:latin typeface="Arial" panose="020B0604020202020204" pitchFamily="34" charset="0"/>
                <a:cs typeface="Arial" panose="020B0604020202020204" pitchFamily="34" charset="0"/>
              </a:rPr>
              <a:t>: More training opportunities for IR need to be made available to program personnel or implementers: </a:t>
            </a:r>
          </a:p>
          <a:p>
            <a:pPr lvl="2">
              <a:lnSpc>
                <a:spcPct val="10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IR should also be built into training programs such as MPH</a:t>
            </a:r>
          </a:p>
          <a:p>
            <a:pPr lvl="2">
              <a:lnSpc>
                <a:spcPct val="10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#6</a:t>
            </a:r>
            <a:r>
              <a:rPr lang="en-US" sz="2200" dirty="0">
                <a:solidFill>
                  <a:srgbClr val="002060"/>
                </a:solidFill>
                <a:latin typeface="Arial" panose="020B0604020202020204" pitchFamily="34" charset="0"/>
                <a:cs typeface="Arial" panose="020B0604020202020204" pitchFamily="34" charset="0"/>
              </a:rPr>
              <a:t>: Provide more guidance and opportunities for mentorship to researchers and implementers in LMICs who want to undertake IR</a:t>
            </a:r>
          </a:p>
          <a:p>
            <a:pPr lvl="1">
              <a:lnSpc>
                <a:spcPct val="10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#7</a:t>
            </a:r>
            <a:r>
              <a:rPr lang="en-US" sz="2200" dirty="0">
                <a:solidFill>
                  <a:srgbClr val="002060"/>
                </a:solidFill>
                <a:latin typeface="Arial" panose="020B0604020202020204" pitchFamily="34" charset="0"/>
                <a:cs typeface="Arial" panose="020B0604020202020204" pitchFamily="34" charset="0"/>
              </a:rPr>
              <a:t>: Incentives for researchers should be linked to engaging in making changes in policies and programs, in addition to incentives related to academic publication and teaching</a:t>
            </a:r>
          </a:p>
          <a:p>
            <a:pPr marL="457200" lvl="1" indent="0">
              <a:lnSpc>
                <a:spcPct val="100000"/>
              </a:lnSpc>
              <a:spcBef>
                <a:spcPts val="0"/>
              </a:spcBef>
              <a:buNone/>
            </a:pPr>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09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36" y="1161869"/>
            <a:ext cx="10332720" cy="1089402"/>
          </a:xfrm>
        </p:spPr>
        <p:txBody>
          <a:bodyPr>
            <a:normAutofit/>
          </a:bodyPr>
          <a:lstStyle/>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Mitchell SG, Schwartz RP, Kirk AS, </a:t>
            </a:r>
            <a:r>
              <a:rPr lang="en-US" sz="1600" dirty="0" err="1">
                <a:solidFill>
                  <a:srgbClr val="002060"/>
                </a:solidFill>
                <a:latin typeface="Arial" panose="020B0604020202020204" pitchFamily="34" charset="0"/>
                <a:cs typeface="Arial" panose="020B0604020202020204" pitchFamily="34" charset="0"/>
              </a:rPr>
              <a:t>Dusek</a:t>
            </a:r>
            <a:r>
              <a:rPr lang="en-US" sz="1600" dirty="0">
                <a:solidFill>
                  <a:srgbClr val="002060"/>
                </a:solidFill>
                <a:latin typeface="Arial" panose="020B0604020202020204" pitchFamily="34" charset="0"/>
                <a:cs typeface="Arial" panose="020B0604020202020204" pitchFamily="34" charset="0"/>
              </a:rPr>
              <a:t> K, </a:t>
            </a:r>
            <a:r>
              <a:rPr lang="en-US" sz="1600" dirty="0" err="1">
                <a:solidFill>
                  <a:srgbClr val="002060"/>
                </a:solidFill>
                <a:latin typeface="Arial" panose="020B0604020202020204" pitchFamily="34" charset="0"/>
                <a:cs typeface="Arial" panose="020B0604020202020204" pitchFamily="34" charset="0"/>
              </a:rPr>
              <a:t>Oros</a:t>
            </a:r>
            <a:r>
              <a:rPr lang="en-US" sz="1600" dirty="0">
                <a:solidFill>
                  <a:srgbClr val="002060"/>
                </a:solidFill>
                <a:latin typeface="Arial" panose="020B0604020202020204" pitchFamily="34" charset="0"/>
                <a:cs typeface="Arial" panose="020B0604020202020204" pitchFamily="34" charset="0"/>
              </a:rPr>
              <a:t> M, </a:t>
            </a:r>
            <a:r>
              <a:rPr lang="en-US" sz="1600" dirty="0" err="1">
                <a:solidFill>
                  <a:srgbClr val="002060"/>
                </a:solidFill>
                <a:latin typeface="Arial" panose="020B0604020202020204" pitchFamily="34" charset="0"/>
                <a:cs typeface="Arial" panose="020B0604020202020204" pitchFamily="34" charset="0"/>
              </a:rPr>
              <a:t>Hosler</a:t>
            </a:r>
            <a:r>
              <a:rPr lang="en-US" sz="1600" dirty="0">
                <a:solidFill>
                  <a:srgbClr val="002060"/>
                </a:solidFill>
                <a:latin typeface="Arial" panose="020B0604020202020204" pitchFamily="34" charset="0"/>
                <a:cs typeface="Arial" panose="020B0604020202020204" pitchFamily="34" charset="0"/>
              </a:rPr>
              <a:t> C, </a:t>
            </a:r>
            <a:r>
              <a:rPr lang="en-US" sz="1600" dirty="0" err="1">
                <a:solidFill>
                  <a:srgbClr val="002060"/>
                </a:solidFill>
                <a:latin typeface="Arial" panose="020B0604020202020204" pitchFamily="34" charset="0"/>
                <a:cs typeface="Arial" panose="020B0604020202020204" pitchFamily="34" charset="0"/>
              </a:rPr>
              <a:t>Gryczynski</a:t>
            </a:r>
            <a:r>
              <a:rPr lang="en-US" sz="1600" dirty="0">
                <a:solidFill>
                  <a:srgbClr val="002060"/>
                </a:solidFill>
                <a:latin typeface="Arial" panose="020B0604020202020204" pitchFamily="34" charset="0"/>
                <a:cs typeface="Arial" panose="020B0604020202020204" pitchFamily="34" charset="0"/>
              </a:rPr>
              <a:t> J, Barbosa C, Dunlap L, Lounsbury D, O'Grady KE, Brown BS. SBIRT Implementation for Adolescents in Urban Federally Qualified Health Centers. J </a:t>
            </a:r>
            <a:r>
              <a:rPr lang="en-US" sz="1600" dirty="0" err="1">
                <a:solidFill>
                  <a:srgbClr val="002060"/>
                </a:solidFill>
                <a:latin typeface="Arial" panose="020B0604020202020204" pitchFamily="34" charset="0"/>
                <a:cs typeface="Arial" panose="020B0604020202020204" pitchFamily="34" charset="0"/>
              </a:rPr>
              <a:t>Subst</a:t>
            </a:r>
            <a:r>
              <a:rPr lang="en-US" sz="1600" dirty="0">
                <a:solidFill>
                  <a:srgbClr val="002060"/>
                </a:solidFill>
                <a:latin typeface="Arial" panose="020B0604020202020204" pitchFamily="34" charset="0"/>
                <a:cs typeface="Arial" panose="020B0604020202020204" pitchFamily="34" charset="0"/>
              </a:rPr>
              <a:t> Abuse Treat. 2016 Jan;60:81-90. </a:t>
            </a:r>
            <a:r>
              <a:rPr lang="en-US" sz="1600" dirty="0" err="1">
                <a:solidFill>
                  <a:srgbClr val="002060"/>
                </a:solidFill>
                <a:latin typeface="Arial" panose="020B0604020202020204" pitchFamily="34" charset="0"/>
                <a:cs typeface="Arial" panose="020B0604020202020204" pitchFamily="34" charset="0"/>
              </a:rPr>
              <a:t>doi</a:t>
            </a:r>
            <a:r>
              <a:rPr lang="en-US" sz="1600" dirty="0">
                <a:solidFill>
                  <a:srgbClr val="002060"/>
                </a:solidFill>
                <a:latin typeface="Arial" panose="020B0604020202020204" pitchFamily="34" charset="0"/>
                <a:cs typeface="Arial" panose="020B0604020202020204" pitchFamily="34" charset="0"/>
              </a:rPr>
              <a:t>: 10.1016/j.jsat.2015.06.011. </a:t>
            </a:r>
            <a:r>
              <a:rPr lang="en-US" sz="1600" dirty="0" err="1">
                <a:solidFill>
                  <a:srgbClr val="002060"/>
                </a:solidFill>
                <a:latin typeface="Arial" panose="020B0604020202020204" pitchFamily="34" charset="0"/>
                <a:cs typeface="Arial" panose="020B0604020202020204" pitchFamily="34" charset="0"/>
              </a:rPr>
              <a:t>Epub</a:t>
            </a:r>
            <a:r>
              <a:rPr lang="en-US" sz="1600" dirty="0">
                <a:solidFill>
                  <a:srgbClr val="002060"/>
                </a:solidFill>
                <a:latin typeface="Arial" panose="020B0604020202020204" pitchFamily="34" charset="0"/>
                <a:cs typeface="Arial" panose="020B0604020202020204" pitchFamily="34" charset="0"/>
              </a:rPr>
              <a:t> 2015 Jun 26. PMID: 26297321; PMCID: PMC4548813.</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1</a:t>
            </a:r>
          </a:p>
        </p:txBody>
      </p:sp>
      <p:pic>
        <p:nvPicPr>
          <p:cNvPr id="4" name="Picture 3">
            <a:extLst>
              <a:ext uri="{FF2B5EF4-FFF2-40B4-BE49-F238E27FC236}">
                <a16:creationId xmlns:a16="http://schemas.microsoft.com/office/drawing/2014/main" id="{D07A8CE6-15DF-4F20-B361-66CC1BAB3900}"/>
              </a:ext>
            </a:extLst>
          </p:cNvPr>
          <p:cNvPicPr>
            <a:picLocks noChangeAspect="1"/>
          </p:cNvPicPr>
          <p:nvPr/>
        </p:nvPicPr>
        <p:blipFill rotWithShape="1">
          <a:blip r:embed="rId2"/>
          <a:srcRect t="17799" r="1084" b="6814"/>
          <a:stretch/>
        </p:blipFill>
        <p:spPr>
          <a:xfrm>
            <a:off x="294640" y="2224661"/>
            <a:ext cx="11897360" cy="4552694"/>
          </a:xfrm>
          <a:prstGeom prst="rect">
            <a:avLst/>
          </a:prstGeom>
        </p:spPr>
      </p:pic>
    </p:spTree>
    <p:extLst>
      <p:ext uri="{BB962C8B-B14F-4D97-AF65-F5344CB8AC3E}">
        <p14:creationId xmlns:p14="http://schemas.microsoft.com/office/powerpoint/2010/main" val="124661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96344"/>
            <a:ext cx="10515600" cy="4351338"/>
          </a:xfrm>
          <a:noFill/>
        </p:spPr>
        <p:txBody>
          <a:bodyPr>
            <a:normAutofit/>
          </a:bodyPr>
          <a:lstStyle/>
          <a:p>
            <a:r>
              <a:rPr lang="en-US" sz="2600" dirty="0">
                <a:solidFill>
                  <a:srgbClr val="002060"/>
                </a:solidFill>
                <a:latin typeface="Arial" panose="020B0604020202020204" pitchFamily="34" charset="0"/>
                <a:cs typeface="Arial" panose="020B0604020202020204" pitchFamily="34" charset="0"/>
              </a:rPr>
              <a:t>IR can consider any aspect of implementation, including the factors affecting implementation, the processes of implementation, and the results of implementation, including how to introduce potential solutions into a health system or how to promote their large scale use and sustainability</a:t>
            </a:r>
            <a:endParaRPr lang="en-US" sz="2600" dirty="0">
              <a:solidFill>
                <a:schemeClr val="accent4">
                  <a:lumMod val="50000"/>
                </a:schemeClr>
              </a:solidFill>
              <a:latin typeface="Arial" panose="020B0604020202020204" pitchFamily="34" charset="0"/>
              <a:cs typeface="Arial" panose="020B0604020202020204" pitchFamily="34" charset="0"/>
            </a:endParaRPr>
          </a:p>
          <a:p>
            <a:pPr marL="457200" lvl="1" indent="0">
              <a:buNone/>
            </a:pPr>
            <a:endParaRPr lang="en-US" sz="2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The basic intent of IR is to understand not only what is and is not working, but how and why implementation is going right or wrong, and testing approaches to improve it</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9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16" y="1100909"/>
            <a:ext cx="10332720" cy="1089402"/>
          </a:xfrm>
        </p:spPr>
        <p:txBody>
          <a:bodyPr>
            <a:normAutofit/>
          </a:bodyPr>
          <a:lstStyle/>
          <a:p>
            <a:pPr marL="0" indent="0">
              <a:lnSpc>
                <a:spcPct val="100000"/>
              </a:lnSpc>
              <a:spcBef>
                <a:spcPts val="0"/>
              </a:spcBef>
              <a:buNone/>
            </a:pPr>
            <a:r>
              <a:rPr lang="en-US" sz="1600" dirty="0" err="1">
                <a:solidFill>
                  <a:srgbClr val="002060"/>
                </a:solidFill>
                <a:latin typeface="Arial" panose="020B0604020202020204" pitchFamily="34" charset="0"/>
                <a:cs typeface="Arial" panose="020B0604020202020204" pitchFamily="34" charset="0"/>
              </a:rPr>
              <a:t>Quanbeck</a:t>
            </a:r>
            <a:r>
              <a:rPr lang="en-US" sz="1600" dirty="0">
                <a:solidFill>
                  <a:srgbClr val="002060"/>
                </a:solidFill>
                <a:latin typeface="Arial" panose="020B0604020202020204" pitchFamily="34" charset="0"/>
                <a:cs typeface="Arial" panose="020B0604020202020204" pitchFamily="34" charset="0"/>
              </a:rPr>
              <a:t> A, Gustafson DH, </a:t>
            </a:r>
            <a:r>
              <a:rPr lang="en-US" sz="1600" dirty="0" err="1">
                <a:solidFill>
                  <a:srgbClr val="002060"/>
                </a:solidFill>
                <a:latin typeface="Arial" panose="020B0604020202020204" pitchFamily="34" charset="0"/>
                <a:cs typeface="Arial" panose="020B0604020202020204" pitchFamily="34" charset="0"/>
              </a:rPr>
              <a:t>Marsch</a:t>
            </a:r>
            <a:r>
              <a:rPr lang="en-US" sz="1600" dirty="0">
                <a:solidFill>
                  <a:srgbClr val="002060"/>
                </a:solidFill>
                <a:latin typeface="Arial" panose="020B0604020202020204" pitchFamily="34" charset="0"/>
                <a:cs typeface="Arial" panose="020B0604020202020204" pitchFamily="34" charset="0"/>
              </a:rPr>
              <a:t> LA, </a:t>
            </a:r>
            <a:r>
              <a:rPr lang="en-US" sz="1600" dirty="0" err="1">
                <a:solidFill>
                  <a:srgbClr val="002060"/>
                </a:solidFill>
                <a:latin typeface="Arial" panose="020B0604020202020204" pitchFamily="34" charset="0"/>
                <a:cs typeface="Arial" panose="020B0604020202020204" pitchFamily="34" charset="0"/>
              </a:rPr>
              <a:t>Chih</a:t>
            </a:r>
            <a:r>
              <a:rPr lang="en-US" sz="1600" dirty="0">
                <a:solidFill>
                  <a:srgbClr val="002060"/>
                </a:solidFill>
                <a:latin typeface="Arial" panose="020B0604020202020204" pitchFamily="34" charset="0"/>
                <a:cs typeface="Arial" panose="020B0604020202020204" pitchFamily="34" charset="0"/>
              </a:rPr>
              <a:t> M-Y, Kornfield R, McTavish F, Johnson R, Brown RT, Mares M-L, Shah DV. Implementing a Mobile Health System to Integrate the Treatment of Addiction Into Primary Care: A Hybrid Implementation-Effectiveness Study. Journal of Medical Internet Research. 2018 Jan 30;20(1):e8928. http://dx.doi.org/10.2196/jmir.8928 </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2</a:t>
            </a:r>
          </a:p>
        </p:txBody>
      </p:sp>
      <p:pic>
        <p:nvPicPr>
          <p:cNvPr id="5" name="Picture 4">
            <a:extLst>
              <a:ext uri="{FF2B5EF4-FFF2-40B4-BE49-F238E27FC236}">
                <a16:creationId xmlns:a16="http://schemas.microsoft.com/office/drawing/2014/main" id="{8F8AC85A-04B8-44D0-9AD9-4D31F22B61A3}"/>
              </a:ext>
            </a:extLst>
          </p:cNvPr>
          <p:cNvPicPr>
            <a:picLocks noChangeAspect="1"/>
          </p:cNvPicPr>
          <p:nvPr/>
        </p:nvPicPr>
        <p:blipFill rotWithShape="1">
          <a:blip r:embed="rId2"/>
          <a:srcRect t="14370" r="1417" b="7110"/>
          <a:stretch/>
        </p:blipFill>
        <p:spPr>
          <a:xfrm>
            <a:off x="238760" y="1908962"/>
            <a:ext cx="11689080" cy="4919193"/>
          </a:xfrm>
          <a:prstGeom prst="rect">
            <a:avLst/>
          </a:prstGeom>
        </p:spPr>
      </p:pic>
    </p:spTree>
    <p:extLst>
      <p:ext uri="{BB962C8B-B14F-4D97-AF65-F5344CB8AC3E}">
        <p14:creationId xmlns:p14="http://schemas.microsoft.com/office/powerpoint/2010/main" val="377646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59749"/>
            <a:ext cx="10800588" cy="5504688"/>
          </a:xfrm>
        </p:spPr>
        <p:txBody>
          <a:bodyPr>
            <a:noAutofit/>
          </a:bodyPr>
          <a:lstStyle/>
          <a:p>
            <a:pPr lvl="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Brassard M. The Memory Jogger II: A Pocket Guide of Tools for Continuous Improvement and Effective Planning. Vol. First Edition. 1994, Methuen, MA: Goal/QPC.</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2"/>
              </a:rPr>
              <a:t>https://www.amazon.com/Memory-Jogger-Continuous-Improvement-Effective/dp/1879364441</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Center for Health Policy and Management Faculty of Medicine, UGM. IR for UHC National Dissemination Workshop JS </a:t>
            </a:r>
            <a:r>
              <a:rPr lang="en-US" sz="1400" dirty="0" err="1">
                <a:solidFill>
                  <a:srgbClr val="002060"/>
                </a:solidFill>
                <a:latin typeface="Arial" panose="020B0604020202020204" pitchFamily="34" charset="0"/>
                <a:cs typeface="Arial" panose="020B0604020202020204" pitchFamily="34" charset="0"/>
              </a:rPr>
              <a:t>Luwansa</a:t>
            </a:r>
            <a:r>
              <a:rPr lang="en-US" sz="1400" dirty="0">
                <a:solidFill>
                  <a:srgbClr val="002060"/>
                </a:solidFill>
                <a:latin typeface="Arial" panose="020B0604020202020204" pitchFamily="34" charset="0"/>
                <a:cs typeface="Arial" panose="020B0604020202020204" pitchFamily="34" charset="0"/>
              </a:rPr>
              <a:t>, 19 December 2017.</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3"/>
              </a:rPr>
              <a:t>https://slideplayer.com/slide/14535022/</a:t>
            </a:r>
            <a:r>
              <a:rPr lang="en-US" sz="14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Cornwall A, </a:t>
            </a:r>
            <a:r>
              <a:rPr lang="en-US" sz="1400" dirty="0" err="1">
                <a:solidFill>
                  <a:srgbClr val="002060"/>
                </a:solidFill>
                <a:latin typeface="Arial" panose="020B0604020202020204" pitchFamily="34" charset="0"/>
                <a:cs typeface="Arial" panose="020B0604020202020204" pitchFamily="34" charset="0"/>
              </a:rPr>
              <a:t>Jewkes</a:t>
            </a:r>
            <a:r>
              <a:rPr lang="en-US" sz="1400" dirty="0">
                <a:solidFill>
                  <a:srgbClr val="002060"/>
                </a:solidFill>
                <a:latin typeface="Arial" panose="020B0604020202020204" pitchFamily="34" charset="0"/>
                <a:cs typeface="Arial" panose="020B0604020202020204" pitchFamily="34" charset="0"/>
              </a:rPr>
              <a:t> R. What is participatory research? Soc Sci Med. 1995 Dec;41(12):1667-76.</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4"/>
              </a:rPr>
              <a:t>https://doi.org/10.1016/0277-9536(95)00127-s</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Fairall</a:t>
            </a:r>
            <a:r>
              <a:rPr lang="en-US" sz="1400" dirty="0">
                <a:solidFill>
                  <a:srgbClr val="002060"/>
                </a:solidFill>
                <a:latin typeface="Arial" panose="020B0604020202020204" pitchFamily="34" charset="0"/>
                <a:cs typeface="Arial" panose="020B0604020202020204" pitchFamily="34" charset="0"/>
              </a:rPr>
              <a:t> L, Bachmann MO, Lombard C, Timmerman V, </a:t>
            </a:r>
            <a:r>
              <a:rPr lang="en-US" sz="1400" dirty="0" err="1">
                <a:solidFill>
                  <a:srgbClr val="002060"/>
                </a:solidFill>
                <a:latin typeface="Arial" panose="020B0604020202020204" pitchFamily="34" charset="0"/>
                <a:cs typeface="Arial" panose="020B0604020202020204" pitchFamily="34" charset="0"/>
              </a:rPr>
              <a:t>Uebel</a:t>
            </a:r>
            <a:r>
              <a:rPr lang="en-US" sz="1400" dirty="0">
                <a:solidFill>
                  <a:srgbClr val="002060"/>
                </a:solidFill>
                <a:latin typeface="Arial" panose="020B0604020202020204" pitchFamily="34" charset="0"/>
                <a:cs typeface="Arial" panose="020B0604020202020204" pitchFamily="34" charset="0"/>
              </a:rPr>
              <a:t> K, </a:t>
            </a:r>
            <a:r>
              <a:rPr lang="en-US" sz="1400" dirty="0" err="1">
                <a:solidFill>
                  <a:srgbClr val="002060"/>
                </a:solidFill>
                <a:latin typeface="Arial" panose="020B0604020202020204" pitchFamily="34" charset="0"/>
                <a:cs typeface="Arial" panose="020B0604020202020204" pitchFamily="34" charset="0"/>
              </a:rPr>
              <a:t>Zwarenstein</a:t>
            </a:r>
            <a:r>
              <a:rPr lang="en-US" sz="1400" dirty="0">
                <a:solidFill>
                  <a:srgbClr val="002060"/>
                </a:solidFill>
                <a:latin typeface="Arial" panose="020B0604020202020204" pitchFamily="34" charset="0"/>
                <a:cs typeface="Arial" panose="020B0604020202020204" pitchFamily="34" charset="0"/>
              </a:rPr>
              <a:t> M, Boulle A, </a:t>
            </a:r>
            <a:r>
              <a:rPr lang="en-US" sz="1400" dirty="0" err="1">
                <a:solidFill>
                  <a:srgbClr val="002060"/>
                </a:solidFill>
                <a:latin typeface="Arial" panose="020B0604020202020204" pitchFamily="34" charset="0"/>
                <a:cs typeface="Arial" panose="020B0604020202020204" pitchFamily="34" charset="0"/>
              </a:rPr>
              <a:t>Georgeu</a:t>
            </a:r>
            <a:r>
              <a:rPr lang="en-US" sz="1400" dirty="0">
                <a:solidFill>
                  <a:srgbClr val="002060"/>
                </a:solidFill>
                <a:latin typeface="Arial" panose="020B0604020202020204" pitchFamily="34" charset="0"/>
                <a:cs typeface="Arial" panose="020B0604020202020204" pitchFamily="34" charset="0"/>
              </a:rPr>
              <a:t> D, Colvin CJ, Lewin S, Faris G, Cornick R, Draper B, Tshabalala M, Kotze E, van Vuuren C, Steyn D, Chapman R, Bateman E. Task shifting of antiretroviral treatment from doctors to primary-care nurses in South Africa (STRETCH): a pragmatic, parallel,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trial. Lancet. 2012 Sep 8;380(9845):889-98.</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5"/>
              </a:rPr>
              <a:t>https://doi.org/10.1016/s0140-6736(12)60730-2</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Habicht</a:t>
            </a:r>
            <a:r>
              <a:rPr lang="en-US" sz="1400" dirty="0">
                <a:solidFill>
                  <a:srgbClr val="002060"/>
                </a:solidFill>
                <a:latin typeface="Arial" panose="020B0604020202020204" pitchFamily="34" charset="0"/>
                <a:cs typeface="Arial" panose="020B0604020202020204" pitchFamily="34" charset="0"/>
              </a:rPr>
              <a:t> JP, Victora CG, Vaughan JP. Evaluation designs for adequacy, plausibility and probability of public health </a:t>
            </a:r>
            <a:r>
              <a:rPr lang="en-US" sz="1400" dirty="0" err="1">
                <a:solidFill>
                  <a:srgbClr val="002060"/>
                </a:solidFill>
                <a:latin typeface="Arial" panose="020B0604020202020204" pitchFamily="34" charset="0"/>
                <a:cs typeface="Arial" panose="020B0604020202020204" pitchFamily="34" charset="0"/>
              </a:rPr>
              <a:t>programme</a:t>
            </a:r>
            <a:r>
              <a:rPr lang="en-US" sz="1400" dirty="0">
                <a:solidFill>
                  <a:srgbClr val="002060"/>
                </a:solidFill>
                <a:latin typeface="Arial" panose="020B0604020202020204" pitchFamily="34" charset="0"/>
                <a:cs typeface="Arial" panose="020B0604020202020204" pitchFamily="34" charset="0"/>
              </a:rPr>
              <a:t> performance and impact. Int J Epidemiol. 1999 Feb;28(1):10-8.</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6"/>
              </a:rPr>
              <a:t>https://doi.org/10.1093/ije/28.1.10</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Mandala J, </a:t>
            </a:r>
            <a:r>
              <a:rPr lang="en-US" sz="1400" dirty="0" err="1">
                <a:solidFill>
                  <a:srgbClr val="002060"/>
                </a:solidFill>
                <a:latin typeface="Arial" panose="020B0604020202020204" pitchFamily="34" charset="0"/>
                <a:cs typeface="Arial" panose="020B0604020202020204" pitchFamily="34" charset="0"/>
              </a:rPr>
              <a:t>Torpey</a:t>
            </a:r>
            <a:r>
              <a:rPr lang="en-US" sz="1400" dirty="0">
                <a:solidFill>
                  <a:srgbClr val="002060"/>
                </a:solidFill>
                <a:latin typeface="Arial" panose="020B0604020202020204" pitchFamily="34" charset="0"/>
                <a:cs typeface="Arial" panose="020B0604020202020204" pitchFamily="34" charset="0"/>
              </a:rPr>
              <a:t> K, Kasonde P, </a:t>
            </a:r>
            <a:r>
              <a:rPr lang="en-US" sz="1400" dirty="0" err="1">
                <a:solidFill>
                  <a:srgbClr val="002060"/>
                </a:solidFill>
                <a:latin typeface="Arial" panose="020B0604020202020204" pitchFamily="34" charset="0"/>
                <a:cs typeface="Arial" panose="020B0604020202020204" pitchFamily="34" charset="0"/>
              </a:rPr>
              <a:t>Kabaso</a:t>
            </a:r>
            <a:r>
              <a:rPr lang="en-US" sz="1400" dirty="0">
                <a:solidFill>
                  <a:srgbClr val="002060"/>
                </a:solidFill>
                <a:latin typeface="Arial" panose="020B0604020202020204" pitchFamily="34" charset="0"/>
                <a:cs typeface="Arial" panose="020B0604020202020204" pitchFamily="34" charset="0"/>
              </a:rPr>
              <a:t> M, Dirks R, Suzuki C, Thompson C, </a:t>
            </a:r>
            <a:r>
              <a:rPr lang="en-US" sz="1400" dirty="0" err="1">
                <a:solidFill>
                  <a:srgbClr val="002060"/>
                </a:solidFill>
                <a:latin typeface="Arial" panose="020B0604020202020204" pitchFamily="34" charset="0"/>
                <a:cs typeface="Arial" panose="020B0604020202020204" pitchFamily="34" charset="0"/>
              </a:rPr>
              <a:t>Sangiwa</a:t>
            </a:r>
            <a:r>
              <a:rPr lang="en-US" sz="1400" dirty="0">
                <a:solidFill>
                  <a:srgbClr val="002060"/>
                </a:solidFill>
                <a:latin typeface="Arial" panose="020B0604020202020204" pitchFamily="34" charset="0"/>
                <a:cs typeface="Arial" panose="020B0604020202020204" pitchFamily="34" charset="0"/>
              </a:rPr>
              <a:t> G, </a:t>
            </a:r>
            <a:r>
              <a:rPr lang="en-US" sz="1400" dirty="0" err="1">
                <a:solidFill>
                  <a:srgbClr val="002060"/>
                </a:solidFill>
                <a:latin typeface="Arial" panose="020B0604020202020204" pitchFamily="34" charset="0"/>
                <a:cs typeface="Arial" panose="020B0604020202020204" pitchFamily="34" charset="0"/>
              </a:rPr>
              <a:t>Mukadi</a:t>
            </a:r>
            <a:r>
              <a:rPr lang="en-US" sz="1400" dirty="0">
                <a:solidFill>
                  <a:srgbClr val="002060"/>
                </a:solidFill>
                <a:latin typeface="Arial" panose="020B0604020202020204" pitchFamily="34" charset="0"/>
                <a:cs typeface="Arial" panose="020B0604020202020204" pitchFamily="34" charset="0"/>
              </a:rPr>
              <a:t> YD. Prevention of mother-to-child transmission of HIV in Zambia: implementing efficacious ARV regimens in primary health centers. BMC Public Health. 2009 Aug 27;9:314.</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7"/>
              </a:rPr>
              <a:t>https://doi.org/10.1186/1471-2458-9-314</a:t>
            </a:r>
            <a:endParaRPr lang="en-US" sz="14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17137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3284"/>
            <a:ext cx="10800588" cy="4976988"/>
          </a:xfrm>
        </p:spPr>
        <p:txBody>
          <a:bodyPr>
            <a:noAutofit/>
          </a:bodyPr>
          <a:lstStyle/>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Peters DH, editor. Improving health service delivery in developing countries: from evidence to action. World Bank Publications; 2009.</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2"/>
              </a:rPr>
              <a:t>https://openknowledge.worldbank.org/handle/10986/12335</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Peters DH, Tran N, Adam T, </a:t>
            </a:r>
            <a:r>
              <a:rPr lang="en-US" sz="1400" dirty="0" err="1">
                <a:solidFill>
                  <a:srgbClr val="002060"/>
                </a:solidFill>
                <a:latin typeface="Arial" panose="020B0604020202020204" pitchFamily="34" charset="0"/>
                <a:cs typeface="Arial" panose="020B0604020202020204" pitchFamily="34" charset="0"/>
              </a:rPr>
              <a:t>Ghaffar</a:t>
            </a:r>
            <a:r>
              <a:rPr lang="en-US" sz="14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3"/>
              </a:rPr>
              <a:t>https://apps.who.int/iris/bitstream/handle/10665/91758/9789241506212_eng.pdf</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Remme</a:t>
            </a:r>
            <a:r>
              <a:rPr lang="en-US" sz="1400" dirty="0">
                <a:solidFill>
                  <a:srgbClr val="002060"/>
                </a:solidFill>
                <a:latin typeface="Arial" panose="020B0604020202020204" pitchFamily="34" charset="0"/>
                <a:cs typeface="Arial" panose="020B0604020202020204" pitchFamily="34" charset="0"/>
              </a:rPr>
              <a:t> JH, Adam T, Becerra-Posada F, </a:t>
            </a:r>
            <a:r>
              <a:rPr lang="en-US" sz="1400" dirty="0" err="1">
                <a:solidFill>
                  <a:srgbClr val="002060"/>
                </a:solidFill>
                <a:latin typeface="Arial" panose="020B0604020202020204" pitchFamily="34" charset="0"/>
                <a:cs typeface="Arial" panose="020B0604020202020204" pitchFamily="34" charset="0"/>
              </a:rPr>
              <a:t>D'Arcangues</a:t>
            </a:r>
            <a:r>
              <a:rPr lang="en-US" sz="1400" dirty="0">
                <a:solidFill>
                  <a:srgbClr val="002060"/>
                </a:solidFill>
                <a:latin typeface="Arial" panose="020B0604020202020204" pitchFamily="34" charset="0"/>
                <a:cs typeface="Arial" panose="020B0604020202020204" pitchFamily="34" charset="0"/>
              </a:rPr>
              <a:t> C, Devlin M, Gardner C, Ghaffar A, </a:t>
            </a:r>
            <a:r>
              <a:rPr lang="en-US" sz="1400" dirty="0" err="1">
                <a:solidFill>
                  <a:srgbClr val="002060"/>
                </a:solidFill>
                <a:latin typeface="Arial" panose="020B0604020202020204" pitchFamily="34" charset="0"/>
                <a:cs typeface="Arial" panose="020B0604020202020204" pitchFamily="34" charset="0"/>
              </a:rPr>
              <a:t>Hombach</a:t>
            </a:r>
            <a:r>
              <a:rPr lang="en-US" sz="1400" dirty="0">
                <a:solidFill>
                  <a:srgbClr val="002060"/>
                </a:solidFill>
                <a:latin typeface="Arial" panose="020B0604020202020204" pitchFamily="34" charset="0"/>
                <a:cs typeface="Arial" panose="020B0604020202020204" pitchFamily="34" charset="0"/>
              </a:rPr>
              <a:t> J, </a:t>
            </a:r>
            <a:r>
              <a:rPr lang="en-US" sz="1400" dirty="0" err="1">
                <a:solidFill>
                  <a:srgbClr val="002060"/>
                </a:solidFill>
                <a:latin typeface="Arial" panose="020B0604020202020204" pitchFamily="34" charset="0"/>
                <a:cs typeface="Arial" panose="020B0604020202020204" pitchFamily="34" charset="0"/>
              </a:rPr>
              <a:t>Kengeya</a:t>
            </a:r>
            <a:r>
              <a:rPr lang="en-US" sz="1400" dirty="0">
                <a:solidFill>
                  <a:srgbClr val="002060"/>
                </a:solidFill>
                <a:latin typeface="Arial" panose="020B0604020202020204" pitchFamily="34" charset="0"/>
                <a:cs typeface="Arial" panose="020B0604020202020204" pitchFamily="34" charset="0"/>
              </a:rPr>
              <a:t> JF, </a:t>
            </a:r>
            <a:r>
              <a:rPr lang="en-US" sz="1400" dirty="0" err="1">
                <a:solidFill>
                  <a:srgbClr val="002060"/>
                </a:solidFill>
                <a:latin typeface="Arial" panose="020B0604020202020204" pitchFamily="34" charset="0"/>
                <a:cs typeface="Arial" panose="020B0604020202020204" pitchFamily="34" charset="0"/>
              </a:rPr>
              <a:t>Mbewu</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Mbizvo</a:t>
            </a:r>
            <a:r>
              <a:rPr lang="en-US" sz="1400" dirty="0">
                <a:solidFill>
                  <a:srgbClr val="002060"/>
                </a:solidFill>
                <a:latin typeface="Arial" panose="020B0604020202020204" pitchFamily="34" charset="0"/>
                <a:cs typeface="Arial" panose="020B0604020202020204" pitchFamily="34" charset="0"/>
              </a:rPr>
              <a:t> MT, Mirza Z, Pang T, Ridley RG, </a:t>
            </a:r>
            <a:r>
              <a:rPr lang="en-US" sz="1400" dirty="0" err="1">
                <a:solidFill>
                  <a:srgbClr val="002060"/>
                </a:solidFill>
                <a:latin typeface="Arial" panose="020B0604020202020204" pitchFamily="34" charset="0"/>
                <a:cs typeface="Arial" panose="020B0604020202020204" pitchFamily="34" charset="0"/>
              </a:rPr>
              <a:t>Zicker</a:t>
            </a:r>
            <a:r>
              <a:rPr lang="en-US" sz="1400" dirty="0">
                <a:solidFill>
                  <a:srgbClr val="002060"/>
                </a:solidFill>
                <a:latin typeface="Arial" panose="020B0604020202020204" pitchFamily="34" charset="0"/>
                <a:cs typeface="Arial" panose="020B0604020202020204" pitchFamily="34" charset="0"/>
              </a:rPr>
              <a:t> F, Terry RF. Defining research to improve health systems.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 2010 Nov 16;7(11):e1001000.</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4"/>
              </a:rPr>
              <a:t>https://doi.org/10.1371/journal.pmed.1001000</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Roy SS, Mahapatra R, Rath S, Bajpai A, Singh V, Rath S, Nair N, Tripathy P, </a:t>
            </a:r>
            <a:r>
              <a:rPr lang="en-US" sz="1400" dirty="0" err="1">
                <a:solidFill>
                  <a:srgbClr val="002060"/>
                </a:solidFill>
                <a:latin typeface="Arial" panose="020B0604020202020204" pitchFamily="34" charset="0"/>
                <a:cs typeface="Arial" panose="020B0604020202020204" pitchFamily="34" charset="0"/>
              </a:rPr>
              <a:t>Gope</a:t>
            </a:r>
            <a:r>
              <a:rPr lang="en-US" sz="1400" dirty="0">
                <a:solidFill>
                  <a:srgbClr val="002060"/>
                </a:solidFill>
                <a:latin typeface="Arial" panose="020B0604020202020204" pitchFamily="34" charset="0"/>
                <a:cs typeface="Arial" panose="020B0604020202020204" pitchFamily="34" charset="0"/>
              </a:rPr>
              <a:t> RK, Sinha R, Costello A, </a:t>
            </a:r>
            <a:r>
              <a:rPr lang="en-US" sz="1400" dirty="0" err="1">
                <a:solidFill>
                  <a:srgbClr val="002060"/>
                </a:solidFill>
                <a:latin typeface="Arial" panose="020B0604020202020204" pitchFamily="34" charset="0"/>
                <a:cs typeface="Arial" panose="020B0604020202020204" pitchFamily="34" charset="0"/>
              </a:rPr>
              <a:t>Pagel</a:t>
            </a:r>
            <a:r>
              <a:rPr lang="en-US" sz="1400" dirty="0">
                <a:solidFill>
                  <a:srgbClr val="002060"/>
                </a:solidFill>
                <a:latin typeface="Arial" panose="020B0604020202020204" pitchFamily="34" charset="0"/>
                <a:cs typeface="Arial" panose="020B0604020202020204" pitchFamily="34" charset="0"/>
              </a:rPr>
              <a:t> C, Prost A. Improved neonatal survival after participatory learning and action with women's groups: a prospective study in rural eastern India. Bull World Health Organ. 2013 Jun 1;91(6):426-433B.</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5"/>
              </a:rPr>
              <a:t>https://doi.org/10.2471/blt.12.105171</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World Health Organization and </a:t>
            </a:r>
            <a:r>
              <a:rPr lang="en-US" sz="1400" dirty="0" err="1">
                <a:solidFill>
                  <a:srgbClr val="002060"/>
                </a:solidFill>
                <a:latin typeface="Arial" panose="020B0604020202020204" pitchFamily="34" charset="0"/>
                <a:cs typeface="Arial" panose="020B0604020202020204" pitchFamily="34" charset="0"/>
              </a:rPr>
              <a:t>ExpandNET</a:t>
            </a:r>
            <a:r>
              <a:rPr lang="en-US" sz="1400" dirty="0">
                <a:solidFill>
                  <a:srgbClr val="002060"/>
                </a:solidFill>
                <a:latin typeface="Arial" panose="020B0604020202020204" pitchFamily="34" charset="0"/>
                <a:cs typeface="Arial" panose="020B0604020202020204" pitchFamily="34" charset="0"/>
              </a:rPr>
              <a:t>. Nine steps for developing a scaling up strategy. World Health Organization; 2010.</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6"/>
              </a:rPr>
              <a:t>https://iris.who.int/handle/10665/44432</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World Health Organization &amp; UNICEF/UNDP/World Bank/WHO Special </a:t>
            </a:r>
            <a:r>
              <a:rPr lang="en-US" sz="1400" dirty="0" err="1">
                <a:solidFill>
                  <a:srgbClr val="002060"/>
                </a:solidFill>
                <a:latin typeface="Arial" panose="020B0604020202020204" pitchFamily="34" charset="0"/>
                <a:cs typeface="Arial" panose="020B0604020202020204" pitchFamily="34" charset="0"/>
              </a:rPr>
              <a:t>Programme</a:t>
            </a:r>
            <a:r>
              <a:rPr lang="en-US" sz="1400" dirty="0">
                <a:solidFill>
                  <a:srgbClr val="002060"/>
                </a:solidFill>
                <a:latin typeface="Arial" panose="020B0604020202020204" pitchFamily="34" charset="0"/>
                <a:cs typeface="Arial" panose="020B0604020202020204" pitchFamily="34" charset="0"/>
              </a:rPr>
              <a:t> for Research and Training in Tropical Diseases‎. Implementation research toolkit. World Health Organization; 2014.</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7"/>
              </a:rPr>
              <a:t>https://iris.who.int/handle/10665/110523</a:t>
            </a:r>
            <a:r>
              <a:rPr lang="en-US" sz="1400" dirty="0">
                <a:solidFill>
                  <a:srgbClr val="002060"/>
                </a:solidFill>
                <a:latin typeface="Arial" panose="020B0604020202020204" pitchFamily="34" charset="0"/>
                <a:cs typeface="Arial" panose="020B0604020202020204" pitchFamily="34" charset="0"/>
              </a:rPr>
              <a:t> </a:t>
            </a: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98175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523" y="1051582"/>
            <a:ext cx="10800588" cy="5087182"/>
          </a:xfrm>
        </p:spPr>
        <p:txBody>
          <a:bodyPr>
            <a:noAutofit/>
          </a:bodyPr>
          <a:lstStyle/>
          <a:p>
            <a:pPr>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Baqui</a:t>
            </a:r>
            <a:r>
              <a:rPr lang="en-US" sz="1400" dirty="0">
                <a:solidFill>
                  <a:srgbClr val="002060"/>
                </a:solidFill>
                <a:latin typeface="Arial" panose="020B0604020202020204" pitchFamily="34" charset="0"/>
                <a:cs typeface="Arial" panose="020B0604020202020204" pitchFamily="34" charset="0"/>
              </a:rPr>
              <a:t> AH, El-</a:t>
            </a:r>
            <a:r>
              <a:rPr lang="en-US" sz="1400" dirty="0" err="1">
                <a:solidFill>
                  <a:srgbClr val="002060"/>
                </a:solidFill>
                <a:latin typeface="Arial" panose="020B0604020202020204" pitchFamily="34" charset="0"/>
                <a:cs typeface="Arial" panose="020B0604020202020204" pitchFamily="34" charset="0"/>
              </a:rPr>
              <a:t>Arifeen</a:t>
            </a:r>
            <a:r>
              <a:rPr lang="en-US" sz="1400" dirty="0">
                <a:solidFill>
                  <a:srgbClr val="002060"/>
                </a:solidFill>
                <a:latin typeface="Arial" panose="020B0604020202020204" pitchFamily="34" charset="0"/>
                <a:cs typeface="Arial" panose="020B0604020202020204" pitchFamily="34" charset="0"/>
              </a:rPr>
              <a:t> S, Darmstadt GL, Ahmed S, Williams EK, </a:t>
            </a:r>
            <a:r>
              <a:rPr lang="en-US" sz="1400" dirty="0" err="1">
                <a:solidFill>
                  <a:srgbClr val="002060"/>
                </a:solidFill>
                <a:latin typeface="Arial" panose="020B0604020202020204" pitchFamily="34" charset="0"/>
                <a:cs typeface="Arial" panose="020B0604020202020204" pitchFamily="34" charset="0"/>
              </a:rPr>
              <a:t>Seraji</a:t>
            </a:r>
            <a:r>
              <a:rPr lang="en-US" sz="1400" dirty="0">
                <a:solidFill>
                  <a:srgbClr val="002060"/>
                </a:solidFill>
                <a:latin typeface="Arial" panose="020B0604020202020204" pitchFamily="34" charset="0"/>
                <a:cs typeface="Arial" panose="020B0604020202020204" pitchFamily="34" charset="0"/>
              </a:rPr>
              <a:t> HR, Mannan I, Rahman SM, Shah R, Saha SK, Syed U, Winch PJ, Lefevre A, </a:t>
            </a:r>
            <a:r>
              <a:rPr lang="en-US" sz="1400" dirty="0" err="1">
                <a:solidFill>
                  <a:srgbClr val="002060"/>
                </a:solidFill>
                <a:latin typeface="Arial" panose="020B0604020202020204" pitchFamily="34" charset="0"/>
                <a:cs typeface="Arial" panose="020B0604020202020204" pitchFamily="34" charset="0"/>
              </a:rPr>
              <a:t>Santosham</a:t>
            </a:r>
            <a:r>
              <a:rPr lang="en-US" sz="1400" dirty="0">
                <a:solidFill>
                  <a:srgbClr val="002060"/>
                </a:solidFill>
                <a:latin typeface="Arial" panose="020B0604020202020204" pitchFamily="34" charset="0"/>
                <a:cs typeface="Arial" panose="020B0604020202020204" pitchFamily="34" charset="0"/>
              </a:rPr>
              <a:t> M, Black RE; </a:t>
            </a:r>
            <a:r>
              <a:rPr lang="en-US" sz="1400" dirty="0" err="1">
                <a:solidFill>
                  <a:srgbClr val="002060"/>
                </a:solidFill>
                <a:latin typeface="Arial" panose="020B0604020202020204" pitchFamily="34" charset="0"/>
                <a:cs typeface="Arial" panose="020B0604020202020204" pitchFamily="34" charset="0"/>
              </a:rPr>
              <a:t>Projahnmo</a:t>
            </a:r>
            <a:r>
              <a:rPr lang="en-US" sz="1400" dirty="0">
                <a:solidFill>
                  <a:srgbClr val="002060"/>
                </a:solidFill>
                <a:latin typeface="Arial" panose="020B0604020202020204" pitchFamily="34" charset="0"/>
                <a:cs typeface="Arial" panose="020B0604020202020204" pitchFamily="34" charset="0"/>
              </a:rPr>
              <a:t> Study Group. Effect of community-based newborn-care intervention package implemented through two service-delivery strategies in Sylhet district, Bangladesh: a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controlled trial. Lancet. 2008 Jun 7;371(9628):1936-44.</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2"/>
              </a:rPr>
              <a:t>https://doi.org/10.1016/s0140-6736(08)60835-1</a:t>
            </a:r>
            <a:endParaRPr lang="en-US" sz="14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err="1">
                <a:solidFill>
                  <a:srgbClr val="002060"/>
                </a:solidFill>
                <a:latin typeface="Arial" panose="020B0604020202020204" pitchFamily="34" charset="0"/>
                <a:cs typeface="Arial" panose="020B0604020202020204" pitchFamily="34" charset="0"/>
              </a:rPr>
              <a:t>Baqui</a:t>
            </a:r>
            <a:r>
              <a:rPr lang="en-US" sz="1400" dirty="0">
                <a:solidFill>
                  <a:srgbClr val="002060"/>
                </a:solidFill>
                <a:latin typeface="Arial" panose="020B0604020202020204" pitchFamily="34" charset="0"/>
                <a:cs typeface="Arial" panose="020B0604020202020204" pitchFamily="34" charset="0"/>
              </a:rPr>
              <a:t> AH, </a:t>
            </a:r>
            <a:r>
              <a:rPr lang="en-US" sz="1400" dirty="0" err="1">
                <a:solidFill>
                  <a:srgbClr val="002060"/>
                </a:solidFill>
                <a:latin typeface="Arial" panose="020B0604020202020204" pitchFamily="34" charset="0"/>
                <a:cs typeface="Arial" panose="020B0604020202020204" pitchFamily="34" charset="0"/>
              </a:rPr>
              <a:t>Arifeen</a:t>
            </a:r>
            <a:r>
              <a:rPr lang="en-US" sz="1400" dirty="0">
                <a:solidFill>
                  <a:srgbClr val="002060"/>
                </a:solidFill>
                <a:latin typeface="Arial" panose="020B0604020202020204" pitchFamily="34" charset="0"/>
                <a:cs typeface="Arial" panose="020B0604020202020204" pitchFamily="34" charset="0"/>
              </a:rPr>
              <a:t> SE, Rosen HE, Mannan I, Rahman SM, Al-Mahmud AB, Hossain D, Das MK, Begum N, Ahmed S, </a:t>
            </a:r>
            <a:r>
              <a:rPr lang="en-US" sz="1400" dirty="0" err="1">
                <a:solidFill>
                  <a:srgbClr val="002060"/>
                </a:solidFill>
                <a:latin typeface="Arial" panose="020B0604020202020204" pitchFamily="34" charset="0"/>
                <a:cs typeface="Arial" panose="020B0604020202020204" pitchFamily="34" charset="0"/>
              </a:rPr>
              <a:t>Santosham</a:t>
            </a:r>
            <a:r>
              <a:rPr lang="en-US" sz="1400" dirty="0">
                <a:solidFill>
                  <a:srgbClr val="002060"/>
                </a:solidFill>
                <a:latin typeface="Arial" panose="020B0604020202020204" pitchFamily="34" charset="0"/>
                <a:cs typeface="Arial" panose="020B0604020202020204" pitchFamily="34" charset="0"/>
              </a:rPr>
              <a:t> M, Black RE, Darmstadt GL; </a:t>
            </a:r>
            <a:r>
              <a:rPr lang="en-US" sz="1400" dirty="0" err="1">
                <a:solidFill>
                  <a:srgbClr val="002060"/>
                </a:solidFill>
                <a:latin typeface="Arial" panose="020B0604020202020204" pitchFamily="34" charset="0"/>
                <a:cs typeface="Arial" panose="020B0604020202020204" pitchFamily="34" charset="0"/>
              </a:rPr>
              <a:t>Projahnmo</a:t>
            </a:r>
            <a:r>
              <a:rPr lang="en-US" sz="1400" dirty="0">
                <a:solidFill>
                  <a:srgbClr val="002060"/>
                </a:solidFill>
                <a:latin typeface="Arial" panose="020B0604020202020204" pitchFamily="34" charset="0"/>
                <a:cs typeface="Arial" panose="020B0604020202020204" pitchFamily="34" charset="0"/>
              </a:rPr>
              <a:t> Study Group. Community-based validation of assessment of newborn illnesses by trained community health workers in Sylhet district of Bangladesh. Trop Med Int Health. 2009 Dec;14(12):1448-56.</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3"/>
              </a:rPr>
              <a:t>https://doi.org/10.1111/j.1365-3156.2009.02397.x</a:t>
            </a:r>
            <a:endParaRPr lang="en-US" sz="14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Brownson RC, Colditz GA, Proctor EK, editors. Dissemination and implementation research in health: translating science to practice. Oxford University Press; 2017.</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4"/>
              </a:rPr>
              <a:t>https://academic.oup.com/book/26456</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Choi Y, El </a:t>
            </a:r>
            <a:r>
              <a:rPr lang="en-US" sz="1400" dirty="0" err="1">
                <a:solidFill>
                  <a:srgbClr val="002060"/>
                </a:solidFill>
                <a:latin typeface="Arial" panose="020B0604020202020204" pitchFamily="34" charset="0"/>
                <a:cs typeface="Arial" panose="020B0604020202020204" pitchFamily="34" charset="0"/>
              </a:rPr>
              <a:t>Arifeen</a:t>
            </a:r>
            <a:r>
              <a:rPr lang="en-US" sz="1400" dirty="0">
                <a:solidFill>
                  <a:srgbClr val="002060"/>
                </a:solidFill>
                <a:latin typeface="Arial" panose="020B0604020202020204" pitchFamily="34" charset="0"/>
                <a:cs typeface="Arial" panose="020B0604020202020204" pitchFamily="34" charset="0"/>
              </a:rPr>
              <a:t> S, Mannan I, Rahman SM, Bari S, Darmstadt GL, Black RE, </a:t>
            </a:r>
            <a:r>
              <a:rPr lang="en-US" sz="1400" dirty="0" err="1">
                <a:solidFill>
                  <a:srgbClr val="002060"/>
                </a:solidFill>
                <a:latin typeface="Arial" panose="020B0604020202020204" pitchFamily="34" charset="0"/>
                <a:cs typeface="Arial" panose="020B0604020202020204" pitchFamily="34" charset="0"/>
              </a:rPr>
              <a:t>Baqui</a:t>
            </a:r>
            <a:r>
              <a:rPr lang="en-US" sz="1400" dirty="0">
                <a:solidFill>
                  <a:srgbClr val="002060"/>
                </a:solidFill>
                <a:latin typeface="Arial" panose="020B0604020202020204" pitchFamily="34" charset="0"/>
                <a:cs typeface="Arial" panose="020B0604020202020204" pitchFamily="34" charset="0"/>
              </a:rPr>
              <a:t> AH; </a:t>
            </a:r>
            <a:r>
              <a:rPr lang="en-US" sz="1400" dirty="0" err="1">
                <a:solidFill>
                  <a:srgbClr val="002060"/>
                </a:solidFill>
                <a:latin typeface="Arial" panose="020B0604020202020204" pitchFamily="34" charset="0"/>
                <a:cs typeface="Arial" panose="020B0604020202020204" pitchFamily="34" charset="0"/>
              </a:rPr>
              <a:t>Projahnmo</a:t>
            </a:r>
            <a:r>
              <a:rPr lang="en-US" sz="1400" dirty="0">
                <a:solidFill>
                  <a:srgbClr val="002060"/>
                </a:solidFill>
                <a:latin typeface="Arial" panose="020B0604020202020204" pitchFamily="34" charset="0"/>
                <a:cs typeface="Arial" panose="020B0604020202020204" pitchFamily="34" charset="0"/>
              </a:rPr>
              <a:t> Study Group. Can mothers recognize neonatal illness correctly? Comparison of maternal report and assessment by community health workers in rural Bangladesh. Trop Med Int Health. 2010 Jun;15(6):743-53.</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5"/>
              </a:rPr>
              <a:t>https://doi.org/10.1111/j.1365-3156.2010.02532.x</a:t>
            </a:r>
            <a:endParaRPr lang="en-US" sz="14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Curran GM, Bauer M, Mittman B, Pyne JM, </a:t>
            </a:r>
            <a:r>
              <a:rPr lang="en-US" sz="1400" dirty="0" err="1">
                <a:solidFill>
                  <a:srgbClr val="002060"/>
                </a:solidFill>
                <a:latin typeface="Arial" panose="020B0604020202020204" pitchFamily="34" charset="0"/>
                <a:cs typeface="Arial" panose="020B0604020202020204" pitchFamily="34" charset="0"/>
              </a:rPr>
              <a:t>Stetler</a:t>
            </a:r>
            <a:r>
              <a:rPr lang="en-US" sz="1400" dirty="0">
                <a:solidFill>
                  <a:srgbClr val="002060"/>
                </a:solidFill>
                <a:latin typeface="Arial" panose="020B0604020202020204" pitchFamily="34" charset="0"/>
                <a:cs typeface="Arial" panose="020B0604020202020204" pitchFamily="34" charset="0"/>
              </a:rPr>
              <a:t> C. Effectiveness-implementation hybrid designs: combining elements of clinical effectiveness and implementation research to enhance public health impact. Med Care. 2012 Mar;50(3):217-26.</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6"/>
              </a:rPr>
              <a:t>https://doi.org/10.1097/mlr.0b013e3182408812</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Davidoff F, </a:t>
            </a:r>
            <a:r>
              <a:rPr lang="en-US" sz="1400" dirty="0" err="1">
                <a:solidFill>
                  <a:srgbClr val="002060"/>
                </a:solidFill>
                <a:latin typeface="Arial" panose="020B0604020202020204" pitchFamily="34" charset="0"/>
                <a:cs typeface="Arial" panose="020B0604020202020204" pitchFamily="34" charset="0"/>
              </a:rPr>
              <a:t>Batalden</a:t>
            </a:r>
            <a:r>
              <a:rPr lang="en-US" sz="1400" dirty="0">
                <a:solidFill>
                  <a:srgbClr val="002060"/>
                </a:solidFill>
                <a:latin typeface="Arial" panose="020B0604020202020204" pitchFamily="34" charset="0"/>
                <a:cs typeface="Arial" panose="020B0604020202020204" pitchFamily="34" charset="0"/>
              </a:rPr>
              <a:t> P, Stevens D, </a:t>
            </a:r>
            <a:r>
              <a:rPr lang="en-US" sz="1400" dirty="0" err="1">
                <a:solidFill>
                  <a:srgbClr val="002060"/>
                </a:solidFill>
                <a:latin typeface="Arial" panose="020B0604020202020204" pitchFamily="34" charset="0"/>
                <a:cs typeface="Arial" panose="020B0604020202020204" pitchFamily="34" charset="0"/>
              </a:rPr>
              <a:t>Ogrinc</a:t>
            </a:r>
            <a:r>
              <a:rPr lang="en-US" sz="1400" dirty="0">
                <a:solidFill>
                  <a:srgbClr val="002060"/>
                </a:solidFill>
                <a:latin typeface="Arial" panose="020B0604020202020204" pitchFamily="34" charset="0"/>
                <a:cs typeface="Arial" panose="020B0604020202020204" pitchFamily="34" charset="0"/>
              </a:rPr>
              <a:t> G, Mooney S; SQUIRE Development Group. Publication guidelines for quality improvement in health care: evolution of the SQUIRE project. Qual </a:t>
            </a:r>
            <a:r>
              <a:rPr lang="en-US" sz="1400" dirty="0" err="1">
                <a:solidFill>
                  <a:srgbClr val="002060"/>
                </a:solidFill>
                <a:latin typeface="Arial" panose="020B0604020202020204" pitchFamily="34" charset="0"/>
                <a:cs typeface="Arial" panose="020B0604020202020204" pitchFamily="34" charset="0"/>
              </a:rPr>
              <a:t>Saf</a:t>
            </a:r>
            <a:r>
              <a:rPr lang="en-US" sz="1400" dirty="0">
                <a:solidFill>
                  <a:srgbClr val="002060"/>
                </a:solidFill>
                <a:latin typeface="Arial" panose="020B0604020202020204" pitchFamily="34" charset="0"/>
                <a:cs typeface="Arial" panose="020B0604020202020204" pitchFamily="34" charset="0"/>
              </a:rPr>
              <a:t> Health Care. 2008 Oct;17 Suppl 1(Suppl_1):i3-9. </a:t>
            </a:r>
            <a:r>
              <a:rPr lang="en-US" sz="1400" dirty="0">
                <a:solidFill>
                  <a:srgbClr val="002060"/>
                </a:solidFill>
                <a:latin typeface="Arial" panose="020B0604020202020204" pitchFamily="34" charset="0"/>
                <a:cs typeface="Arial" panose="020B0604020202020204" pitchFamily="34" charset="0"/>
                <a:hlinkClick r:id="rId7"/>
              </a:rPr>
              <a:t>https://doi.org/10.1136/qshc.2008.029066</a:t>
            </a:r>
            <a:r>
              <a:rPr lang="en-US" sz="1400" dirty="0">
                <a:solidFill>
                  <a:srgbClr val="002060"/>
                </a:solidFill>
                <a:latin typeface="Arial" panose="020B0604020202020204" pitchFamily="34" charset="0"/>
                <a:cs typeface="Arial" panose="020B0604020202020204" pitchFamily="34" charset="0"/>
              </a:rPr>
              <a:t> </a:t>
            </a: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250788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095" y="1000374"/>
            <a:ext cx="10800588" cy="5488057"/>
          </a:xfrm>
        </p:spPr>
        <p:txBody>
          <a:bodyPr>
            <a:noAutofit/>
          </a:bodyPr>
          <a:lstStyle/>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Dieleman M, Kane S, </a:t>
            </a:r>
            <a:r>
              <a:rPr lang="en-US" sz="1400" dirty="0" err="1">
                <a:solidFill>
                  <a:srgbClr val="002060"/>
                </a:solidFill>
                <a:latin typeface="Arial" panose="020B0604020202020204" pitchFamily="34" charset="0"/>
                <a:cs typeface="Arial" panose="020B0604020202020204" pitchFamily="34" charset="0"/>
              </a:rPr>
              <a:t>Zwanikken</a:t>
            </a:r>
            <a:r>
              <a:rPr lang="en-US" sz="1400" dirty="0">
                <a:solidFill>
                  <a:srgbClr val="002060"/>
                </a:solidFill>
                <a:latin typeface="Arial" panose="020B0604020202020204" pitchFamily="34" charset="0"/>
                <a:cs typeface="Arial" panose="020B0604020202020204" pitchFamily="34" charset="0"/>
              </a:rPr>
              <a:t> P, </a:t>
            </a:r>
            <a:r>
              <a:rPr lang="en-US" sz="1400" dirty="0" err="1">
                <a:solidFill>
                  <a:srgbClr val="002060"/>
                </a:solidFill>
                <a:latin typeface="Arial" panose="020B0604020202020204" pitchFamily="34" charset="0"/>
                <a:cs typeface="Arial" panose="020B0604020202020204" pitchFamily="34" charset="0"/>
              </a:rPr>
              <a:t>Gerretsen</a:t>
            </a:r>
            <a:r>
              <a:rPr lang="en-US" sz="1400" dirty="0">
                <a:solidFill>
                  <a:srgbClr val="002060"/>
                </a:solidFill>
                <a:latin typeface="Arial" panose="020B0604020202020204" pitchFamily="34" charset="0"/>
                <a:cs typeface="Arial" panose="020B0604020202020204" pitchFamily="34" charset="0"/>
              </a:rPr>
              <a:t> B. Realist Review and Synthesis of Retention Studies for Health Workers in Rural and Remote Areas. World Health Organization; 2011.</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2"/>
              </a:rPr>
              <a:t>https://iris.who.int/handle/10665/44548</a:t>
            </a:r>
            <a:r>
              <a:rPr lang="en-US" sz="1400" dirty="0">
                <a:solidFill>
                  <a:srgbClr val="002060"/>
                </a:solidFill>
                <a:latin typeface="Arial" panose="020B0604020202020204" pitchFamily="34"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hlinkClick r:id="rId3"/>
            </a:endParaRPr>
          </a:p>
          <a:p>
            <a:pPr lvl="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Peters DH, Adam T, </a:t>
            </a:r>
            <a:r>
              <a:rPr lang="en-US" sz="1400" dirty="0" err="1">
                <a:solidFill>
                  <a:srgbClr val="002060"/>
                </a:solidFill>
                <a:latin typeface="Arial" panose="020B0604020202020204" pitchFamily="34" charset="0"/>
                <a:cs typeface="Arial" panose="020B0604020202020204" pitchFamily="34" charset="0"/>
              </a:rPr>
              <a:t>Alonge</a:t>
            </a:r>
            <a:r>
              <a:rPr lang="en-US" sz="1400" dirty="0">
                <a:solidFill>
                  <a:srgbClr val="002060"/>
                </a:solidFill>
                <a:latin typeface="Arial" panose="020B0604020202020204" pitchFamily="34" charset="0"/>
                <a:cs typeface="Arial" panose="020B0604020202020204" pitchFamily="34" charset="0"/>
              </a:rPr>
              <a:t> O, </a:t>
            </a:r>
            <a:r>
              <a:rPr lang="en-US" sz="1400" dirty="0" err="1">
                <a:solidFill>
                  <a:srgbClr val="002060"/>
                </a:solidFill>
                <a:latin typeface="Arial" panose="020B0604020202020204" pitchFamily="34" charset="0"/>
                <a:cs typeface="Arial" panose="020B0604020202020204" pitchFamily="34" charset="0"/>
              </a:rPr>
              <a:t>Agyepong</a:t>
            </a:r>
            <a:r>
              <a:rPr lang="en-US" sz="1400" dirty="0">
                <a:solidFill>
                  <a:srgbClr val="002060"/>
                </a:solidFill>
                <a:latin typeface="Arial" panose="020B0604020202020204" pitchFamily="34" charset="0"/>
                <a:cs typeface="Arial" panose="020B0604020202020204" pitchFamily="34" charset="0"/>
              </a:rPr>
              <a:t> IA, Tran N. Implementation research: what it is and how to do it. BMJ. 2013 Nov 20;347:f6753.</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4"/>
              </a:rPr>
              <a:t>https://doi.org/10.1136/bmj.f6753</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Proctor E, </a:t>
            </a:r>
            <a:r>
              <a:rPr lang="en-US" sz="1400" dirty="0" err="1">
                <a:solidFill>
                  <a:srgbClr val="002060"/>
                </a:solidFill>
                <a:latin typeface="Arial" panose="020B0604020202020204" pitchFamily="34" charset="0"/>
                <a:cs typeface="Arial" panose="020B0604020202020204" pitchFamily="34" charset="0"/>
              </a:rPr>
              <a:t>Silmere</a:t>
            </a:r>
            <a:r>
              <a:rPr lang="en-US" sz="1400" dirty="0">
                <a:solidFill>
                  <a:srgbClr val="002060"/>
                </a:solidFill>
                <a:latin typeface="Arial" panose="020B0604020202020204" pitchFamily="34" charset="0"/>
                <a:cs typeface="Arial" panose="020B0604020202020204" pitchFamily="34" charset="0"/>
              </a:rPr>
              <a:t> H, Raghavan R, </a:t>
            </a:r>
            <a:r>
              <a:rPr lang="en-US" sz="1400" dirty="0" err="1">
                <a:solidFill>
                  <a:srgbClr val="002060"/>
                </a:solidFill>
                <a:latin typeface="Arial" panose="020B0604020202020204" pitchFamily="34" charset="0"/>
                <a:cs typeface="Arial" panose="020B0604020202020204" pitchFamily="34" charset="0"/>
              </a:rPr>
              <a:t>Hovmand</a:t>
            </a:r>
            <a:r>
              <a:rPr lang="en-US" sz="1400" dirty="0">
                <a:solidFill>
                  <a:srgbClr val="002060"/>
                </a:solidFill>
                <a:latin typeface="Arial" panose="020B0604020202020204" pitchFamily="34" charset="0"/>
                <a:cs typeface="Arial" panose="020B0604020202020204" pitchFamily="34" charset="0"/>
              </a:rPr>
              <a:t> P, Aarons G, Bunger A, Griffey R, Hensley M. Outcomes for implementation research: conceptual distinctions, measurement challenges, and research agenda. Adm Policy </a:t>
            </a:r>
            <a:r>
              <a:rPr lang="en-US" sz="1400" dirty="0" err="1">
                <a:solidFill>
                  <a:srgbClr val="002060"/>
                </a:solidFill>
                <a:latin typeface="Arial" panose="020B0604020202020204" pitchFamily="34" charset="0"/>
                <a:cs typeface="Arial" panose="020B0604020202020204" pitchFamily="34" charset="0"/>
              </a:rPr>
              <a:t>Ment</a:t>
            </a:r>
            <a:r>
              <a:rPr lang="en-US" sz="1400" dirty="0">
                <a:solidFill>
                  <a:srgbClr val="002060"/>
                </a:solidFill>
                <a:latin typeface="Arial" panose="020B0604020202020204" pitchFamily="34" charset="0"/>
                <a:cs typeface="Arial" panose="020B0604020202020204" pitchFamily="34" charset="0"/>
              </a:rPr>
              <a:t> Health. 2011 Mar;38(2):65-76.</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5"/>
              </a:rPr>
              <a:t>https://doi.org/10.1007/s10488-010-0319-7</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Sanders D, Haines A. Implementation research is needed to achieve international health goals.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 2006 Jun;3(6):e186.</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6"/>
              </a:rPr>
              <a:t>https://doi.org/10.1371/journal.pmed.0030186</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Shah R, </a:t>
            </a:r>
            <a:r>
              <a:rPr lang="en-US" sz="1400" dirty="0" err="1">
                <a:solidFill>
                  <a:srgbClr val="002060"/>
                </a:solidFill>
                <a:latin typeface="Arial" panose="020B0604020202020204" pitchFamily="34" charset="0"/>
                <a:cs typeface="Arial" panose="020B0604020202020204" pitchFamily="34" charset="0"/>
              </a:rPr>
              <a:t>Munos</a:t>
            </a:r>
            <a:r>
              <a:rPr lang="en-US" sz="1400" dirty="0">
                <a:solidFill>
                  <a:srgbClr val="002060"/>
                </a:solidFill>
                <a:latin typeface="Arial" panose="020B0604020202020204" pitchFamily="34" charset="0"/>
                <a:cs typeface="Arial" panose="020B0604020202020204" pitchFamily="34" charset="0"/>
              </a:rPr>
              <a:t> MK, Winch PJ, </a:t>
            </a:r>
            <a:r>
              <a:rPr lang="en-US" sz="1400" dirty="0" err="1">
                <a:solidFill>
                  <a:srgbClr val="002060"/>
                </a:solidFill>
                <a:latin typeface="Arial" panose="020B0604020202020204" pitchFamily="34" charset="0"/>
                <a:cs typeface="Arial" panose="020B0604020202020204" pitchFamily="34" charset="0"/>
              </a:rPr>
              <a:t>Mullany</a:t>
            </a:r>
            <a:r>
              <a:rPr lang="en-US" sz="1400" dirty="0">
                <a:solidFill>
                  <a:srgbClr val="002060"/>
                </a:solidFill>
                <a:latin typeface="Arial" panose="020B0604020202020204" pitchFamily="34" charset="0"/>
                <a:cs typeface="Arial" panose="020B0604020202020204" pitchFamily="34" charset="0"/>
              </a:rPr>
              <a:t> LC, Mannan I, Rahman SM, Rahman R, Hossain D, El </a:t>
            </a:r>
            <a:r>
              <a:rPr lang="en-US" sz="1400" dirty="0" err="1">
                <a:solidFill>
                  <a:srgbClr val="002060"/>
                </a:solidFill>
                <a:latin typeface="Arial" panose="020B0604020202020204" pitchFamily="34" charset="0"/>
                <a:cs typeface="Arial" panose="020B0604020202020204" pitchFamily="34" charset="0"/>
              </a:rPr>
              <a:t>Arifeen</a:t>
            </a:r>
            <a:r>
              <a:rPr lang="en-US" sz="1400" dirty="0">
                <a:solidFill>
                  <a:srgbClr val="002060"/>
                </a:solidFill>
                <a:latin typeface="Arial" panose="020B0604020202020204" pitchFamily="34" charset="0"/>
                <a:cs typeface="Arial" panose="020B0604020202020204" pitchFamily="34" charset="0"/>
              </a:rPr>
              <a:t> S, </a:t>
            </a:r>
            <a:r>
              <a:rPr lang="en-US" sz="1400" dirty="0" err="1">
                <a:solidFill>
                  <a:srgbClr val="002060"/>
                </a:solidFill>
                <a:latin typeface="Arial" panose="020B0604020202020204" pitchFamily="34" charset="0"/>
                <a:cs typeface="Arial" panose="020B0604020202020204" pitchFamily="34" charset="0"/>
              </a:rPr>
              <a:t>Baqui</a:t>
            </a:r>
            <a:r>
              <a:rPr lang="en-US" sz="1400" dirty="0">
                <a:solidFill>
                  <a:srgbClr val="002060"/>
                </a:solidFill>
                <a:latin typeface="Arial" panose="020B0604020202020204" pitchFamily="34" charset="0"/>
                <a:cs typeface="Arial" panose="020B0604020202020204" pitchFamily="34" charset="0"/>
              </a:rPr>
              <a:t> AH. Community-based health workers achieve high coverage in neonatal intervention trials: a case study from Sylhet, Bangladesh. J Health </a:t>
            </a:r>
            <a:r>
              <a:rPr lang="en-US" sz="1400" dirty="0" err="1">
                <a:solidFill>
                  <a:srgbClr val="002060"/>
                </a:solidFill>
                <a:latin typeface="Arial" panose="020B0604020202020204" pitchFamily="34" charset="0"/>
                <a:cs typeface="Arial" panose="020B0604020202020204" pitchFamily="34" charset="0"/>
              </a:rPr>
              <a:t>Popul</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Nutr</a:t>
            </a:r>
            <a:r>
              <a:rPr lang="en-US" sz="1400" dirty="0">
                <a:solidFill>
                  <a:srgbClr val="002060"/>
                </a:solidFill>
                <a:latin typeface="Arial" panose="020B0604020202020204" pitchFamily="34" charset="0"/>
                <a:cs typeface="Arial" panose="020B0604020202020204" pitchFamily="34" charset="0"/>
              </a:rPr>
              <a:t>. 2010 Dec;28(6):610-8.</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hlinkClick r:id="rId7"/>
              </a:rPr>
              <a:t>https://doi.org/10.3329/jhpn.v28i6.6610</a:t>
            </a:r>
            <a:r>
              <a:rPr lang="en-US" sz="14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420198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5" y="291973"/>
            <a:ext cx="11050925"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776752"/>
              </p:ext>
            </p:extLst>
          </p:nvPr>
        </p:nvGraphicFramePr>
        <p:xfrm>
          <a:off x="838200" y="1308100"/>
          <a:ext cx="107289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838200" y="976457"/>
            <a:ext cx="10079736" cy="5597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Examples of research questions for the 3 research domains: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54979662"/>
              </p:ext>
            </p:extLst>
          </p:nvPr>
        </p:nvGraphicFramePr>
        <p:xfrm>
          <a:off x="1426463" y="1642745"/>
          <a:ext cx="9848089" cy="395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691895" y="291973"/>
            <a:ext cx="11281932"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45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76457"/>
            <a:ext cx="10610088" cy="777240"/>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2: Research to improve health system </a:t>
            </a:r>
            <a:r>
              <a:rPr lang="en-US"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Remme</a:t>
            </a:r>
            <a:r>
              <a:rPr lang="en-US" sz="1400" dirty="0">
                <a:solidFill>
                  <a:srgbClr val="002060"/>
                </a:solidFill>
                <a:latin typeface="Arial" panose="020B0604020202020204" pitchFamily="34" charset="0"/>
                <a:cs typeface="Arial" panose="020B0604020202020204" pitchFamily="34" charset="0"/>
              </a:rPr>
              <a:t> JH, Adam T, Becerra-Posada F, </a:t>
            </a:r>
            <a:r>
              <a:rPr lang="en-US" sz="1400" dirty="0" err="1">
                <a:solidFill>
                  <a:srgbClr val="002060"/>
                </a:solidFill>
                <a:latin typeface="Arial" panose="020B0604020202020204" pitchFamily="34" charset="0"/>
                <a:cs typeface="Arial" panose="020B0604020202020204" pitchFamily="34" charset="0"/>
              </a:rPr>
              <a:t>D'Arcangues</a:t>
            </a:r>
            <a:r>
              <a:rPr lang="en-US" sz="1400" dirty="0">
                <a:solidFill>
                  <a:srgbClr val="002060"/>
                </a:solidFill>
                <a:latin typeface="Arial" panose="020B0604020202020204" pitchFamily="34" charset="0"/>
                <a:cs typeface="Arial" panose="020B0604020202020204" pitchFamily="34" charset="0"/>
              </a:rPr>
              <a:t> C, Devlin M, Gardner C, Ghaffar A, </a:t>
            </a:r>
            <a:r>
              <a:rPr lang="en-US" sz="1400" dirty="0" err="1">
                <a:solidFill>
                  <a:srgbClr val="002060"/>
                </a:solidFill>
                <a:latin typeface="Arial" panose="020B0604020202020204" pitchFamily="34" charset="0"/>
                <a:cs typeface="Arial" panose="020B0604020202020204" pitchFamily="34" charset="0"/>
              </a:rPr>
              <a:t>Hombach</a:t>
            </a:r>
            <a:r>
              <a:rPr lang="en-US" sz="1400" dirty="0">
                <a:solidFill>
                  <a:srgbClr val="002060"/>
                </a:solidFill>
                <a:latin typeface="Arial" panose="020B0604020202020204" pitchFamily="34" charset="0"/>
                <a:cs typeface="Arial" panose="020B0604020202020204" pitchFamily="34" charset="0"/>
              </a:rPr>
              <a:t> J, </a:t>
            </a:r>
            <a:r>
              <a:rPr lang="en-US" sz="1400" dirty="0" err="1">
                <a:solidFill>
                  <a:srgbClr val="002060"/>
                </a:solidFill>
                <a:latin typeface="Arial" panose="020B0604020202020204" pitchFamily="34" charset="0"/>
                <a:cs typeface="Arial" panose="020B0604020202020204" pitchFamily="34" charset="0"/>
              </a:rPr>
              <a:t>Kengeya</a:t>
            </a:r>
            <a:r>
              <a:rPr lang="en-US" sz="1400" dirty="0">
                <a:solidFill>
                  <a:srgbClr val="002060"/>
                </a:solidFill>
                <a:latin typeface="Arial" panose="020B0604020202020204" pitchFamily="34" charset="0"/>
                <a:cs typeface="Arial" panose="020B0604020202020204" pitchFamily="34" charset="0"/>
              </a:rPr>
              <a:t> JF, </a:t>
            </a:r>
            <a:r>
              <a:rPr lang="en-US" sz="1400" dirty="0" err="1">
                <a:solidFill>
                  <a:srgbClr val="002060"/>
                </a:solidFill>
                <a:latin typeface="Arial" panose="020B0604020202020204" pitchFamily="34" charset="0"/>
                <a:cs typeface="Arial" panose="020B0604020202020204" pitchFamily="34" charset="0"/>
              </a:rPr>
              <a:t>Mbewu</a:t>
            </a:r>
            <a:r>
              <a:rPr lang="en-US" sz="1400" dirty="0">
                <a:solidFill>
                  <a:srgbClr val="002060"/>
                </a:solidFill>
                <a:latin typeface="Arial" panose="020B0604020202020204" pitchFamily="34" charset="0"/>
                <a:cs typeface="Arial" panose="020B0604020202020204" pitchFamily="34" charset="0"/>
              </a:rPr>
              <a:t> A, </a:t>
            </a:r>
            <a:r>
              <a:rPr lang="en-US" sz="1400" dirty="0" err="1">
                <a:solidFill>
                  <a:srgbClr val="002060"/>
                </a:solidFill>
                <a:latin typeface="Arial" panose="020B0604020202020204" pitchFamily="34" charset="0"/>
                <a:cs typeface="Arial" panose="020B0604020202020204" pitchFamily="34" charset="0"/>
              </a:rPr>
              <a:t>Mbizvo</a:t>
            </a:r>
            <a:r>
              <a:rPr lang="en-US" sz="1400" dirty="0">
                <a:solidFill>
                  <a:srgbClr val="002060"/>
                </a:solidFill>
                <a:latin typeface="Arial" panose="020B0604020202020204" pitchFamily="34" charset="0"/>
                <a:cs typeface="Arial" panose="020B0604020202020204" pitchFamily="34" charset="0"/>
              </a:rPr>
              <a:t> MT, Mirza Z, Pang T, Ridley RG, </a:t>
            </a:r>
            <a:r>
              <a:rPr lang="en-US" sz="1400" dirty="0" err="1">
                <a:solidFill>
                  <a:srgbClr val="002060"/>
                </a:solidFill>
                <a:latin typeface="Arial" panose="020B0604020202020204" pitchFamily="34" charset="0"/>
                <a:cs typeface="Arial" panose="020B0604020202020204" pitchFamily="34" charset="0"/>
              </a:rPr>
              <a:t>Zicker</a:t>
            </a:r>
            <a:r>
              <a:rPr lang="en-US" sz="1400" dirty="0">
                <a:solidFill>
                  <a:srgbClr val="002060"/>
                </a:solidFill>
                <a:latin typeface="Arial" panose="020B0604020202020204" pitchFamily="34" charset="0"/>
                <a:cs typeface="Arial" panose="020B0604020202020204" pitchFamily="34" charset="0"/>
              </a:rPr>
              <a:t> F, Terry RF. Defining research to improve health systems.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 2010 Nov 16;7(11):e1001000.)</a:t>
            </a:r>
          </a:p>
        </p:txBody>
      </p:sp>
      <p:pic>
        <p:nvPicPr>
          <p:cNvPr id="7" name="Picture 6"/>
          <p:cNvPicPr>
            <a:picLocks noChangeAspect="1"/>
          </p:cNvPicPr>
          <p:nvPr/>
        </p:nvPicPr>
        <p:blipFill>
          <a:blip r:embed="rId2"/>
          <a:stretch>
            <a:fillRect/>
          </a:stretch>
        </p:blipFill>
        <p:spPr>
          <a:xfrm>
            <a:off x="3421148" y="1715169"/>
            <a:ext cx="5349704" cy="4713226"/>
          </a:xfrm>
          <a:prstGeom prst="rect">
            <a:avLst/>
          </a:prstGeom>
          <a:noFill/>
        </p:spPr>
      </p:pic>
      <p:sp>
        <p:nvSpPr>
          <p:cNvPr id="9" name="Title 1"/>
          <p:cNvSpPr>
            <a:spLocks noGrp="1"/>
          </p:cNvSpPr>
          <p:nvPr>
            <p:ph type="title"/>
          </p:nvPr>
        </p:nvSpPr>
        <p:spPr>
          <a:xfrm>
            <a:off x="691895" y="291973"/>
            <a:ext cx="11368560"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6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8974</Words>
  <Application>Microsoft Office PowerPoint</Application>
  <PresentationFormat>Widescreen</PresentationFormat>
  <Paragraphs>562</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Courier New</vt:lpstr>
      <vt:lpstr>Frutiger-LightCn</vt:lpstr>
      <vt:lpstr>Wingdings</vt:lpstr>
      <vt:lpstr>Office Theme</vt:lpstr>
      <vt:lpstr>Implementation Research</vt:lpstr>
      <vt:lpstr>Learning outcomes: </vt:lpstr>
      <vt:lpstr>Acknowledgment  </vt:lpstr>
      <vt:lpstr> What is implementation research (IR)?   </vt:lpstr>
      <vt:lpstr> What is implementation research? cont’d   </vt:lpstr>
      <vt:lpstr> What is implementation research? cont’d  </vt:lpstr>
      <vt:lpstr>Implementation research vs. other research domains  </vt:lpstr>
      <vt:lpstr>Implementation research vs. other research domains cont’d</vt:lpstr>
      <vt:lpstr>Implementation research vs. other research domains cont’d</vt:lpstr>
      <vt:lpstr>Implementation research vs. other research domains cont’d</vt:lpstr>
      <vt:lpstr>Implementation strategies  </vt:lpstr>
      <vt:lpstr>Implementation strategies cont’d </vt:lpstr>
      <vt:lpstr> Implementation outcome variables    </vt:lpstr>
      <vt:lpstr> Implementation outcome variables cont’d    </vt:lpstr>
      <vt:lpstr> Implementation outcome variables cont’d   </vt:lpstr>
      <vt:lpstr>  Why is research on implementation needed?    </vt:lpstr>
      <vt:lpstr>  Why is research on implementation needed? cont’d    </vt:lpstr>
      <vt:lpstr>  Why is research on implementation needed? cont’d   </vt:lpstr>
      <vt:lpstr>  Why is research on implementation needed? cont’d   </vt:lpstr>
      <vt:lpstr>How is implementation research used? </vt:lpstr>
      <vt:lpstr>How is implementation research used? cont’d</vt:lpstr>
      <vt:lpstr>How is implementation research used? cont’d</vt:lpstr>
      <vt:lpstr>Who should be involved in implementation                           research? </vt:lpstr>
      <vt:lpstr>Who should be involved in implementation research? cont’d</vt:lpstr>
      <vt:lpstr>Who should be involved in implementation research? cont’d</vt:lpstr>
      <vt:lpstr>How can IR can be embedded in the overall design,  planning and decision making? </vt:lpstr>
      <vt:lpstr>How can IR can be embedded in the overall design,  planning and decision making? cont’d</vt:lpstr>
      <vt:lpstr>How can IR can be embedded in the overall design,  planning and decision making? cont’d</vt:lpstr>
      <vt:lpstr>How can IR can be embedded in the overall design,  planning and decision making? cont’d</vt:lpstr>
      <vt:lpstr>What are the challenges presented by partnership?</vt:lpstr>
      <vt:lpstr>What approaches and methods are appropriate for                  implementation research? </vt:lpstr>
      <vt:lpstr>What approaches and methods are appropriate for                  implementation research? cont’d</vt:lpstr>
      <vt:lpstr>1) Pragmatic trials (practical trials) </vt:lpstr>
      <vt:lpstr>1) Pragmatic trials (practical trials) cont’d</vt:lpstr>
      <vt:lpstr>2) Effectiveness-implementation hybrid trials (EIHT)</vt:lpstr>
      <vt:lpstr>2) Effectiveness-implementation hybrid trials (EIHT) cont’d</vt:lpstr>
      <vt:lpstr>2) Effectiveness-implementation hybrid trials (EIHT) cont’d</vt:lpstr>
      <vt:lpstr> 3) Quality improvement (QI) studies </vt:lpstr>
      <vt:lpstr> 3) Quality improvement (QI) studies cont’d </vt:lpstr>
      <vt:lpstr> 4) Participatory action research (PAR) </vt:lpstr>
      <vt:lpstr> 4) Participatory action research (PAR) cont’d </vt:lpstr>
      <vt:lpstr> 4) Participatory action research (PAR) cont’d </vt:lpstr>
      <vt:lpstr> 4) Participatory action research (PAR) cont’d </vt:lpstr>
      <vt:lpstr> 5) Realist review </vt:lpstr>
      <vt:lpstr> 6) Mixed methods researches </vt:lpstr>
      <vt:lpstr> 6) Mixed methods researches cont’d </vt:lpstr>
      <vt:lpstr> 6) Mixed methods researches cont’d </vt:lpstr>
      <vt:lpstr> 6) Mixed methods researches cont’d </vt:lpstr>
      <vt:lpstr>Importance of the research question in IR</vt:lpstr>
      <vt:lpstr>Importance of the research question in IR cont’d</vt:lpstr>
      <vt:lpstr>Importance of the research question in IR cont’d</vt:lpstr>
      <vt:lpstr>Importance of the research question in IR cont’d</vt:lpstr>
      <vt:lpstr>How should implementation research                  be conducted?</vt:lpstr>
      <vt:lpstr>How should implementation research be conducted? cont’d</vt:lpstr>
      <vt:lpstr> Key questions to assess quality of research designs or reports on IR </vt:lpstr>
      <vt:lpstr>How can the potential of implementation         research be realized?</vt:lpstr>
      <vt:lpstr>How can the potential of implementation research                       be realized? cont’d</vt:lpstr>
      <vt:lpstr>How can the potential of implementation research                       be realized? cont’d</vt:lpstr>
      <vt:lpstr>Example of implementation research 1</vt:lpstr>
      <vt:lpstr>Example of implementation research 2</vt:lpstr>
      <vt:lpstr>References</vt:lpstr>
      <vt:lpstr>References</vt:lpstr>
      <vt:lpstr>Further reading materials and useful links</vt:lpstr>
      <vt:lpstr>Further reading materials and useful links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research - Melaku Samuel, Ambaw Belete</dc:title>
  <dc:creator>Melaku Samuel, Ambaw Belete</dc:creator>
  <cp:lastModifiedBy>Aldo Campana</cp:lastModifiedBy>
  <cp:revision>535</cp:revision>
  <dcterms:created xsi:type="dcterms:W3CDTF">2022-08-10T03:15:53Z</dcterms:created>
  <dcterms:modified xsi:type="dcterms:W3CDTF">2024-09-20T12:25:41Z</dcterms:modified>
</cp:coreProperties>
</file>