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3" r:id="rId3"/>
  </p:sldMasterIdLst>
  <p:notesMasterIdLst>
    <p:notesMasterId r:id="rId39"/>
  </p:notesMasterIdLst>
  <p:sldIdLst>
    <p:sldId id="256" r:id="rId4"/>
    <p:sldId id="263" r:id="rId5"/>
    <p:sldId id="257" r:id="rId6"/>
    <p:sldId id="266" r:id="rId7"/>
    <p:sldId id="264" r:id="rId8"/>
    <p:sldId id="258" r:id="rId9"/>
    <p:sldId id="259" r:id="rId10"/>
    <p:sldId id="260" r:id="rId11"/>
    <p:sldId id="268" r:id="rId12"/>
    <p:sldId id="269" r:id="rId13"/>
    <p:sldId id="270" r:id="rId14"/>
    <p:sldId id="261" r:id="rId15"/>
    <p:sldId id="278" r:id="rId16"/>
    <p:sldId id="295" r:id="rId17"/>
    <p:sldId id="290" r:id="rId18"/>
    <p:sldId id="280" r:id="rId19"/>
    <p:sldId id="300" r:id="rId20"/>
    <p:sldId id="299" r:id="rId21"/>
    <p:sldId id="281" r:id="rId22"/>
    <p:sldId id="291" r:id="rId23"/>
    <p:sldId id="282" r:id="rId24"/>
    <p:sldId id="292" r:id="rId25"/>
    <p:sldId id="302" r:id="rId26"/>
    <p:sldId id="305" r:id="rId27"/>
    <p:sldId id="303" r:id="rId28"/>
    <p:sldId id="293" r:id="rId29"/>
    <p:sldId id="283" r:id="rId30"/>
    <p:sldId id="284" r:id="rId31"/>
    <p:sldId id="285" r:id="rId32"/>
    <p:sldId id="286" r:id="rId33"/>
    <p:sldId id="287" r:id="rId34"/>
    <p:sldId id="294" r:id="rId35"/>
    <p:sldId id="289" r:id="rId36"/>
    <p:sldId id="279" r:id="rId37"/>
    <p:sldId id="30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tha El Nakib" initials="SEN" lastIdx="12" clrIdx="0">
    <p:extLst>
      <p:ext uri="{19B8F6BF-5375-455C-9EA6-DF929625EA0E}">
        <p15:presenceInfo xmlns:p15="http://schemas.microsoft.com/office/powerpoint/2012/main" userId="413f9c75a6763e97" providerId="Windows Live"/>
      </p:ext>
    </p:extLst>
  </p:cmAuthor>
  <p:cmAuthor id="2" name="MADANI BELHAFIANE" initials="MB" lastIdx="15" clrIdx="1">
    <p:extLst>
      <p:ext uri="{19B8F6BF-5375-455C-9EA6-DF929625EA0E}">
        <p15:presenceInfo xmlns:p15="http://schemas.microsoft.com/office/powerpoint/2012/main" userId="6fe2f7bcd465f8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7"/>
    <p:restoredTop sz="84200" autoAdjust="0"/>
  </p:normalViewPr>
  <p:slideViewPr>
    <p:cSldViewPr snapToGrid="0" snapToObjects="1">
      <p:cViewPr varScale="1">
        <p:scale>
          <a:sx n="105" d="100"/>
          <a:sy n="105" d="100"/>
        </p:scale>
        <p:origin x="696"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44EECF5E-66F8-F94C-BEA6-77080C8627EE}" type="presOf" srcId="{151CF682-AB21-420F-A12D-5FBEDE9CD7BA}" destId="{DA55DC04-2EC9-40F6-8F04-450718B661BA}" srcOrd="0" destOrd="0" presId="urn:microsoft.com/office/officeart/2005/8/layout/hProcess9"/>
    <dgm:cxn modelId="{CA787E62-D91B-8347-9876-A67A91C57316}" type="presOf" srcId="{E70330E7-8026-4F29-A84E-0819727E859F}" destId="{669FE043-AAD0-40F4-B909-072FD0CDF926}"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135DA3AC-F755-4649-8788-304BE15B8F7C}" type="presOf" srcId="{2C2BD70B-8C5A-4FC6-938B-FB94F27B01BB}" destId="{52A3990F-28CC-4429-856C-056730460580}" srcOrd="0" destOrd="0" presId="urn:microsoft.com/office/officeart/2005/8/layout/hProcess9"/>
    <dgm:cxn modelId="{F6F8B4AE-0063-2949-8962-053670294DE6}" type="presOf" srcId="{6A1973C6-A96C-4BCD-BC37-EDAEEEED2755}" destId="{1A47FA96-39E1-45AE-B48F-4F4690D62C90}"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81DF59EA-0AC4-5042-B40E-6D8D70677F8A}" type="presOf" srcId="{67130A49-2D7A-4DDB-BFCE-261A76672268}" destId="{EBA2C95D-1800-437B-BFFA-403DC35F237B}" srcOrd="0" destOrd="0" presId="urn:microsoft.com/office/officeart/2005/8/layout/hProcess9"/>
    <dgm:cxn modelId="{07E490FA-3F9F-8A4C-8268-24C2BD5FDB28}" type="presOf" srcId="{D5038E52-8875-4BBF-A3CD-A18877DB38C1}" destId="{AA497FD6-EBFF-47CD-8963-A379FF1243D1}" srcOrd="0" destOrd="0" presId="urn:microsoft.com/office/officeart/2005/8/layout/hProcess9"/>
    <dgm:cxn modelId="{7369852D-7C0C-5F40-A5FF-A7B522DB2FCE}" type="presParOf" srcId="{AA497FD6-EBFF-47CD-8963-A379FF1243D1}" destId="{4A63E17C-E62A-4070-9384-8952CBBB1113}" srcOrd="0" destOrd="0" presId="urn:microsoft.com/office/officeart/2005/8/layout/hProcess9"/>
    <dgm:cxn modelId="{C6468011-7E0F-D74D-90A3-3AB38E044B38}" type="presParOf" srcId="{AA497FD6-EBFF-47CD-8963-A379FF1243D1}" destId="{2317A070-2FE6-4E17-9F35-C2E61B61E1A5}" srcOrd="1" destOrd="0" presId="urn:microsoft.com/office/officeart/2005/8/layout/hProcess9"/>
    <dgm:cxn modelId="{B88C43B0-0E23-E04A-9A29-58D495CC8D9D}" type="presParOf" srcId="{2317A070-2FE6-4E17-9F35-C2E61B61E1A5}" destId="{DA55DC04-2EC9-40F6-8F04-450718B661BA}" srcOrd="0" destOrd="0" presId="urn:microsoft.com/office/officeart/2005/8/layout/hProcess9"/>
    <dgm:cxn modelId="{8112C75A-DB5F-D347-9756-4AD40064C0FC}" type="presParOf" srcId="{2317A070-2FE6-4E17-9F35-C2E61B61E1A5}" destId="{A13EF079-3C0A-4D47-B077-BDE6EDB941FA}" srcOrd="1" destOrd="0" presId="urn:microsoft.com/office/officeart/2005/8/layout/hProcess9"/>
    <dgm:cxn modelId="{D480A99B-EC13-1148-B7B1-4D2541F92F3A}" type="presParOf" srcId="{2317A070-2FE6-4E17-9F35-C2E61B61E1A5}" destId="{1A47FA96-39E1-45AE-B48F-4F4690D62C90}" srcOrd="2" destOrd="0" presId="urn:microsoft.com/office/officeart/2005/8/layout/hProcess9"/>
    <dgm:cxn modelId="{49E60365-6696-4E4B-B25C-88981E878F3C}" type="presParOf" srcId="{2317A070-2FE6-4E17-9F35-C2E61B61E1A5}" destId="{AE1FBF92-8FA6-4F79-99DA-B07817A57400}" srcOrd="3" destOrd="0" presId="urn:microsoft.com/office/officeart/2005/8/layout/hProcess9"/>
    <dgm:cxn modelId="{27304DC7-9F11-FD44-93D4-C6667871310D}" type="presParOf" srcId="{2317A070-2FE6-4E17-9F35-C2E61B61E1A5}" destId="{52A3990F-28CC-4429-856C-056730460580}" srcOrd="4" destOrd="0" presId="urn:microsoft.com/office/officeart/2005/8/layout/hProcess9"/>
    <dgm:cxn modelId="{032399A4-0BA6-2C4A-8874-9F1C312F8454}" type="presParOf" srcId="{2317A070-2FE6-4E17-9F35-C2E61B61E1A5}" destId="{EF80ABF3-8F30-464D-8F83-74EE25874866}" srcOrd="5" destOrd="0" presId="urn:microsoft.com/office/officeart/2005/8/layout/hProcess9"/>
    <dgm:cxn modelId="{D21E3E7F-D1B8-084D-848D-9ED096A83BB7}" type="presParOf" srcId="{2317A070-2FE6-4E17-9F35-C2E61B61E1A5}" destId="{EBA2C95D-1800-437B-BFFA-403DC35F237B}" srcOrd="6" destOrd="0" presId="urn:microsoft.com/office/officeart/2005/8/layout/hProcess9"/>
    <dgm:cxn modelId="{15569E75-38C5-9841-B37F-F59D823B1CA5}" type="presParOf" srcId="{2317A070-2FE6-4E17-9F35-C2E61B61E1A5}" destId="{440E3B31-843E-4694-A263-BD1BDC418827}" srcOrd="7" destOrd="0" presId="urn:microsoft.com/office/officeart/2005/8/layout/hProcess9"/>
    <dgm:cxn modelId="{4FC83445-0CD2-AC49-AC60-7344611C97ED}"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D96A2C14-4FDF-C849-BB62-7FAB87764AD2}" type="presOf" srcId="{2C2BD70B-8C5A-4FC6-938B-FB94F27B01BB}" destId="{52A3990F-28CC-4429-856C-056730460580}" srcOrd="0" destOrd="0" presId="urn:microsoft.com/office/officeart/2005/8/layout/hProcess9"/>
    <dgm:cxn modelId="{862B6914-6B7D-7541-8BEC-28F0ACD29316}" type="presOf" srcId="{151CF682-AB21-420F-A12D-5FBEDE9CD7BA}" destId="{DA55DC04-2EC9-40F6-8F04-450718B661BA}" srcOrd="0" destOrd="0" presId="urn:microsoft.com/office/officeart/2005/8/layout/hProcess9"/>
    <dgm:cxn modelId="{92510F31-7A6B-414C-BED3-5FBCFAE5BD75}" type="presOf" srcId="{E70330E7-8026-4F29-A84E-0819727E859F}" destId="{669FE043-AAD0-40F4-B909-072FD0CDF926}"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0AE080A2-44BA-5C41-9E0F-91B194531675}" type="presOf" srcId="{6A1973C6-A96C-4BCD-BC37-EDAEEEED2755}" destId="{1A47FA96-39E1-45AE-B48F-4F4690D62C90}" srcOrd="0" destOrd="0" presId="urn:microsoft.com/office/officeart/2005/8/layout/hProcess9"/>
    <dgm:cxn modelId="{6719ACBC-A13E-7644-9A27-CD22C03CFBCC}" type="presOf" srcId="{D5038E52-8875-4BBF-A3CD-A18877DB38C1}" destId="{AA497FD6-EBFF-47CD-8963-A379FF1243D1}"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DCBC17DA-9036-6141-838E-C17F47FC8CBD}" type="presOf" srcId="{67130A49-2D7A-4DDB-BFCE-261A76672268}" destId="{EBA2C95D-1800-437B-BFFA-403DC35F237B}" srcOrd="0" destOrd="0" presId="urn:microsoft.com/office/officeart/2005/8/layout/hProcess9"/>
    <dgm:cxn modelId="{A058D1B3-218C-504F-B8C7-D72A8A4F659B}" type="presParOf" srcId="{AA497FD6-EBFF-47CD-8963-A379FF1243D1}" destId="{4A63E17C-E62A-4070-9384-8952CBBB1113}" srcOrd="0" destOrd="0" presId="urn:microsoft.com/office/officeart/2005/8/layout/hProcess9"/>
    <dgm:cxn modelId="{FA6BBB3A-4854-1545-81F6-75E9EED1B493}" type="presParOf" srcId="{AA497FD6-EBFF-47CD-8963-A379FF1243D1}" destId="{2317A070-2FE6-4E17-9F35-C2E61B61E1A5}" srcOrd="1" destOrd="0" presId="urn:microsoft.com/office/officeart/2005/8/layout/hProcess9"/>
    <dgm:cxn modelId="{DABAA588-5F78-274D-BEA6-C0256E4B0F96}" type="presParOf" srcId="{2317A070-2FE6-4E17-9F35-C2E61B61E1A5}" destId="{DA55DC04-2EC9-40F6-8F04-450718B661BA}" srcOrd="0" destOrd="0" presId="urn:microsoft.com/office/officeart/2005/8/layout/hProcess9"/>
    <dgm:cxn modelId="{9033F019-3459-9844-90DE-5F2D613CB46D}" type="presParOf" srcId="{2317A070-2FE6-4E17-9F35-C2E61B61E1A5}" destId="{A13EF079-3C0A-4D47-B077-BDE6EDB941FA}" srcOrd="1" destOrd="0" presId="urn:microsoft.com/office/officeart/2005/8/layout/hProcess9"/>
    <dgm:cxn modelId="{A4D45726-20DE-D948-8C37-96D1E86D1A0A}" type="presParOf" srcId="{2317A070-2FE6-4E17-9F35-C2E61B61E1A5}" destId="{1A47FA96-39E1-45AE-B48F-4F4690D62C90}" srcOrd="2" destOrd="0" presId="urn:microsoft.com/office/officeart/2005/8/layout/hProcess9"/>
    <dgm:cxn modelId="{7A2B6ADC-69A8-9E47-A606-A9B1DAA1F78D}" type="presParOf" srcId="{2317A070-2FE6-4E17-9F35-C2E61B61E1A5}" destId="{AE1FBF92-8FA6-4F79-99DA-B07817A57400}" srcOrd="3" destOrd="0" presId="urn:microsoft.com/office/officeart/2005/8/layout/hProcess9"/>
    <dgm:cxn modelId="{6D1D43A3-3A21-EC40-92E3-A6C71B7F9478}" type="presParOf" srcId="{2317A070-2FE6-4E17-9F35-C2E61B61E1A5}" destId="{52A3990F-28CC-4429-856C-056730460580}" srcOrd="4" destOrd="0" presId="urn:microsoft.com/office/officeart/2005/8/layout/hProcess9"/>
    <dgm:cxn modelId="{C6F45789-8CD0-3047-9CE8-A21E6F4DDF37}" type="presParOf" srcId="{2317A070-2FE6-4E17-9F35-C2E61B61E1A5}" destId="{EF80ABF3-8F30-464D-8F83-74EE25874866}" srcOrd="5" destOrd="0" presId="urn:microsoft.com/office/officeart/2005/8/layout/hProcess9"/>
    <dgm:cxn modelId="{87EB49F7-97A7-BA4D-BCC1-7E94B677DE2C}" type="presParOf" srcId="{2317A070-2FE6-4E17-9F35-C2E61B61E1A5}" destId="{EBA2C95D-1800-437B-BFFA-403DC35F237B}" srcOrd="6" destOrd="0" presId="urn:microsoft.com/office/officeart/2005/8/layout/hProcess9"/>
    <dgm:cxn modelId="{22038934-0287-2E40-83DD-C60FE4ACEC97}" type="presParOf" srcId="{2317A070-2FE6-4E17-9F35-C2E61B61E1A5}" destId="{440E3B31-843E-4694-A263-BD1BDC418827}" srcOrd="7" destOrd="0" presId="urn:microsoft.com/office/officeart/2005/8/layout/hProcess9"/>
    <dgm:cxn modelId="{51755F20-F679-A849-A0F7-7F30D119A78B}"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5BEB2-62F6-4EE4-9F92-7D84BDE0E1DC}" type="datetimeFigureOut">
              <a:rPr lang="en-GB" smtClean="0"/>
              <a:t>13/02/2022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AFA59-9552-420D-871D-086A6ED3FC1D}" type="slidenum">
              <a:rPr lang="en-GB" smtClean="0"/>
              <a:t>‹#›</a:t>
            </a:fld>
            <a:endParaRPr lang="en-GB"/>
          </a:p>
        </p:txBody>
      </p:sp>
    </p:spTree>
    <p:extLst>
      <p:ext uri="{BB962C8B-B14F-4D97-AF65-F5344CB8AC3E}">
        <p14:creationId xmlns:p14="http://schemas.microsoft.com/office/powerpoint/2010/main" val="375557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x.doi.org/10.1016/S0140-6736(17)31794-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bortion-policies.srhr.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productiverights.org/worldabortionlaw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rabstates.unfpa.org/sites/default/files/pub-pdf/addressing_unintended_pregnancy_in_the_as_repor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rabstates.unfpa.org/sites/default/files/pub-pdf/addressing_unintended_pregnancy_in_the_as_repor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n.org/en/development/desa/population/publications/policy/abortionPoliciesAndReproductiveHealth.as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i.org/10.1016/S0140-6736(17)31794-4"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doi.org/10.1080/26410397.2019.1586819" TargetMode="External"/><Relationship Id="rId5" Type="http://schemas.openxmlformats.org/officeDocument/2006/relationships/hyperlink" Target="https://doi.org/10.1111/j.1542-2011.2012.00159.x" TargetMode="External"/><Relationship Id="rId4" Type="http://schemas.openxmlformats.org/officeDocument/2006/relationships/hyperlink" Target="http://www.theguardian.com/global-development-professionals-network/2015/may/05/abortion-in-morocco-will-the-king-approve-a-progressive-law"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080/26410397.2019.158681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oi.org/10.19080/JGWH.2018.10.55578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186/s13031-016-0075-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sichoices.org/what-we-do/no-more-unsafe-abortion/"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finlandabroad.fi/web/afg/funding-decisions/-/asset_publisher/TAKwM9X4KvQQ/ahaKytInterventionType/id/1159554" TargetMode="External"/><Relationship Id="rId5" Type="http://schemas.openxmlformats.org/officeDocument/2006/relationships/hyperlink" Target="https://www.msichoices.org/what-we-do/our-services/safe-abortion-and-post-abortion-care" TargetMode="External"/><Relationship Id="rId4" Type="http://schemas.openxmlformats.org/officeDocument/2006/relationships/hyperlink" Target="https://www.msichoices.org/where-we-work/afghanistan/"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sichoices.org/where-we-work/afghanistan/"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finlandabroad.fi/web/afg/funding-decisions/-/asset_publisher/TAKwM9X4KvQQ/ahaKytInterventionType/id/1159554" TargetMode="External"/><Relationship Id="rId4" Type="http://schemas.openxmlformats.org/officeDocument/2006/relationships/hyperlink" Target="https://www.msichoices.org/what-we-do/our-services/safe-abortion-and-post-abortion-care"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1080/26410397.2019.1586819"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i.org/10.1080/26410397.2019.158681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rrow.org.my/wp-content/uploads/2016/08/Interlinkages-Between-Religion-and-SRHR_National-Report__Morocco.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doi.org/10.1016/j.ijgo.2014.03.015"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rrow.org.my/wp-content/uploads/2016/08/Interlinkages-Between-Religion-and-SRHR_National-Report__Morocco.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doi.org/10.1016/j.ijgo.2014.03.015"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o.int/health-topics/abortion#tab=tab_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4AFA59-9552-420D-871D-086A6ED3FC1D}" type="slidenum">
              <a:rPr lang="en-GB" smtClean="0"/>
              <a:t>1</a:t>
            </a:fld>
            <a:endParaRPr lang="en-GB"/>
          </a:p>
        </p:txBody>
      </p:sp>
    </p:spTree>
    <p:extLst>
      <p:ext uri="{BB962C8B-B14F-4D97-AF65-F5344CB8AC3E}">
        <p14:creationId xmlns:p14="http://schemas.microsoft.com/office/powerpoint/2010/main" val="90973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rPr>
              <a:t>WHO regional classifications were not used. Instead, World Bank groups were used. The closes to EMR estimates are represented by Western Asia and Northern Africa</a:t>
            </a:r>
          </a:p>
          <a:p>
            <a:pPr marL="171450" indent="-171450">
              <a:buFont typeface="Arial" panose="020B0604020202020204" pitchFamily="34" charset="0"/>
              <a:buChar char="•"/>
            </a:pPr>
            <a:r>
              <a:rPr lang="en-US" sz="1200" dirty="0">
                <a:latin typeface="+mn-lt"/>
              </a:rPr>
              <a:t>Northern Africa included the following countries: Algeria, Egypt, Libya, Morocco, Sudan and Tunisia</a:t>
            </a:r>
          </a:p>
          <a:p>
            <a:pPr marL="171450" indent="-171450">
              <a:buFont typeface="Arial" panose="020B0604020202020204" pitchFamily="34" charset="0"/>
              <a:buChar char="•"/>
            </a:pPr>
            <a:r>
              <a:rPr lang="en-US" sz="1200" dirty="0">
                <a:latin typeface="+mn-lt"/>
              </a:rPr>
              <a:t>Western Asia included Armenia, Azerbaijan, Bahrain, Cyprus, Georgia, Iraq, Israel, Jordan, Kuwait, Lebanon, Oman, Qatar, Saudi Arabia, State of Palestine, Syrian Arab Republic, Turkey and United Arab Emirates</a:t>
            </a:r>
          </a:p>
          <a:p>
            <a:r>
              <a:rPr lang="en-US" sz="1200" dirty="0">
                <a:effectLst/>
                <a:latin typeface="+mn-lt"/>
                <a:ea typeface="Calibri" panose="020F0502020204030204" pitchFamily="34" charset="0"/>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Arial" panose="020B0604020202020204" pitchFamily="34" charset="0"/>
              </a:rPr>
              <a:t>Ganatra B, </a:t>
            </a:r>
            <a:r>
              <a:rPr lang="en-GB" sz="1200" dirty="0" err="1">
                <a:effectLst/>
                <a:latin typeface="+mn-lt"/>
                <a:ea typeface="Calibri" panose="020F0502020204030204" pitchFamily="34" charset="0"/>
                <a:cs typeface="Arial" panose="020B0604020202020204" pitchFamily="34" charset="0"/>
              </a:rPr>
              <a:t>Gerdts</a:t>
            </a:r>
            <a:r>
              <a:rPr lang="en-GB" sz="1200" dirty="0">
                <a:effectLst/>
                <a:latin typeface="+mn-lt"/>
                <a:ea typeface="Calibri" panose="020F0502020204030204" pitchFamily="34" charset="0"/>
                <a:cs typeface="Arial" panose="020B0604020202020204" pitchFamily="34" charset="0"/>
              </a:rPr>
              <a:t> C, </a:t>
            </a:r>
            <a:r>
              <a:rPr lang="en-GB" sz="1200" dirty="0" err="1">
                <a:effectLst/>
                <a:latin typeface="+mn-lt"/>
                <a:ea typeface="Calibri" panose="020F0502020204030204" pitchFamily="34" charset="0"/>
                <a:cs typeface="Arial" panose="020B0604020202020204" pitchFamily="34" charset="0"/>
              </a:rPr>
              <a:t>Rossier</a:t>
            </a:r>
            <a:r>
              <a:rPr lang="en-GB" sz="1200" dirty="0">
                <a:effectLst/>
                <a:latin typeface="+mn-lt"/>
                <a:ea typeface="Calibri" panose="020F0502020204030204" pitchFamily="34" charset="0"/>
                <a:cs typeface="Arial" panose="020B0604020202020204" pitchFamily="34" charset="0"/>
              </a:rPr>
              <a:t> C, Johnson BR, </a:t>
            </a:r>
            <a:r>
              <a:rPr lang="en-GB" sz="1200" dirty="0" err="1">
                <a:effectLst/>
                <a:latin typeface="+mn-lt"/>
                <a:ea typeface="Calibri" panose="020F0502020204030204" pitchFamily="34" charset="0"/>
                <a:cs typeface="Arial" panose="020B0604020202020204" pitchFamily="34" charset="0"/>
              </a:rPr>
              <a:t>Tunçalp</a:t>
            </a:r>
            <a:r>
              <a:rPr lang="en-GB" sz="1200" dirty="0">
                <a:effectLst/>
                <a:latin typeface="+mn-lt"/>
                <a:ea typeface="Calibri" panose="020F0502020204030204" pitchFamily="34" charset="0"/>
                <a:cs typeface="Arial" panose="020B0604020202020204" pitchFamily="34" charset="0"/>
              </a:rPr>
              <a:t> Ö, </a:t>
            </a:r>
            <a:r>
              <a:rPr lang="en-GB" sz="1200" dirty="0" err="1">
                <a:effectLst/>
                <a:latin typeface="+mn-lt"/>
                <a:ea typeface="Calibri" panose="020F0502020204030204" pitchFamily="34" charset="0"/>
                <a:cs typeface="Arial" panose="020B0604020202020204" pitchFamily="34" charset="0"/>
              </a:rPr>
              <a:t>Assifi</a:t>
            </a:r>
            <a:r>
              <a:rPr lang="en-GB" sz="1200" dirty="0">
                <a:effectLst/>
                <a:latin typeface="+mn-lt"/>
                <a:ea typeface="Calibri" panose="020F0502020204030204" pitchFamily="34" charset="0"/>
                <a:cs typeface="Arial" panose="020B0604020202020204" pitchFamily="34" charset="0"/>
              </a:rPr>
              <a:t> A, </a:t>
            </a:r>
            <a:r>
              <a:rPr lang="en-GB" sz="1200" dirty="0" err="1">
                <a:effectLst/>
                <a:latin typeface="+mn-lt"/>
                <a:ea typeface="Calibri" panose="020F0502020204030204" pitchFamily="34" charset="0"/>
                <a:cs typeface="Arial" panose="020B0604020202020204" pitchFamily="34" charset="0"/>
              </a:rPr>
              <a:t>Sedgh</a:t>
            </a:r>
            <a:r>
              <a:rPr lang="en-GB" sz="1200" dirty="0">
                <a:effectLst/>
                <a:latin typeface="+mn-lt"/>
                <a:ea typeface="Calibri" panose="020F0502020204030204" pitchFamily="34" charset="0"/>
                <a:cs typeface="Arial" panose="020B0604020202020204" pitchFamily="34" charset="0"/>
              </a:rPr>
              <a:t> G, Singh S, Bankole A, </a:t>
            </a:r>
            <a:r>
              <a:rPr lang="en-GB" sz="1200" dirty="0" err="1">
                <a:effectLst/>
                <a:latin typeface="+mn-lt"/>
                <a:ea typeface="Calibri" panose="020F0502020204030204" pitchFamily="34" charset="0"/>
                <a:cs typeface="Arial" panose="020B0604020202020204" pitchFamily="34" charset="0"/>
              </a:rPr>
              <a:t>Popinchalk</a:t>
            </a:r>
            <a:r>
              <a:rPr lang="en-GB" sz="1200" dirty="0">
                <a:effectLst/>
                <a:latin typeface="+mn-lt"/>
                <a:ea typeface="Calibri" panose="020F0502020204030204" pitchFamily="34" charset="0"/>
                <a:cs typeface="Arial" panose="020B0604020202020204" pitchFamily="34" charset="0"/>
              </a:rPr>
              <a:t> A, </a:t>
            </a:r>
            <a:r>
              <a:rPr lang="en-GB" sz="1200" dirty="0" err="1">
                <a:effectLst/>
                <a:latin typeface="+mn-lt"/>
                <a:ea typeface="Calibri" panose="020F0502020204030204" pitchFamily="34" charset="0"/>
                <a:cs typeface="Arial" panose="020B0604020202020204" pitchFamily="34" charset="0"/>
              </a:rPr>
              <a:t>Bearak</a:t>
            </a:r>
            <a:r>
              <a:rPr lang="en-GB" sz="1200" dirty="0">
                <a:effectLst/>
                <a:latin typeface="+mn-lt"/>
                <a:ea typeface="Calibri" panose="020F0502020204030204" pitchFamily="34" charset="0"/>
                <a:cs typeface="Arial" panose="020B0604020202020204" pitchFamily="34" charset="0"/>
              </a:rPr>
              <a:t> J, Kang Z, Alkema L. Global, regional, and subregional classification of abortions by safety, 2010–14: estimates from a Bayesian hierarchical model. The Lancet. 2017 Nov 25;390(10110):2372-81. </a:t>
            </a:r>
            <a:r>
              <a:rPr lang="en-GB" sz="1200" u="sng" dirty="0">
                <a:solidFill>
                  <a:srgbClr val="0563C1"/>
                </a:solidFill>
                <a:effectLst/>
                <a:latin typeface="+mn-lt"/>
                <a:ea typeface="Calibri" panose="020F0502020204030204" pitchFamily="34" charset="0"/>
                <a:cs typeface="Arial" panose="020B0604020202020204" pitchFamily="34" charset="0"/>
                <a:hlinkClick r:id="rId3"/>
              </a:rPr>
              <a:t>http://dx.doi.org/10.1016/S0140-6736(17)31794-4</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7A4AFA59-9552-420D-871D-086A6ED3FC1D}" type="slidenum">
              <a:rPr lang="en-GB" smtClean="0"/>
              <a:t>14</a:t>
            </a:fld>
            <a:endParaRPr lang="en-GB"/>
          </a:p>
        </p:txBody>
      </p:sp>
    </p:spTree>
    <p:extLst>
      <p:ext uri="{BB962C8B-B14F-4D97-AF65-F5344CB8AC3E}">
        <p14:creationId xmlns:p14="http://schemas.microsoft.com/office/powerpoint/2010/main" val="3710806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References:</a:t>
            </a:r>
          </a:p>
          <a:p>
            <a:pPr marL="342900" lvl="0" indent="-342900">
              <a:lnSpc>
                <a:spcPct val="107000"/>
              </a:lnSpc>
              <a:spcAft>
                <a:spcPts val="800"/>
              </a:spcAft>
              <a:buFont typeface="+mj-lt"/>
              <a:buAutoNum type="arabicPeriod"/>
              <a:tabLst>
                <a:tab pos="457200" algn="l"/>
              </a:tabLst>
            </a:pPr>
            <a:r>
              <a:rPr lang="en-US" sz="1200" dirty="0">
                <a:effectLst/>
                <a:latin typeface="+mn-lt"/>
                <a:ea typeface="Calibri" panose="020F0502020204030204" pitchFamily="34" charset="0"/>
                <a:cs typeface="Arial" panose="020B0604020202020204" pitchFamily="34" charset="0"/>
              </a:rPr>
              <a:t>The regional reproductive, maternal, newborn, child, and adolescent health policy survey 2019. (unpublished data) </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1200" dirty="0">
                <a:effectLst/>
                <a:latin typeface="+mn-lt"/>
                <a:ea typeface="Calibri" panose="020F0502020204030204" pitchFamily="34" charset="0"/>
                <a:cs typeface="Arial" panose="020B0604020202020204" pitchFamily="34" charset="0"/>
              </a:rPr>
              <a:t>WHO. Global Abortion Policies Database: Identified Policy and Legal Sources Related to Abortion: World Health Organization; c2017. Available from: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https://abortion-policies.srhr.org/</a:t>
            </a:r>
            <a:r>
              <a:rPr lang="en-US" sz="1200"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775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World Abortion Laws Map is the definitive record of the legal status of abortion in countries across the globe. Since 1998, the Center for Reproductive Rights has produced this map as a resource for advocates, government officials, and civil society organizations working to advance abortion rights as human rights for women and girls* around the globe. The map categorizes the legal status of abortion on a continuum from severe restrictiveness to relative liberality. It is updated in real time, reflecting changes in national laws so human rights advocates can monitor how countries are protecting—or denying—reproductive rights around the world.</a:t>
            </a:r>
          </a:p>
          <a:p>
            <a:endParaRPr lang="en-US" sz="1200" dirty="0">
              <a:latin typeface="+mn-lt"/>
            </a:endParaRPr>
          </a:p>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mn-lt"/>
                <a:ea typeface="Calibri" panose="020F0502020204030204" pitchFamily="34" charset="0"/>
                <a:cs typeface="Arial" panose="020B0604020202020204" pitchFamily="34" charset="0"/>
              </a:rPr>
              <a:t>Center</a:t>
            </a:r>
            <a:r>
              <a:rPr lang="en-GB" sz="1200" dirty="0">
                <a:effectLst/>
                <a:latin typeface="+mn-lt"/>
                <a:ea typeface="Calibri" panose="020F0502020204030204" pitchFamily="34" charset="0"/>
                <a:cs typeface="Arial" panose="020B0604020202020204" pitchFamily="34" charset="0"/>
              </a:rPr>
              <a:t> for Reproductive Rights. The World’s Abortion Laws. </a:t>
            </a:r>
            <a:r>
              <a:rPr lang="en-GB" sz="1200" dirty="0" err="1">
                <a:effectLst/>
                <a:latin typeface="+mn-lt"/>
                <a:ea typeface="Calibri" panose="020F0502020204030204" pitchFamily="34" charset="0"/>
                <a:cs typeface="Arial" panose="020B0604020202020204" pitchFamily="34" charset="0"/>
              </a:rPr>
              <a:t>Center</a:t>
            </a:r>
            <a:r>
              <a:rPr lang="en-GB" sz="1200" dirty="0">
                <a:effectLst/>
                <a:latin typeface="+mn-lt"/>
                <a:ea typeface="Calibri" panose="020F0502020204030204" pitchFamily="34" charset="0"/>
                <a:cs typeface="Arial" panose="020B0604020202020204" pitchFamily="34" charset="0"/>
              </a:rPr>
              <a:t> for Reproductive Rights; c 1992-2021.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3"/>
              </a:rPr>
              <a:t>https://reproductiverights.org/worldabortionlaws</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42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UNFPA. Addressing unintended pregnancy in the Arab region. UNFPA; 2018. Available from: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https://arabstates.unfpa.org/sites/default/files/pub-pdf/addressing_unintended_pregnancy_in_the_as_report.pdf</a:t>
            </a:r>
            <a:r>
              <a:rPr lang="en-US" sz="1200"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7A4AFA59-9552-420D-871D-086A6ED3FC1D}" type="slidenum">
              <a:rPr lang="en-GB" smtClean="0"/>
              <a:t>17</a:t>
            </a:fld>
            <a:endParaRPr lang="en-GB"/>
          </a:p>
        </p:txBody>
      </p:sp>
    </p:spTree>
    <p:extLst>
      <p:ext uri="{BB962C8B-B14F-4D97-AF65-F5344CB8AC3E}">
        <p14:creationId xmlns:p14="http://schemas.microsoft.com/office/powerpoint/2010/main" val="2333286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UNFPA. Addressing unintended pregnancy in the Arab region. UNFPA; 2018. Available from: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https://arabstates.unfpa.org/sites/default/files/pub-pdf/addressing_unintended_pregnancy_in_the_as_report.pdf</a:t>
            </a:r>
            <a:r>
              <a:rPr lang="en-US" sz="1200"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7A4AFA59-9552-420D-871D-086A6ED3FC1D}" type="slidenum">
              <a:rPr lang="en-GB" smtClean="0"/>
              <a:t>18</a:t>
            </a:fld>
            <a:endParaRPr lang="en-GB"/>
          </a:p>
        </p:txBody>
      </p:sp>
    </p:spTree>
    <p:extLst>
      <p:ext uri="{BB962C8B-B14F-4D97-AF65-F5344CB8AC3E}">
        <p14:creationId xmlns:p14="http://schemas.microsoft.com/office/powerpoint/2010/main" val="301901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One method to compare Muslim-majority countries position</a:t>
            </a:r>
            <a:r>
              <a:rPr lang="en-US" sz="1200" baseline="0" dirty="0">
                <a:latin typeface="+mn-lt"/>
              </a:rPr>
              <a:t> </a:t>
            </a:r>
            <a:r>
              <a:rPr lang="en-US" sz="1200" dirty="0">
                <a:latin typeface="+mn-lt"/>
              </a:rPr>
              <a:t>on abortion is by examining the ‭Number of Abortion Rights‬</a:t>
            </a:r>
            <a:r>
              <a:rPr lang="en-US" sz="1200" baseline="0" dirty="0">
                <a:latin typeface="+mn-lt"/>
              </a:rPr>
              <a:t> </a:t>
            </a:r>
            <a:r>
              <a:rPr lang="en-US" sz="1200" dirty="0">
                <a:latin typeface="+mn-lt"/>
              </a:rPr>
              <a:t>(hereafter NAR) in a country. In accordance with the United</a:t>
            </a:r>
            <a:r>
              <a:rPr lang="en-US" sz="1200" baseline="0" dirty="0">
                <a:latin typeface="+mn-lt"/>
              </a:rPr>
              <a:t> </a:t>
            </a:r>
            <a:r>
              <a:rPr lang="en-US" sz="1200" dirty="0">
                <a:latin typeface="+mn-lt"/>
              </a:rPr>
              <a:t>Nations and similar to ‭Ramirez and McEneaney (1997), the</a:t>
            </a:r>
            <a:r>
              <a:rPr lang="en-US" sz="1200" baseline="0" dirty="0">
                <a:latin typeface="+mn-lt"/>
              </a:rPr>
              <a:t> </a:t>
            </a:r>
            <a:r>
              <a:rPr lang="en-US" sz="1200" dirty="0">
                <a:latin typeface="+mn-lt"/>
              </a:rPr>
              <a:t>study considers seven dimensions to calculate NAR. These include:</a:t>
            </a:r>
          </a:p>
          <a:p>
            <a:endParaRPr lang="en-US" sz="1200" dirty="0">
              <a:latin typeface="+mn-lt"/>
            </a:endParaRPr>
          </a:p>
          <a:p>
            <a:r>
              <a:rPr lang="en-US" sz="1200" dirty="0">
                <a:latin typeface="+mn-lt"/>
              </a:rPr>
              <a:t>1. Abortion is permitted to save the life of the pregnant woman (L)</a:t>
            </a:r>
          </a:p>
          <a:p>
            <a:r>
              <a:rPr lang="en-US" sz="1200" dirty="0">
                <a:latin typeface="+mn-lt"/>
              </a:rPr>
              <a:t>2. Abortion is permitted to preserve a woman’s physical health </a:t>
            </a:r>
            <a:r>
              <a:rPr lang="mr-IN" sz="1200" dirty="0">
                <a:latin typeface="+mn-lt"/>
              </a:rPr>
              <a:t>(PH)</a:t>
            </a:r>
          </a:p>
          <a:p>
            <a:r>
              <a:rPr lang="en-US" sz="1200" dirty="0">
                <a:latin typeface="+mn-lt"/>
              </a:rPr>
              <a:t>3. Abortion is permitted to preserve a woman’s mental health </a:t>
            </a:r>
            <a:r>
              <a:rPr lang="mr-IN" sz="1200" dirty="0">
                <a:latin typeface="+mn-lt"/>
              </a:rPr>
              <a:t>(MH)</a:t>
            </a:r>
          </a:p>
          <a:p>
            <a:r>
              <a:rPr lang="en-US" sz="1200" dirty="0">
                <a:latin typeface="+mn-lt"/>
              </a:rPr>
              <a:t>4. Abortion is permitted in cases of </a:t>
            </a:r>
            <a:r>
              <a:rPr lang="en-US" sz="1200" dirty="0" err="1">
                <a:latin typeface="+mn-lt"/>
              </a:rPr>
              <a:t>foetal</a:t>
            </a:r>
            <a:r>
              <a:rPr lang="en-US" sz="1200" dirty="0">
                <a:latin typeface="+mn-lt"/>
              </a:rPr>
              <a:t> impairment (F)</a:t>
            </a:r>
          </a:p>
          <a:p>
            <a:r>
              <a:rPr lang="en-US" sz="1200" dirty="0">
                <a:latin typeface="+mn-lt"/>
              </a:rPr>
              <a:t>5. Abortion is permitted in cases of incest or rape (I/R)‬</a:t>
            </a:r>
          </a:p>
          <a:p>
            <a:r>
              <a:rPr lang="en-US" sz="1200" dirty="0">
                <a:latin typeface="+mn-lt"/>
              </a:rPr>
              <a:t>6. Abortion is permitted for social or economic reasons (SER)‬</a:t>
            </a:r>
          </a:p>
          <a:p>
            <a:pPr algn="l" fontAlgn="base">
              <a:buFont typeface="Arial" panose="020B0604020202020204" pitchFamily="34" charset="0"/>
              <a:buNone/>
            </a:pPr>
            <a:r>
              <a:rPr lang="en-US" sz="1200" dirty="0">
                <a:latin typeface="+mn-lt"/>
              </a:rPr>
              <a:t>7. </a:t>
            </a:r>
            <a:r>
              <a:rPr lang="en-GB" sz="1200" b="0" i="0" dirty="0">
                <a:solidFill>
                  <a:srgbClr val="2A2A2A"/>
                </a:solidFill>
                <a:effectLst/>
                <a:latin typeface="+mn-lt"/>
              </a:rPr>
              <a:t>Abortion is permitted upon request</a:t>
            </a:r>
          </a:p>
          <a:p>
            <a:endParaRPr lang="en-US" sz="1200" dirty="0">
              <a:latin typeface="+mn-lt"/>
            </a:endParaRPr>
          </a:p>
          <a:p>
            <a:r>
              <a:rPr lang="en-US" sz="1200" dirty="0">
                <a:latin typeface="+mn-lt"/>
              </a:rPr>
              <a:t>Table 4 exemplifies that many Muslim-majority countries are‬</a:t>
            </a:r>
            <a:r>
              <a:rPr lang="en-US" sz="1200" baseline="0" dirty="0">
                <a:latin typeface="+mn-lt"/>
              </a:rPr>
              <a:t> </a:t>
            </a:r>
            <a:r>
              <a:rPr lang="en-US" sz="1200" dirty="0">
                <a:latin typeface="+mn-lt"/>
              </a:rPr>
              <a:t>currently conservative in their abortion policy. Specifically, 18 of</a:t>
            </a:r>
            <a:r>
              <a:rPr lang="en-US" sz="1200" baseline="0" dirty="0">
                <a:latin typeface="+mn-lt"/>
              </a:rPr>
              <a:t> </a:t>
            </a:r>
            <a:r>
              <a:rPr lang="en-US" sz="1200" dirty="0">
                <a:latin typeface="+mn-lt"/>
              </a:rPr>
              <a:t>47 Muslim-majority countries only permit abortions in cases‬ where the life of the pregnant women is threatened (Table 4).‬</a:t>
            </a:r>
            <a:r>
              <a:rPr lang="en-US" sz="1200" baseline="0" dirty="0">
                <a:latin typeface="+mn-lt"/>
              </a:rPr>
              <a:t> </a:t>
            </a:r>
            <a:r>
              <a:rPr lang="en-US" sz="1200" dirty="0">
                <a:latin typeface="+mn-lt"/>
              </a:rPr>
              <a:t>However, notably, all Muslim countries allow abortions to save woman’s life, i.e., in no country is there a zero count. </a:t>
            </a:r>
          </a:p>
          <a:p>
            <a:endParaRPr lang="en-US" sz="1200" dirty="0">
              <a:latin typeface="+mn-lt"/>
            </a:endParaRPr>
          </a:p>
          <a:p>
            <a:r>
              <a:rPr lang="en-US" sz="1200" dirty="0">
                <a:latin typeface="+mn-lt"/>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Arial" panose="020B0604020202020204" pitchFamily="34" charset="0"/>
              </a:rPr>
              <a:t>Ramirez FO, McEneaney EH. From women’s suffrage to reproduction rights? Cross-national considerations. Int J Comp </a:t>
            </a:r>
            <a:r>
              <a:rPr lang="en-GB" sz="1200" dirty="0" err="1">
                <a:effectLst/>
                <a:latin typeface="+mn-lt"/>
                <a:ea typeface="Calibri" panose="020F0502020204030204" pitchFamily="34" charset="0"/>
                <a:cs typeface="Arial" panose="020B0604020202020204" pitchFamily="34" charset="0"/>
              </a:rPr>
              <a:t>Sociol</a:t>
            </a:r>
            <a:r>
              <a:rPr lang="en-GB" sz="1200" dirty="0">
                <a:effectLst/>
                <a:latin typeface="+mn-lt"/>
                <a:ea typeface="Calibri" panose="020F0502020204030204" pitchFamily="34" charset="0"/>
                <a:cs typeface="Arial" panose="020B0604020202020204" pitchFamily="34" charset="0"/>
              </a:rPr>
              <a:t>. 1997 Jun;38(1-2):6-24. </a:t>
            </a: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814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United Nations, Department of Economic and Social Affairs, Population Division. Abortion policies and reproductive health around the world. United Nations; 2014. (Sales No. E.14.XIII.11). Available from: </a:t>
            </a:r>
            <a:r>
              <a:rPr lang="en-US" sz="1200" u="sng" dirty="0">
                <a:solidFill>
                  <a:srgbClr val="0563C1"/>
                </a:solidFill>
                <a:effectLst/>
                <a:latin typeface="+mn-lt"/>
                <a:ea typeface="Calibri" panose="020F0502020204030204" pitchFamily="34" charset="0"/>
                <a:cs typeface="Arial" panose="020B0604020202020204" pitchFamily="34" charset="0"/>
                <a:hlinkClick r:id="rId3"/>
              </a:rPr>
              <a:t>https://www.un.org/en/development/desa/population/publications/policy/abortionPoliciesAndReproductiveHealth.asp</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06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References: </a:t>
            </a: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Ganatra B, </a:t>
            </a:r>
            <a:r>
              <a:rPr lang="en-GB" sz="1200" dirty="0" err="1">
                <a:effectLst/>
                <a:latin typeface="+mn-lt"/>
                <a:ea typeface="Calibri" panose="020F0502020204030204" pitchFamily="34" charset="0"/>
                <a:cs typeface="Arial" panose="020B0604020202020204" pitchFamily="34" charset="0"/>
              </a:rPr>
              <a:t>Gerdts</a:t>
            </a:r>
            <a:r>
              <a:rPr lang="en-GB" sz="1200" dirty="0">
                <a:effectLst/>
                <a:latin typeface="+mn-lt"/>
                <a:ea typeface="Calibri" panose="020F0502020204030204" pitchFamily="34" charset="0"/>
                <a:cs typeface="Arial" panose="020B0604020202020204" pitchFamily="34" charset="0"/>
              </a:rPr>
              <a:t> C, </a:t>
            </a:r>
            <a:r>
              <a:rPr lang="en-GB" sz="1200" dirty="0" err="1">
                <a:effectLst/>
                <a:latin typeface="+mn-lt"/>
                <a:ea typeface="Calibri" panose="020F0502020204030204" pitchFamily="34" charset="0"/>
                <a:cs typeface="Arial" panose="020B0604020202020204" pitchFamily="34" charset="0"/>
              </a:rPr>
              <a:t>Rossier</a:t>
            </a:r>
            <a:r>
              <a:rPr lang="en-GB" sz="1200" dirty="0">
                <a:effectLst/>
                <a:latin typeface="+mn-lt"/>
                <a:ea typeface="Calibri" panose="020F0502020204030204" pitchFamily="34" charset="0"/>
                <a:cs typeface="Arial" panose="020B0604020202020204" pitchFamily="34" charset="0"/>
              </a:rPr>
              <a:t> C, Johnson BR, </a:t>
            </a:r>
            <a:r>
              <a:rPr lang="en-GB" sz="1200" dirty="0" err="1">
                <a:effectLst/>
                <a:latin typeface="+mn-lt"/>
                <a:ea typeface="Calibri" panose="020F0502020204030204" pitchFamily="34" charset="0"/>
                <a:cs typeface="Arial" panose="020B0604020202020204" pitchFamily="34" charset="0"/>
              </a:rPr>
              <a:t>Tunçalp</a:t>
            </a:r>
            <a:r>
              <a:rPr lang="en-GB" sz="1200" dirty="0">
                <a:effectLst/>
                <a:latin typeface="+mn-lt"/>
                <a:ea typeface="Calibri" panose="020F0502020204030204" pitchFamily="34" charset="0"/>
                <a:cs typeface="Arial" panose="020B0604020202020204" pitchFamily="34" charset="0"/>
              </a:rPr>
              <a:t> Ö, </a:t>
            </a:r>
            <a:r>
              <a:rPr lang="en-GB" sz="1200" dirty="0" err="1">
                <a:effectLst/>
                <a:latin typeface="+mn-lt"/>
                <a:ea typeface="Calibri" panose="020F0502020204030204" pitchFamily="34" charset="0"/>
                <a:cs typeface="Arial" panose="020B0604020202020204" pitchFamily="34" charset="0"/>
              </a:rPr>
              <a:t>Assifi</a:t>
            </a:r>
            <a:r>
              <a:rPr lang="en-GB" sz="1200" dirty="0">
                <a:effectLst/>
                <a:latin typeface="+mn-lt"/>
                <a:ea typeface="Calibri" panose="020F0502020204030204" pitchFamily="34" charset="0"/>
                <a:cs typeface="Arial" panose="020B0604020202020204" pitchFamily="34" charset="0"/>
              </a:rPr>
              <a:t> A, </a:t>
            </a:r>
            <a:r>
              <a:rPr lang="en-GB" sz="1200" dirty="0" err="1">
                <a:effectLst/>
                <a:latin typeface="+mn-lt"/>
                <a:ea typeface="Calibri" panose="020F0502020204030204" pitchFamily="34" charset="0"/>
                <a:cs typeface="Arial" panose="020B0604020202020204" pitchFamily="34" charset="0"/>
              </a:rPr>
              <a:t>Sedgh</a:t>
            </a:r>
            <a:r>
              <a:rPr lang="en-GB" sz="1200" dirty="0">
                <a:effectLst/>
                <a:latin typeface="+mn-lt"/>
                <a:ea typeface="Calibri" panose="020F0502020204030204" pitchFamily="34" charset="0"/>
                <a:cs typeface="Arial" panose="020B0604020202020204" pitchFamily="34" charset="0"/>
              </a:rPr>
              <a:t> G, Singh S, Bankole A, </a:t>
            </a:r>
            <a:r>
              <a:rPr lang="en-GB" sz="1200" dirty="0" err="1">
                <a:effectLst/>
                <a:latin typeface="+mn-lt"/>
                <a:ea typeface="Calibri" panose="020F0502020204030204" pitchFamily="34" charset="0"/>
                <a:cs typeface="Arial" panose="020B0604020202020204" pitchFamily="34" charset="0"/>
              </a:rPr>
              <a:t>Popinchalk</a:t>
            </a:r>
            <a:r>
              <a:rPr lang="en-GB" sz="1200" dirty="0">
                <a:effectLst/>
                <a:latin typeface="+mn-lt"/>
                <a:ea typeface="Calibri" panose="020F0502020204030204" pitchFamily="34" charset="0"/>
                <a:cs typeface="Arial" panose="020B0604020202020204" pitchFamily="34" charset="0"/>
              </a:rPr>
              <a:t> A, </a:t>
            </a:r>
            <a:r>
              <a:rPr lang="en-GB" sz="1200" dirty="0" err="1">
                <a:effectLst/>
                <a:latin typeface="+mn-lt"/>
                <a:ea typeface="Calibri" panose="020F0502020204030204" pitchFamily="34" charset="0"/>
                <a:cs typeface="Arial" panose="020B0604020202020204" pitchFamily="34" charset="0"/>
              </a:rPr>
              <a:t>Bearak</a:t>
            </a:r>
            <a:r>
              <a:rPr lang="en-GB" sz="1200" dirty="0">
                <a:effectLst/>
                <a:latin typeface="+mn-lt"/>
                <a:ea typeface="Calibri" panose="020F0502020204030204" pitchFamily="34" charset="0"/>
                <a:cs typeface="Arial" panose="020B0604020202020204" pitchFamily="34" charset="0"/>
              </a:rPr>
              <a:t> J, Kang Z, Alkema L. Global, regional, and subregional classification of abortions by safety, 2010–14: estimates from a Bayesian hierarchical model. The Lancet. 2017 Nov 25;390(10110):2372-81.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3"/>
              </a:rPr>
              <a:t>10.1016/S0140-6736(17)31794-4</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US" sz="1200" dirty="0" err="1">
                <a:effectLst/>
                <a:latin typeface="+mn-lt"/>
                <a:ea typeface="Calibri" panose="020F0502020204030204" pitchFamily="34" charset="0"/>
                <a:cs typeface="Arial" panose="020B0604020202020204" pitchFamily="34" charset="0"/>
              </a:rPr>
              <a:t>Soussane</a:t>
            </a:r>
            <a:r>
              <a:rPr lang="en-US" sz="1200" dirty="0">
                <a:effectLst/>
                <a:latin typeface="+mn-lt"/>
                <a:ea typeface="Calibri" panose="020F0502020204030204" pitchFamily="34" charset="0"/>
                <a:cs typeface="Arial" panose="020B0604020202020204" pitchFamily="34" charset="0"/>
              </a:rPr>
              <a:t> SY. Abortion in Morocco: will the king approve a progressive law? the Guardian. 2015 May 5 [cited 2016 Jun 22]. Available from: </a:t>
            </a:r>
            <a:r>
              <a:rPr lang="en-US" sz="1200" u="sng" dirty="0">
                <a:solidFill>
                  <a:srgbClr val="0563C1"/>
                </a:solidFill>
                <a:effectLst/>
                <a:latin typeface="+mn-lt"/>
                <a:ea typeface="Calibri" panose="020F0502020204030204" pitchFamily="34" charset="0"/>
                <a:cs typeface="Arial" panose="020B0604020202020204" pitchFamily="34" charset="0"/>
                <a:hlinkClick r:id="rId4"/>
              </a:rPr>
              <a:t>http://www.theguardian.com/global-development-professionals-network/2015/may/05/abortion-in-morocco-will-the-king-approve-a-progressive-law</a:t>
            </a:r>
            <a:r>
              <a:rPr lang="en-US" sz="1200"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err="1">
                <a:effectLst/>
                <a:latin typeface="+mn-lt"/>
                <a:ea typeface="Calibri" panose="020F0502020204030204" pitchFamily="34" charset="0"/>
                <a:cs typeface="Arial" panose="020B0604020202020204" pitchFamily="34" charset="0"/>
              </a:rPr>
              <a:t>Ranji</a:t>
            </a:r>
            <a:r>
              <a:rPr lang="en-GB" sz="1200" dirty="0">
                <a:effectLst/>
                <a:latin typeface="+mn-lt"/>
                <a:ea typeface="Calibri" panose="020F0502020204030204" pitchFamily="34" charset="0"/>
                <a:cs typeface="Arial" panose="020B0604020202020204" pitchFamily="34" charset="0"/>
              </a:rPr>
              <a:t> A. Induced abortion in Iran: prevalence, reasons, and consequences. J Midwifery </a:t>
            </a:r>
            <a:r>
              <a:rPr lang="en-GB" sz="1200" dirty="0" err="1">
                <a:effectLst/>
                <a:latin typeface="+mn-lt"/>
                <a:ea typeface="Calibri" panose="020F0502020204030204" pitchFamily="34" charset="0"/>
                <a:cs typeface="Arial" panose="020B0604020202020204" pitchFamily="34" charset="0"/>
              </a:rPr>
              <a:t>Womens</a:t>
            </a:r>
            <a:r>
              <a:rPr lang="en-GB" sz="1200" dirty="0">
                <a:effectLst/>
                <a:latin typeface="+mn-lt"/>
                <a:ea typeface="Calibri" panose="020F0502020204030204" pitchFamily="34" charset="0"/>
                <a:cs typeface="Arial" panose="020B0604020202020204" pitchFamily="34" charset="0"/>
              </a:rPr>
              <a:t> Health. 2012 Oct;57(5):482-8.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5"/>
              </a:rPr>
              <a:t>10.1111/j.1542-2011.2012.00159.x</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Sharma AC, Dhillon J, Shabbir G, </a:t>
            </a:r>
            <a:r>
              <a:rPr lang="en-GB" sz="1200" dirty="0" err="1">
                <a:effectLst/>
                <a:latin typeface="+mn-lt"/>
                <a:ea typeface="Calibri" panose="020F0502020204030204" pitchFamily="34" charset="0"/>
                <a:cs typeface="Arial" panose="020B0604020202020204" pitchFamily="34" charset="0"/>
              </a:rPr>
              <a:t>Lynam</a:t>
            </a:r>
            <a:r>
              <a:rPr lang="en-GB" sz="1200" dirty="0">
                <a:effectLst/>
                <a:latin typeface="+mn-lt"/>
                <a:ea typeface="Calibri" panose="020F0502020204030204" pitchFamily="34" charset="0"/>
                <a:cs typeface="Arial" panose="020B0604020202020204" pitchFamily="34" charset="0"/>
              </a:rPr>
              <a:t> A. Notes from the field: political norm change for abortion in Pakistan. Sexual and Reproductive Health Matters. 2019 May 31;27(2):126-32.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6"/>
              </a:rPr>
              <a:t>10.1080/26410397.2019.1586819</a:t>
            </a:r>
            <a:r>
              <a:rPr lang="en-GB" sz="1200" u="sng"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034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References: </a:t>
            </a: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Sharma AC, Dhillon J, Shabbir G, </a:t>
            </a:r>
            <a:r>
              <a:rPr lang="en-GB" sz="1200" dirty="0" err="1">
                <a:effectLst/>
                <a:latin typeface="+mn-lt"/>
                <a:ea typeface="Calibri" panose="020F0502020204030204" pitchFamily="34" charset="0"/>
                <a:cs typeface="Arial" panose="020B0604020202020204" pitchFamily="34" charset="0"/>
              </a:rPr>
              <a:t>Lynam</a:t>
            </a:r>
            <a:r>
              <a:rPr lang="en-GB" sz="1200" dirty="0">
                <a:effectLst/>
                <a:latin typeface="+mn-lt"/>
                <a:ea typeface="Calibri" panose="020F0502020204030204" pitchFamily="34" charset="0"/>
                <a:cs typeface="Arial" panose="020B0604020202020204" pitchFamily="34" charset="0"/>
              </a:rPr>
              <a:t> A. Notes from the field: political norm change for abortion in Pakistan. Sexual and Reproductive Health Matters. 2019 May 31;27(2):126-32.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3"/>
              </a:rPr>
              <a:t>10.1080/26410397.2019.1586819</a:t>
            </a:r>
            <a:r>
              <a:rPr lang="en-GB" sz="1200" u="sng" dirty="0">
                <a:effectLst/>
                <a:latin typeface="+mn-lt"/>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57200" algn="l"/>
              </a:tabLst>
            </a:pPr>
            <a:r>
              <a:rPr lang="en-GB" sz="1200" dirty="0" err="1">
                <a:effectLst/>
                <a:latin typeface="+mn-lt"/>
                <a:ea typeface="Calibri" panose="020F0502020204030204" pitchFamily="34" charset="0"/>
                <a:cs typeface="Arial" panose="020B0604020202020204" pitchFamily="34" charset="0"/>
              </a:rPr>
              <a:t>Faúndes</a:t>
            </a:r>
            <a:r>
              <a:rPr lang="en-GB" sz="1200" dirty="0">
                <a:effectLst/>
                <a:latin typeface="+mn-lt"/>
                <a:ea typeface="Calibri" panose="020F0502020204030204" pitchFamily="34" charset="0"/>
                <a:cs typeface="Arial" panose="020B0604020202020204" pitchFamily="34" charset="0"/>
              </a:rPr>
              <a:t> A, et al. The Willingness of Residents in Obstetrics and </a:t>
            </a:r>
            <a:r>
              <a:rPr lang="en-GB" sz="1200" dirty="0" err="1">
                <a:effectLst/>
                <a:latin typeface="+mn-lt"/>
                <a:ea typeface="Calibri" panose="020F0502020204030204" pitchFamily="34" charset="0"/>
                <a:cs typeface="Arial" panose="020B0604020202020204" pitchFamily="34" charset="0"/>
              </a:rPr>
              <a:t>Gynecology</a:t>
            </a:r>
            <a:r>
              <a:rPr lang="en-GB" sz="1200" dirty="0">
                <a:effectLst/>
                <a:latin typeface="+mn-lt"/>
                <a:ea typeface="Calibri" panose="020F0502020204030204" pitchFamily="34" charset="0"/>
                <a:cs typeface="Arial" panose="020B0604020202020204" pitchFamily="34" charset="0"/>
              </a:rPr>
              <a:t> to Provide Legal Abortion Services According to their Opinion on how Liberalization of the Abortion Law would affect Abortion Rates. JGWH. 2018 May 21;10(2):1-6.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4"/>
              </a:rPr>
              <a:t>10.19080/JGWH.2018.10.555783</a:t>
            </a:r>
            <a:r>
              <a:rPr lang="en-GB" sz="1200" u="sng" dirty="0">
                <a:effectLst/>
                <a:latin typeface="+mn-lt"/>
                <a:ea typeface="Calibri" panose="020F0502020204030204" pitchFamily="34" charset="0"/>
                <a:cs typeface="Arial" panose="020B0604020202020204" pitchFamily="34" charset="0"/>
              </a:rPr>
              <a:t> </a:t>
            </a:r>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54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Al Rifai Ayesha. Assessment of Safe and Unsafe Abortion among Palestinian Women in Hebron Governorate in Southern West Bank -Palestine. Jerusalem: Palestinian Family Planning and Protection Association (PFPPA); 2015 Jan.</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7A4AFA59-9552-420D-871D-086A6ED3FC1D}" type="slidenum">
              <a:rPr lang="en-GB" smtClean="0"/>
              <a:t>23</a:t>
            </a:fld>
            <a:endParaRPr lang="en-GB"/>
          </a:p>
        </p:txBody>
      </p:sp>
    </p:spTree>
    <p:extLst>
      <p:ext uri="{BB962C8B-B14F-4D97-AF65-F5344CB8AC3E}">
        <p14:creationId xmlns:p14="http://schemas.microsoft.com/office/powerpoint/2010/main" val="346342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some key definitions. </a:t>
            </a:r>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2</a:t>
            </a:fld>
            <a:endParaRPr lang="en-GB"/>
          </a:p>
        </p:txBody>
      </p:sp>
    </p:spTree>
    <p:extLst>
      <p:ext uri="{BB962C8B-B14F-4D97-AF65-F5344CB8AC3E}">
        <p14:creationId xmlns:p14="http://schemas.microsoft.com/office/powerpoint/2010/main" val="1159704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Al Rifai Ayesha. Assessment of Safe and Unsafe Abortion among Palestinian Women in Hebron Governorate in Southern West Bank -Palestine. Jerusalem: Palestinian Family Planning and Protection Association (PFPPA); 2015 Jan.</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7A4AFA59-9552-420D-871D-086A6ED3FC1D}" type="slidenum">
              <a:rPr lang="en-GB" smtClean="0"/>
              <a:t>24</a:t>
            </a:fld>
            <a:endParaRPr lang="en-GB"/>
          </a:p>
        </p:txBody>
      </p:sp>
    </p:spTree>
    <p:extLst>
      <p:ext uri="{BB962C8B-B14F-4D97-AF65-F5344CB8AC3E}">
        <p14:creationId xmlns:p14="http://schemas.microsoft.com/office/powerpoint/2010/main" val="344832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333333"/>
                </a:solidFill>
                <a:effectLst/>
                <a:latin typeface="+mn-lt"/>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Arial" panose="020B0604020202020204" pitchFamily="34" charset="0"/>
              </a:rPr>
              <a:t>McGinn T, Casey SE. Why don’t humanitarian organizations provide safe abortion services? Conflict and Health. 2016 Mar 24;10(1):8.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3"/>
              </a:rPr>
              <a:t>10.1186/s13031-016-0075-8</a:t>
            </a:r>
            <a:endParaRPr lang="en-GB" sz="1200" dirty="0">
              <a:effectLst/>
              <a:latin typeface="+mn-lt"/>
              <a:ea typeface="Calibri" panose="020F0502020204030204" pitchFamily="34" charset="0"/>
              <a:cs typeface="Arial" panose="020B0604020202020204" pitchFamily="34" charset="0"/>
            </a:endParaRPr>
          </a:p>
          <a:p>
            <a:pPr algn="l"/>
            <a:endParaRPr lang="en-US" sz="1200" dirty="0">
              <a:latin typeface="+mn-lt"/>
            </a:endParaRPr>
          </a:p>
        </p:txBody>
      </p:sp>
      <p:sp>
        <p:nvSpPr>
          <p:cNvPr id="4" name="Slide Number Placeholder 3"/>
          <p:cNvSpPr>
            <a:spLocks noGrp="1"/>
          </p:cNvSpPr>
          <p:nvPr>
            <p:ph type="sldNum" sz="quarter" idx="5"/>
          </p:nvPr>
        </p:nvSpPr>
        <p:spPr/>
        <p:txBody>
          <a:bodyPr/>
          <a:lstStyle/>
          <a:p>
            <a:fld id="{7A4AFA59-9552-420D-871D-086A6ED3FC1D}" type="slidenum">
              <a:rPr lang="en-GB" smtClean="0"/>
              <a:t>25</a:t>
            </a:fld>
            <a:endParaRPr lang="en-GB"/>
          </a:p>
        </p:txBody>
      </p:sp>
    </p:spTree>
    <p:extLst>
      <p:ext uri="{BB962C8B-B14F-4D97-AF65-F5344CB8AC3E}">
        <p14:creationId xmlns:p14="http://schemas.microsoft.com/office/powerpoint/2010/main" val="175405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091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Stigma feeds silence, and silence feeds myths. Myths that misinform, mislead and further stigmatize is a vicious and harmful circle that we need to break.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n-lt"/>
              </a:rPr>
              <a:t>(</a:t>
            </a:r>
            <a:r>
              <a:rPr lang="en-GB" sz="1200" dirty="0">
                <a:latin typeface="+mn-lt"/>
              </a:rPr>
              <a:t>Marie Stopes International: </a:t>
            </a:r>
            <a:r>
              <a:rPr lang="en-GB" sz="1200" dirty="0">
                <a:latin typeface="+mn-lt"/>
                <a:hlinkClick r:id="rId3"/>
              </a:rPr>
              <a:t>https://www.msichoices.org/what-we-do/no-more-unsafe-abortion/</a:t>
            </a:r>
            <a:r>
              <a:rPr lang="en-GB" sz="1200" dirty="0">
                <a:latin typeface="+mn-l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mn-lt"/>
              </a:rPr>
              <a:t>References:</a:t>
            </a: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Marie Stopes International Reproductive Choices. Afghanistan. MSI Reproductive Choices; c2020.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4"/>
              </a:rPr>
              <a:t>https://www.msichoices.org/where-we-work/afghanistan/</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Marie Stopes International Reproductive Choices. Safe abortion and post-abortion care. Marie Stopes International Reproductive Choices; c2020.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5"/>
              </a:rPr>
              <a:t>https://www.msichoices.org/what-we-do/our-services/safe-abortion-and-post-abortion-care</a:t>
            </a:r>
            <a:r>
              <a:rPr lang="en-GB" sz="1200" u="sng"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Marie Stopes International. Afghanistan. Finland Abroad; 2017.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6"/>
              </a:rPr>
              <a:t>https://finlandabroad.fi/web/afg/funding-decisions/-/asset_publisher/TAKwM9X4KvQQ/ahaKytInterventionType/id/1159554</a:t>
            </a:r>
            <a:r>
              <a:rPr lang="en-GB" sz="1200" dirty="0">
                <a:effectLst/>
                <a:latin typeface="+mn-lt"/>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sz="1200" dirty="0">
              <a:latin typeface="+mn-lt"/>
            </a:endParaRPr>
          </a:p>
          <a:p>
            <a:pPr algn="just"/>
            <a:endParaRPr lang="en-US" sz="1200" dirty="0">
              <a:latin typeface="+mn-lt"/>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75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latin typeface="+mn-lt"/>
              </a:rPr>
              <a:t>References:</a:t>
            </a: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Marie Stopes International Reproductive Choices. Afghanistan. MSI Reproductive Choices; c2020.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3"/>
              </a:rPr>
              <a:t>https://www.msichoices.org/where-we-work/afghanistan/</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Marie Stopes International Reproductive Choices. Safe abortion and post-abortion care. Marie Stopes International Reproductive Choices; c2020.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4"/>
              </a:rPr>
              <a:t>https://www.msichoices.org/what-we-do/our-services/safe-abortion-and-post-abortion-care</a:t>
            </a:r>
            <a:r>
              <a:rPr lang="en-GB" sz="1200" u="sng"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Marie Stopes International. Afghanistan. Finland Abroad; 2017.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5"/>
              </a:rPr>
              <a:t>https://finlandabroad.fi/web/afg/funding-decisions/-/asset_publisher/TAKwM9X4KvQQ/ahaKytInterventionType/id/1159554</a:t>
            </a:r>
            <a:r>
              <a:rPr lang="en-GB" sz="1200" dirty="0">
                <a:effectLst/>
                <a:latin typeface="+mn-lt"/>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7085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rPr>
              <a:t>In this context, IPAS Pakistan hosted a policy advocacy meeting with policymakers and key stakeholders in Punjab, the most populace province in Pakistan, on 20th July 2012 to share an overview of the current status of morbidity and mortality related to unsafe abortions and to introduce Ipas and its global model for the prevention and management of unsafe abortion using WHO-endorsed technologies for safe UE. The meeting participants were concerned about the high rate of abortion-related morbidity and mortality but felt restricted by the prevailing stigma around abortion in Pakistan. They were also concerned about the misuse of misoprostol, especially by TBAs and untrained MLPs. </a:t>
            </a:r>
          </a:p>
          <a:p>
            <a:endParaRPr lang="en-US" sz="1200" dirty="0">
              <a:latin typeface="+mn-lt"/>
            </a:endParaRPr>
          </a:p>
          <a:p>
            <a:pPr marL="171450" indent="-171450">
              <a:buFont typeface="Arial" panose="020B0604020202020204" pitchFamily="34" charset="0"/>
              <a:buChar char="•"/>
            </a:pPr>
            <a:r>
              <a:rPr lang="en-US" sz="1200" dirty="0">
                <a:latin typeface="+mn-lt"/>
              </a:rPr>
              <a:t>The advocacy efforts, led by IPAS Pakistan and local partners, to integrate WHO approved approaches (UE methods and training of additional cadres of providers) into the healthcare system. In particular, it details the work done to establish the Punjab Reproductive Health Technology Assessment Committee (PRHTAC)—a provincial body formed to review existing evidence on UE technologies, address concerns about stigma, examine a legal basis for clinical expansion to MLPs, consider the financial implications of new technologies, and, ultimately, to make recommendations/changes for the adoption of misoprostol and MVA into the local health-care system.</a:t>
            </a:r>
          </a:p>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Arial" panose="020B0604020202020204" pitchFamily="34" charset="0"/>
              </a:rPr>
              <a:t>Sharma AC, Dhillon J, Shabbir G, </a:t>
            </a:r>
            <a:r>
              <a:rPr lang="en-GB" sz="1200" dirty="0" err="1">
                <a:effectLst/>
                <a:latin typeface="+mn-lt"/>
                <a:ea typeface="Calibri" panose="020F0502020204030204" pitchFamily="34" charset="0"/>
                <a:cs typeface="Arial" panose="020B0604020202020204" pitchFamily="34" charset="0"/>
              </a:rPr>
              <a:t>Lynam</a:t>
            </a:r>
            <a:r>
              <a:rPr lang="en-GB" sz="1200" dirty="0">
                <a:effectLst/>
                <a:latin typeface="+mn-lt"/>
                <a:ea typeface="Calibri" panose="020F0502020204030204" pitchFamily="34" charset="0"/>
                <a:cs typeface="Arial" panose="020B0604020202020204" pitchFamily="34" charset="0"/>
              </a:rPr>
              <a:t> A. Notes from the field: political norm change for abortion in Pakistan. Sexual and Reproductive Health Matters. 2019 May 31;27(2):126-32.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3"/>
              </a:rPr>
              <a:t>10.1080/26410397.2019.1586819</a:t>
            </a:r>
            <a:r>
              <a:rPr lang="en-GB" sz="1200" u="sng"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8360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Arial" panose="020B0604020202020204" pitchFamily="34" charset="0"/>
              </a:rPr>
              <a:t>Sharma AC, Dhillon J, Shabbir G, </a:t>
            </a:r>
            <a:r>
              <a:rPr lang="en-GB" sz="1200" dirty="0" err="1">
                <a:effectLst/>
                <a:latin typeface="+mn-lt"/>
                <a:ea typeface="Calibri" panose="020F0502020204030204" pitchFamily="34" charset="0"/>
                <a:cs typeface="Arial" panose="020B0604020202020204" pitchFamily="34" charset="0"/>
              </a:rPr>
              <a:t>Lynam</a:t>
            </a:r>
            <a:r>
              <a:rPr lang="en-GB" sz="1200" dirty="0">
                <a:effectLst/>
                <a:latin typeface="+mn-lt"/>
                <a:ea typeface="Calibri" panose="020F0502020204030204" pitchFamily="34" charset="0"/>
                <a:cs typeface="Arial" panose="020B0604020202020204" pitchFamily="34" charset="0"/>
              </a:rPr>
              <a:t> A. Notes from the field: political norm change for abortion in Pakistan. Sexual and Reproductive Health Matters. 2019 May 31;27(2):126-32.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3"/>
              </a:rPr>
              <a:t>10.1080/26410397.2019.1586819</a:t>
            </a:r>
            <a:r>
              <a:rPr lang="en-GB" sz="1200" u="sng"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000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References:</a:t>
            </a:r>
          </a:p>
          <a:p>
            <a:pPr marL="342900" lvl="0" indent="-342900">
              <a:lnSpc>
                <a:spcPct val="107000"/>
              </a:lnSpc>
              <a:spcAft>
                <a:spcPts val="800"/>
              </a:spcAft>
              <a:buFont typeface="+mj-lt"/>
              <a:buAutoNum type="arabicPeriod"/>
              <a:tabLst>
                <a:tab pos="457200" algn="l"/>
              </a:tabLst>
            </a:pPr>
            <a:r>
              <a:rPr lang="en-US" sz="1200" dirty="0">
                <a:effectLst/>
                <a:latin typeface="+mn-lt"/>
                <a:ea typeface="Calibri" panose="020F0502020204030204" pitchFamily="34" charset="0"/>
                <a:cs typeface="Arial" panose="020B0604020202020204" pitchFamily="34" charset="0"/>
              </a:rPr>
              <a:t>Moroccan Family Planning Association (MFPA). National report Morocco: Religious Fundamentalism and Access to Safe Abortion Services in Morocco. </a:t>
            </a:r>
            <a:r>
              <a:rPr lang="fr-CH" sz="1200" dirty="0">
                <a:effectLst/>
                <a:latin typeface="+mn-lt"/>
                <a:ea typeface="Calibri" panose="020F0502020204030204" pitchFamily="34" charset="0"/>
                <a:cs typeface="Arial" panose="020B0604020202020204" pitchFamily="34" charset="0"/>
              </a:rPr>
              <a:t>Rabat: MFPA; 2016. </a:t>
            </a:r>
            <a:r>
              <a:rPr lang="fr-CH" sz="1200" dirty="0" err="1">
                <a:effectLst/>
                <a:latin typeface="+mn-lt"/>
                <a:ea typeface="Calibri" panose="020F0502020204030204" pitchFamily="34" charset="0"/>
                <a:cs typeface="Arial" panose="020B0604020202020204" pitchFamily="34" charset="0"/>
              </a:rPr>
              <a:t>Available</a:t>
            </a:r>
            <a:r>
              <a:rPr lang="fr-CH" sz="1200" dirty="0">
                <a:effectLst/>
                <a:latin typeface="+mn-lt"/>
                <a:ea typeface="Calibri" panose="020F0502020204030204" pitchFamily="34" charset="0"/>
                <a:cs typeface="Arial" panose="020B0604020202020204" pitchFamily="34" charset="0"/>
              </a:rPr>
              <a:t> </a:t>
            </a:r>
            <a:r>
              <a:rPr lang="fr-CH" sz="1200" dirty="0" err="1">
                <a:effectLst/>
                <a:latin typeface="+mn-lt"/>
                <a:ea typeface="Calibri" panose="020F0502020204030204" pitchFamily="34" charset="0"/>
                <a:cs typeface="Arial" panose="020B0604020202020204" pitchFamily="34" charset="0"/>
              </a:rPr>
              <a:t>from</a:t>
            </a:r>
            <a:r>
              <a:rPr lang="fr-CH" sz="1200" dirty="0">
                <a:effectLst/>
                <a:latin typeface="+mn-lt"/>
                <a:ea typeface="Calibri" panose="020F0502020204030204" pitchFamily="34" charset="0"/>
                <a:cs typeface="Arial" panose="020B0604020202020204" pitchFamily="34" charset="0"/>
              </a:rPr>
              <a:t>: </a:t>
            </a:r>
            <a:r>
              <a:rPr lang="fr-CH" sz="1200" u="sng" dirty="0">
                <a:solidFill>
                  <a:srgbClr val="0563C1"/>
                </a:solidFill>
                <a:effectLst/>
                <a:latin typeface="+mn-lt"/>
                <a:ea typeface="Calibri" panose="020F0502020204030204" pitchFamily="34" charset="0"/>
                <a:cs typeface="Arial" panose="020B0604020202020204" pitchFamily="34" charset="0"/>
                <a:hlinkClick r:id="rId3"/>
              </a:rPr>
              <a:t>https://arrow.org.my/wp-content/uploads/2016/08/Interlinkages-Between-Religion-and-SRHR_National-Report__Morocco.pdf</a:t>
            </a:r>
            <a:r>
              <a:rPr lang="fr-CH" sz="1200"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Zaidi S, Begum F, Tank J, Chaudhury P, Yasmin H, Dissanayake M. Achievements of the FIGO Initiative for the Prevention of Unsafe Abortion and its Consequences in South-Southeast Asia. Int J </a:t>
            </a:r>
            <a:r>
              <a:rPr lang="en-GB" sz="1200" dirty="0" err="1">
                <a:effectLst/>
                <a:latin typeface="+mn-lt"/>
                <a:ea typeface="Calibri" panose="020F0502020204030204" pitchFamily="34" charset="0"/>
                <a:cs typeface="Arial" panose="020B0604020202020204" pitchFamily="34" charset="0"/>
              </a:rPr>
              <a:t>Gynaecol</a:t>
            </a:r>
            <a:r>
              <a:rPr lang="en-GB" sz="1200" dirty="0">
                <a:effectLst/>
                <a:latin typeface="+mn-lt"/>
                <a:ea typeface="Calibri" panose="020F0502020204030204" pitchFamily="34" charset="0"/>
                <a:cs typeface="Arial" panose="020B0604020202020204" pitchFamily="34" charset="0"/>
              </a:rPr>
              <a:t> Obstet. 2014 Jul;126 </a:t>
            </a:r>
            <a:r>
              <a:rPr lang="en-GB" sz="1200" dirty="0" err="1">
                <a:effectLst/>
                <a:latin typeface="+mn-lt"/>
                <a:ea typeface="Calibri" panose="020F0502020204030204" pitchFamily="34" charset="0"/>
                <a:cs typeface="Arial" panose="020B0604020202020204" pitchFamily="34" charset="0"/>
              </a:rPr>
              <a:t>Suppl</a:t>
            </a:r>
            <a:r>
              <a:rPr lang="en-GB" sz="1200" dirty="0">
                <a:effectLst/>
                <a:latin typeface="+mn-lt"/>
                <a:ea typeface="Calibri" panose="020F0502020204030204" pitchFamily="34" charset="0"/>
                <a:cs typeface="Arial" panose="020B0604020202020204" pitchFamily="34" charset="0"/>
              </a:rPr>
              <a:t> 1:S20-23.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4"/>
              </a:rPr>
              <a:t>10.1016/j.ijgo.2014.03.015</a:t>
            </a:r>
            <a:r>
              <a:rPr lang="en-GB" sz="1200" u="sng"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249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References:</a:t>
            </a:r>
          </a:p>
          <a:p>
            <a:pPr marL="342900" lvl="0" indent="-342900">
              <a:lnSpc>
                <a:spcPct val="107000"/>
              </a:lnSpc>
              <a:spcAft>
                <a:spcPts val="800"/>
              </a:spcAft>
              <a:buFont typeface="+mj-lt"/>
              <a:buAutoNum type="arabicPeriod"/>
              <a:tabLst>
                <a:tab pos="457200" algn="l"/>
              </a:tabLst>
            </a:pPr>
            <a:r>
              <a:rPr lang="en-US" sz="1200" dirty="0">
                <a:effectLst/>
                <a:latin typeface="+mn-lt"/>
                <a:ea typeface="Calibri" panose="020F0502020204030204" pitchFamily="34" charset="0"/>
                <a:cs typeface="Arial" panose="020B0604020202020204" pitchFamily="34" charset="0"/>
              </a:rPr>
              <a:t>Moroccan Family Planning Association (MFPA). National report Morocco: Religious Fundamentalism and Access to Safe Abortion Services in Morocco. </a:t>
            </a:r>
            <a:r>
              <a:rPr lang="fr-CH" sz="1200" dirty="0">
                <a:effectLst/>
                <a:latin typeface="+mn-lt"/>
                <a:ea typeface="Calibri" panose="020F0502020204030204" pitchFamily="34" charset="0"/>
                <a:cs typeface="Arial" panose="020B0604020202020204" pitchFamily="34" charset="0"/>
              </a:rPr>
              <a:t>Rabat: MFPA; 2016. </a:t>
            </a:r>
            <a:r>
              <a:rPr lang="fr-CH" sz="1200" dirty="0" err="1">
                <a:effectLst/>
                <a:latin typeface="+mn-lt"/>
                <a:ea typeface="Calibri" panose="020F0502020204030204" pitchFamily="34" charset="0"/>
                <a:cs typeface="Arial" panose="020B0604020202020204" pitchFamily="34" charset="0"/>
              </a:rPr>
              <a:t>Available</a:t>
            </a:r>
            <a:r>
              <a:rPr lang="fr-CH" sz="1200" dirty="0">
                <a:effectLst/>
                <a:latin typeface="+mn-lt"/>
                <a:ea typeface="Calibri" panose="020F0502020204030204" pitchFamily="34" charset="0"/>
                <a:cs typeface="Arial" panose="020B0604020202020204" pitchFamily="34" charset="0"/>
              </a:rPr>
              <a:t> </a:t>
            </a:r>
            <a:r>
              <a:rPr lang="fr-CH" sz="1200" dirty="0" err="1">
                <a:effectLst/>
                <a:latin typeface="+mn-lt"/>
                <a:ea typeface="Calibri" panose="020F0502020204030204" pitchFamily="34" charset="0"/>
                <a:cs typeface="Arial" panose="020B0604020202020204" pitchFamily="34" charset="0"/>
              </a:rPr>
              <a:t>from</a:t>
            </a:r>
            <a:r>
              <a:rPr lang="fr-CH" sz="1200" dirty="0">
                <a:effectLst/>
                <a:latin typeface="+mn-lt"/>
                <a:ea typeface="Calibri" panose="020F0502020204030204" pitchFamily="34" charset="0"/>
                <a:cs typeface="Arial" panose="020B0604020202020204" pitchFamily="34" charset="0"/>
              </a:rPr>
              <a:t>: </a:t>
            </a:r>
            <a:r>
              <a:rPr lang="fr-CH" sz="1200" u="sng" dirty="0">
                <a:solidFill>
                  <a:srgbClr val="0563C1"/>
                </a:solidFill>
                <a:effectLst/>
                <a:latin typeface="+mn-lt"/>
                <a:ea typeface="Calibri" panose="020F0502020204030204" pitchFamily="34" charset="0"/>
                <a:cs typeface="Arial" panose="020B0604020202020204" pitchFamily="34" charset="0"/>
                <a:hlinkClick r:id="rId3"/>
              </a:rPr>
              <a:t>https://arrow.org.my/wp-content/uploads/2016/08/Interlinkages-Between-Religion-and-SRHR_National-Report__Morocco.pdf</a:t>
            </a:r>
            <a:r>
              <a:rPr lang="fr-CH" sz="1200"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en-GB" sz="1200" dirty="0">
                <a:effectLst/>
                <a:latin typeface="+mn-lt"/>
                <a:ea typeface="Calibri" panose="020F0502020204030204" pitchFamily="34" charset="0"/>
                <a:cs typeface="Arial" panose="020B0604020202020204" pitchFamily="34" charset="0"/>
              </a:rPr>
              <a:t>Zaidi S, Begum F, Tank J, Chaudhury P, Yasmin H, Dissanayake M. Achievements of the FIGO Initiative for the Prevention of Unsafe Abortion and its Consequences in South-Southeast Asia. Int J </a:t>
            </a:r>
            <a:r>
              <a:rPr lang="en-GB" sz="1200" dirty="0" err="1">
                <a:effectLst/>
                <a:latin typeface="+mn-lt"/>
                <a:ea typeface="Calibri" panose="020F0502020204030204" pitchFamily="34" charset="0"/>
                <a:cs typeface="Arial" panose="020B0604020202020204" pitchFamily="34" charset="0"/>
              </a:rPr>
              <a:t>Gynaecol</a:t>
            </a:r>
            <a:r>
              <a:rPr lang="en-GB" sz="1200" dirty="0">
                <a:effectLst/>
                <a:latin typeface="+mn-lt"/>
                <a:ea typeface="Calibri" panose="020F0502020204030204" pitchFamily="34" charset="0"/>
                <a:cs typeface="Arial" panose="020B0604020202020204" pitchFamily="34" charset="0"/>
              </a:rPr>
              <a:t> Obstet. 2014 Jul;126 </a:t>
            </a:r>
            <a:r>
              <a:rPr lang="en-GB" sz="1200" dirty="0" err="1">
                <a:effectLst/>
                <a:latin typeface="+mn-lt"/>
                <a:ea typeface="Calibri" panose="020F0502020204030204" pitchFamily="34" charset="0"/>
                <a:cs typeface="Arial" panose="020B0604020202020204" pitchFamily="34" charset="0"/>
              </a:rPr>
              <a:t>Suppl</a:t>
            </a:r>
            <a:r>
              <a:rPr lang="en-GB" sz="1200" dirty="0">
                <a:effectLst/>
                <a:latin typeface="+mn-lt"/>
                <a:ea typeface="Calibri" panose="020F0502020204030204" pitchFamily="34" charset="0"/>
                <a:cs typeface="Arial" panose="020B0604020202020204" pitchFamily="34" charset="0"/>
              </a:rPr>
              <a:t> 1:S20-23. http://dx.doi.org/</a:t>
            </a:r>
            <a:r>
              <a:rPr lang="en-GB" sz="1200" u="sng" dirty="0">
                <a:solidFill>
                  <a:srgbClr val="0563C1"/>
                </a:solidFill>
                <a:effectLst/>
                <a:latin typeface="+mn-lt"/>
                <a:ea typeface="Calibri" panose="020F0502020204030204" pitchFamily="34" charset="0"/>
                <a:cs typeface="Arial" panose="020B0604020202020204" pitchFamily="34" charset="0"/>
                <a:hlinkClick r:id="rId4"/>
              </a:rPr>
              <a:t>10.1016/j.ijgo.2014.03.015</a:t>
            </a:r>
            <a:r>
              <a:rPr lang="en-GB" sz="1200" u="sng" dirty="0">
                <a:effectLst/>
                <a:latin typeface="+mn-lt"/>
                <a:ea typeface="Calibri" panose="020F0502020204030204" pitchFamily="34" charset="0"/>
                <a:cs typeface="Arial" panose="020B0604020202020204" pitchFamily="34" charset="0"/>
              </a:rPr>
              <a:t> </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388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46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Guttmacher Institute. Fact sheet: Adding it up: Investing in adolescents’ sexual and reproductive health in low- and middle-income countries. New York: Guttmacher Institute; 2019.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Guttmacher Institute. Adolescents’ need for and use of abortion services in developing countries. New York: Guttmacher Institute; 2016.</a:t>
            </a:r>
            <a:endParaRPr lang="en-US" dirty="0"/>
          </a:p>
          <a:p>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3</a:t>
            </a:fld>
            <a:endParaRPr lang="en-GB"/>
          </a:p>
        </p:txBody>
      </p:sp>
    </p:spTree>
    <p:extLst>
      <p:ext uri="{BB962C8B-B14F-4D97-AF65-F5344CB8AC3E}">
        <p14:creationId xmlns:p14="http://schemas.microsoft.com/office/powerpoint/2010/main" val="281105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5432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5217F-2663-7542-B0B9-AE872B7EDD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6530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second of two slides that provide the rationale for investment in this area. </a:t>
            </a:r>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4</a:t>
            </a:fld>
            <a:endParaRPr lang="en-GB"/>
          </a:p>
        </p:txBody>
      </p:sp>
    </p:spTree>
    <p:extLst>
      <p:ext uri="{BB962C8B-B14F-4D97-AF65-F5344CB8AC3E}">
        <p14:creationId xmlns:p14="http://schemas.microsoft.com/office/powerpoint/2010/main" val="20401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sets out the human rights obligations of states in relation to providing safe abortion care. </a:t>
            </a:r>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5</a:t>
            </a:fld>
            <a:endParaRPr lang="en-GB"/>
          </a:p>
        </p:txBody>
      </p:sp>
    </p:spTree>
    <p:extLst>
      <p:ext uri="{BB962C8B-B14F-4D97-AF65-F5344CB8AC3E}">
        <p14:creationId xmlns:p14="http://schemas.microsoft.com/office/powerpoint/2010/main" val="419850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9</a:t>
            </a:fld>
            <a:endParaRPr lang="en-GB" dirty="0"/>
          </a:p>
        </p:txBody>
      </p:sp>
    </p:spTree>
    <p:extLst>
      <p:ext uri="{BB962C8B-B14F-4D97-AF65-F5344CB8AC3E}">
        <p14:creationId xmlns:p14="http://schemas.microsoft.com/office/powerpoint/2010/main" val="356690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10</a:t>
            </a:fld>
            <a:endParaRPr lang="en-GB" dirty="0"/>
          </a:p>
        </p:txBody>
      </p:sp>
    </p:spTree>
    <p:extLst>
      <p:ext uri="{BB962C8B-B14F-4D97-AF65-F5344CB8AC3E}">
        <p14:creationId xmlns:p14="http://schemas.microsoft.com/office/powerpoint/2010/main" val="342131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11</a:t>
            </a:fld>
            <a:endParaRPr lang="en-GB" dirty="0"/>
          </a:p>
        </p:txBody>
      </p:sp>
    </p:spTree>
    <p:extLst>
      <p:ext uri="{BB962C8B-B14F-4D97-AF65-F5344CB8AC3E}">
        <p14:creationId xmlns:p14="http://schemas.microsoft.com/office/powerpoint/2010/main" val="69320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latin typeface="+mn-lt"/>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Arial" panose="020B0604020202020204" pitchFamily="34" charset="0"/>
              </a:rPr>
              <a:t>WHO. Abortion. World Health Organization; c2022: Available from: </a:t>
            </a:r>
            <a:r>
              <a:rPr lang="en-GB" sz="1200" u="sng" dirty="0">
                <a:solidFill>
                  <a:srgbClr val="0563C1"/>
                </a:solidFill>
                <a:effectLst/>
                <a:latin typeface="+mn-lt"/>
                <a:ea typeface="Calibri" panose="020F0502020204030204" pitchFamily="34" charset="0"/>
                <a:cs typeface="Arial" panose="020B0604020202020204" pitchFamily="34" charset="0"/>
                <a:hlinkClick r:id="rId3"/>
              </a:rPr>
              <a:t>https://www.who.int/health-topics/abortion#tab=tab_1</a:t>
            </a:r>
            <a:endParaRPr lang="en-GB" sz="1200" dirty="0">
              <a:effectLst/>
              <a:latin typeface="+mn-lt"/>
              <a:ea typeface="Calibri" panose="020F0502020204030204" pitchFamily="34" charset="0"/>
              <a:cs typeface="Arial" panose="020B0604020202020204" pitchFamily="34" charset="0"/>
            </a:endParaRP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2/13/2022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106670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44527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1007957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F918478-4391-3141-9895-19BA6F0D705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3563579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F918478-4391-3141-9895-19BA6F0D7053}"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427293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F918478-4391-3141-9895-19BA6F0D7053}"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177356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18478-4391-3141-9895-19BA6F0D7053}"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2586416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129740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94457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346697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spTree>
    <p:extLst>
      <p:ext uri="{BB962C8B-B14F-4D97-AF65-F5344CB8AC3E}">
        <p14:creationId xmlns:p14="http://schemas.microsoft.com/office/powerpoint/2010/main" val="1631407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CF44138-EC5E-41F5-BB08-CCE2FA019DD8}" type="datetimeFigureOut">
              <a:rPr lang="en-US" smtClean="0"/>
              <a:t>2/13/2022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227354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425984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160307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64277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918478-4391-3141-9895-19BA6F0D705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844712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18478-4391-3141-9895-19BA6F0D7053}"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ADD0A-3219-8D42-A0C1-3FF9A185B9A3}"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60548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F918478-4391-3141-9895-19BA6F0D7053}"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ADD0A-3219-8D42-A0C1-3FF9A185B9A3}"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05519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2/13/2022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18478-4391-3141-9895-19BA6F0D7053}"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ADD0A-3219-8D42-A0C1-3FF9A185B9A3}"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97605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492191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18478-4391-3141-9895-19BA6F0D7053}"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ADD0A-3219-8D42-A0C1-3FF9A185B9A3}"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941849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4250570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18478-4391-3141-9895-19BA6F0D7053}"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ADD0A-3219-8D42-A0C1-3FF9A185B9A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156735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F57ADD0A-3219-8D42-A0C1-3FF9A185B9A3}"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879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F57ADD0A-3219-8D42-A0C1-3FF9A185B9A3}" type="slidenum">
              <a:rPr lang="en-US" smtClean="0"/>
              <a:t>‹#›</a:t>
            </a:fld>
            <a:endParaRPr lang="en-US"/>
          </a:p>
        </p:txBody>
      </p:sp>
      <p:graphicFrame>
        <p:nvGraphicFramePr>
          <p:cNvPr id="6" name="Content Placeholder 5"/>
          <p:cNvGraphicFramePr>
            <a:graphicFrameLocks/>
          </p:cNvGraphicFramePr>
          <p:nvPr/>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32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2/13/2022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2/13/2022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2/13/2022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2/13/2022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2/13/2022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8478-4391-3141-9895-19BA6F0D7053}" type="datetimeFigureOut">
              <a:rPr lang="en-US" smtClean="0"/>
              <a:t>2/13/2022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ADD0A-3219-8D42-A0C1-3FF9A185B9A3}" type="slidenum">
              <a:rPr lang="en-US" smtClean="0"/>
              <a:t>‹#›</a:t>
            </a:fld>
            <a:endParaRPr lang="en-US"/>
          </a:p>
        </p:txBody>
      </p:sp>
    </p:spTree>
    <p:extLst>
      <p:ext uri="{BB962C8B-B14F-4D97-AF65-F5344CB8AC3E}">
        <p14:creationId xmlns:p14="http://schemas.microsoft.com/office/powerpoint/2010/main" val="2996378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8478-4391-3141-9895-19BA6F0D7053}" type="datetimeFigureOut">
              <a:rPr lang="en-US" smtClean="0"/>
              <a:t>2/13/2022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ADD0A-3219-8D42-A0C1-3FF9A185B9A3}" type="slidenum">
              <a:rPr lang="en-US" smtClean="0"/>
              <a:t>‹#›</a:t>
            </a:fld>
            <a:endParaRPr lang="en-US"/>
          </a:p>
        </p:txBody>
      </p:sp>
    </p:spTree>
    <p:extLst>
      <p:ext uri="{BB962C8B-B14F-4D97-AF65-F5344CB8AC3E}">
        <p14:creationId xmlns:p14="http://schemas.microsoft.com/office/powerpoint/2010/main" val="36106943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https://reproductiverights.org/worldabortionlaws" TargetMode="Externa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hyperlink" Target="https://www.msichoices.org/what-we-do/our-services/safe-abortion-and-post-abortion-care" TargetMode="External"/><Relationship Id="rId5" Type="http://schemas.openxmlformats.org/officeDocument/2006/relationships/hyperlink" Target="https://www.msichoices.org/where-we-work/afghanistan/" TargetMode="External"/><Relationship Id="rId4" Type="http://schemas.openxmlformats.org/officeDocument/2006/relationships/hyperlink" Target="http://dx.doi.org/10.1016/S0140-6736(17)31794-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finlandabroad.fi/web/afg/funding-decisions/-/asset_publisher/TAKwM9X4KvQQ/ahaKytInterventionType/id/1159554" TargetMode="External"/><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hyperlink" Target="http://dx.doi.org/10.1111/j.1542-2011.2012.00159.x" TargetMode="External"/><Relationship Id="rId4" Type="http://schemas.openxmlformats.org/officeDocument/2006/relationships/hyperlink" Target="https://doi.org/10.1186/s13031-016-0075-8"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rabstates.unfpa.org/sites/default/files/pub-pdf/addressing_unintended_pregnancy_in_the_as_report.pdf"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 Id="rId6" Type="http://schemas.openxmlformats.org/officeDocument/2006/relationships/hyperlink" Target="https://www.who.int/health-topics/abortion#tab=tab_1" TargetMode="External"/><Relationship Id="rId5" Type="http://schemas.openxmlformats.org/officeDocument/2006/relationships/hyperlink" Target="https://abortion-policies.srhr.org/" TargetMode="External"/><Relationship Id="rId4" Type="http://schemas.openxmlformats.org/officeDocument/2006/relationships/hyperlink" Target="https://www.un.org/en/development/desa/population/publications/policy/abortionPoliciesAndReproductiveHealth.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999678"/>
            <a:ext cx="8679915" cy="970156"/>
          </a:xfrm>
          <a:solidFill>
            <a:srgbClr val="0070C0"/>
          </a:solidFill>
        </p:spPr>
        <p:txBody>
          <a:bodyPr>
            <a:normAutofit/>
          </a:bodyPr>
          <a:lstStyle/>
          <a:p>
            <a:r>
              <a:rPr lang="en-US" dirty="0"/>
              <a:t>SAFE ABORTION CARE</a:t>
            </a:r>
          </a:p>
        </p:txBody>
      </p:sp>
      <p:sp>
        <p:nvSpPr>
          <p:cNvPr id="3" name="TextBox 2">
            <a:extLst>
              <a:ext uri="{FF2B5EF4-FFF2-40B4-BE49-F238E27FC236}">
                <a16:creationId xmlns:a16="http://schemas.microsoft.com/office/drawing/2014/main" id="{F8E44247-823A-7B47-BFB7-F5AA51A7415E}"/>
              </a:ext>
            </a:extLst>
          </p:cNvPr>
          <p:cNvSpPr txBox="1"/>
          <p:nvPr/>
        </p:nvSpPr>
        <p:spPr>
          <a:xfrm>
            <a:off x="0" y="0"/>
            <a:ext cx="2689412" cy="369332"/>
          </a:xfrm>
          <a:prstGeom prst="rect">
            <a:avLst/>
          </a:prstGeom>
          <a:solidFill>
            <a:schemeClr val="tx1"/>
          </a:solidFill>
        </p:spPr>
        <p:txBody>
          <a:bodyPr wrap="square" rtlCol="0">
            <a:spAutoFit/>
          </a:bodyPr>
          <a:lstStyle/>
          <a:p>
            <a:pPr algn="ctr"/>
            <a:r>
              <a:rPr lang="en-US" dirty="0">
                <a:solidFill>
                  <a:schemeClr val="bg1"/>
                </a:solidFill>
              </a:rPr>
              <a:t>Geneva 2022</a:t>
            </a:r>
          </a:p>
        </p:txBody>
      </p:sp>
      <p:sp>
        <p:nvSpPr>
          <p:cNvPr id="4" name="Rectangle 3">
            <a:extLst>
              <a:ext uri="{FF2B5EF4-FFF2-40B4-BE49-F238E27FC236}">
                <a16:creationId xmlns:a16="http://schemas.microsoft.com/office/drawing/2014/main" id="{1F1D22F0-765B-4AA5-9043-D930AB34396D}"/>
              </a:ext>
            </a:extLst>
          </p:cNvPr>
          <p:cNvSpPr/>
          <p:nvPr/>
        </p:nvSpPr>
        <p:spPr>
          <a:xfrm>
            <a:off x="4324970" y="5881485"/>
            <a:ext cx="3542060" cy="369332"/>
          </a:xfrm>
          <a:prstGeom prst="rect">
            <a:avLst/>
          </a:prstGeom>
        </p:spPr>
        <p:txBody>
          <a:bodyPr wrap="none">
            <a:spAutoFit/>
          </a:bodyPr>
          <a:lstStyle/>
          <a:p>
            <a:pPr algn="ctr"/>
            <a:r>
              <a:rPr lang="en-US" dirty="0"/>
              <a:t>Dr Venkatraman </a:t>
            </a:r>
            <a:r>
              <a:rPr lang="en-US" dirty="0" err="1"/>
              <a:t>Chandra-Mouli</a:t>
            </a:r>
            <a:endParaRPr lang="en-US" dirty="0"/>
          </a:p>
        </p:txBody>
      </p:sp>
    </p:spTree>
    <p:extLst>
      <p:ext uri="{BB962C8B-B14F-4D97-AF65-F5344CB8AC3E}">
        <p14:creationId xmlns:p14="http://schemas.microsoft.com/office/powerpoint/2010/main" val="1420569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t>Ensure that gender-based violence prevention and treatment services are available to the adolescent during the care encounter, or that the adolescent is referred based on their individual situation.</a:t>
            </a:r>
          </a:p>
          <a:p>
            <a:r>
              <a:rPr lang="en-US" dirty="0">
                <a:solidFill>
                  <a:srgbClr val="0070C0"/>
                </a:solidFill>
              </a:rPr>
              <a:t>Ensure that sexually transmitted infection (STI) services are available to the adolescent during the care encounter, or that the adolescent is referred based on their individual situation.</a:t>
            </a:r>
          </a:p>
          <a:p>
            <a:r>
              <a:rPr lang="en-US" dirty="0"/>
              <a:t>Counsel adolescents on, and provide, post-abortion contraception, where desired, to avoid rapid repeat pregnancy.</a:t>
            </a:r>
            <a:endParaRPr lang="en-US" sz="2000" dirty="0"/>
          </a:p>
        </p:txBody>
      </p:sp>
      <p:pic>
        <p:nvPicPr>
          <p:cNvPr id="4" name="Picture 3">
            <a:extLst>
              <a:ext uri="{FF2B5EF4-FFF2-40B4-BE49-F238E27FC236}">
                <a16:creationId xmlns:a16="http://schemas.microsoft.com/office/drawing/2014/main" id="{7C74137C-7F74-4762-9DD0-65CE075C5688}"/>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103469881"/>
      </p:ext>
    </p:extLst>
  </p:cSld>
  <p:clrMapOvr>
    <a:masterClrMapping/>
  </p:clrMapOvr>
  <mc:AlternateContent xmlns:mc="http://schemas.openxmlformats.org/markup-compatibility/2006" xmlns:p14="http://schemas.microsoft.com/office/powerpoint/2010/main">
    <mc:Choice Requires="p14">
      <p:transition spd="slow" p14:dur="2000" advTm="69362"/>
    </mc:Choice>
    <mc:Fallback xmlns="">
      <p:transition spd="slow" advTm="693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Autofit/>
          </a:bodyPr>
          <a:lstStyle/>
          <a:p>
            <a:r>
              <a:rPr lang="en-US" sz="3200" dirty="0"/>
              <a:t>Considerations for resumption of normal services in the context of 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solidFill>
                  <a:srgbClr val="0070C0"/>
                </a:solidFill>
              </a:rPr>
              <a:t>Where possible, promote the institutionalization of good practices in improving accessibility and quality that were put in place during the period of closures and disruption.</a:t>
            </a:r>
            <a:endParaRPr lang="en-US" sz="2000" dirty="0">
              <a:solidFill>
                <a:srgbClr val="0070C0"/>
              </a:solidFill>
            </a:endParaRPr>
          </a:p>
        </p:txBody>
      </p:sp>
      <p:pic>
        <p:nvPicPr>
          <p:cNvPr id="4" name="Picture 3">
            <a:extLst>
              <a:ext uri="{FF2B5EF4-FFF2-40B4-BE49-F238E27FC236}">
                <a16:creationId xmlns:a16="http://schemas.microsoft.com/office/drawing/2014/main" id="{25720EBE-3DA5-4B8F-B997-E693B036C4F5}"/>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4157579232"/>
      </p:ext>
    </p:extLst>
  </p:cSld>
  <p:clrMapOvr>
    <a:masterClrMapping/>
  </p:clrMapOvr>
  <mc:AlternateContent xmlns:mc="http://schemas.openxmlformats.org/markup-compatibility/2006" xmlns:p14="http://schemas.microsoft.com/office/powerpoint/2010/main">
    <mc:Choice Requires="p14">
      <p:transition spd="slow" p14:dur="2000" advTm="46927"/>
    </mc:Choice>
    <mc:Fallback xmlns="">
      <p:transition spd="slow" advTm="46927"/>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text on a white background&#10;&#10;Description generated with very high confidence">
            <a:extLst>
              <a:ext uri="{FF2B5EF4-FFF2-40B4-BE49-F238E27FC236}">
                <a16:creationId xmlns:a16="http://schemas.microsoft.com/office/drawing/2014/main" id="{BDFA9DC6-4425-4B2F-A16F-E57185F7D277}"/>
              </a:ext>
            </a:extLst>
          </p:cNvPr>
          <p:cNvPicPr>
            <a:picLocks noChangeAspect="1"/>
          </p:cNvPicPr>
          <p:nvPr/>
        </p:nvPicPr>
        <p:blipFill>
          <a:blip r:embed="rId2"/>
          <a:stretch>
            <a:fillRect/>
          </a:stretch>
        </p:blipFill>
        <p:spPr>
          <a:xfrm>
            <a:off x="1676399" y="167438"/>
            <a:ext cx="9318171" cy="6876594"/>
          </a:xfrm>
          <a:prstGeom prst="rect">
            <a:avLst/>
          </a:prstGeom>
        </p:spPr>
      </p:pic>
    </p:spTree>
    <p:extLst>
      <p:ext uri="{BB962C8B-B14F-4D97-AF65-F5344CB8AC3E}">
        <p14:creationId xmlns:p14="http://schemas.microsoft.com/office/powerpoint/2010/main" val="354196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a:br>
            <a:br>
              <a:rPr lang="en-GB" altLang="en-US"/>
            </a:br>
            <a:br>
              <a:rPr lang="en-GB" altLang="en-US"/>
            </a:br>
            <a:br>
              <a:rPr lang="en-GB" altLang="en-US"/>
            </a:br>
            <a:br>
              <a:rPr lang="en-GB" altLang="en-US"/>
            </a:br>
            <a:br>
              <a:rPr lang="en-US"/>
            </a:br>
            <a:br>
              <a:rPr lang="en-GB" altLang="en-US"/>
            </a:br>
            <a:endParaRPr lang="en-US" dirty="0"/>
          </a:p>
        </p:txBody>
      </p:sp>
      <p:sp>
        <p:nvSpPr>
          <p:cNvPr id="3" name="Subtitle 2"/>
          <p:cNvSpPr>
            <a:spLocks noGrp="1"/>
          </p:cNvSpPr>
          <p:nvPr>
            <p:ph type="subTitle" idx="4294967295"/>
          </p:nvPr>
        </p:nvSpPr>
        <p:spPr>
          <a:xfrm>
            <a:off x="2292207" y="1950898"/>
            <a:ext cx="6429375" cy="5168348"/>
          </a:xfrm>
          <a:prstGeom prst="rect">
            <a:avLst/>
          </a:prstGeom>
        </p:spPr>
        <p:txBody>
          <a:bodyPr>
            <a:normAutofit/>
          </a:bodyPr>
          <a:lstStyle/>
          <a:p>
            <a:pPr marL="0" indent="0" algn="ctr">
              <a:buNone/>
            </a:pPr>
            <a:r>
              <a:rPr lang="en-US" sz="3600" b="1" dirty="0">
                <a:solidFill>
                  <a:srgbClr val="002060"/>
                </a:solidFill>
              </a:rPr>
              <a:t>SAFE ABORTION CARE </a:t>
            </a:r>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4410978" y="2511346"/>
            <a:ext cx="3542398" cy="998621"/>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defRPr/>
            </a:pPr>
            <a:r>
              <a:rPr lang="en-US" b="1" dirty="0">
                <a:solidFill>
                  <a:srgbClr val="C00000"/>
                </a:solidFill>
                <a:latin typeface="Calibri"/>
              </a:rPr>
              <a:t>A Regional Perspective</a:t>
            </a:r>
          </a:p>
        </p:txBody>
      </p:sp>
      <p:sp>
        <p:nvSpPr>
          <p:cNvPr id="6" name="Rectangle 5"/>
          <p:cNvSpPr/>
          <p:nvPr/>
        </p:nvSpPr>
        <p:spPr>
          <a:xfrm>
            <a:off x="1892300" y="4652945"/>
            <a:ext cx="6326064" cy="923330"/>
          </a:xfrm>
          <a:prstGeom prst="rect">
            <a:avLst/>
          </a:prstGeom>
        </p:spPr>
        <p:txBody>
          <a:bodyPr wrap="square">
            <a:spAutoFit/>
          </a:bodyPr>
          <a:lstStyle/>
          <a:p>
            <a:pPr algn="just"/>
            <a:r>
              <a:rPr lang="en-US" dirty="0"/>
              <a:t>Access to legal, safe and comprehensive abortion care, including post-abortion care, is essential for the attainment of the highest possible level of sexual and reproductive health. (WHO, c2022) </a:t>
            </a:r>
          </a:p>
        </p:txBody>
      </p:sp>
    </p:spTree>
    <p:extLst>
      <p:ext uri="{BB962C8B-B14F-4D97-AF65-F5344CB8AC3E}">
        <p14:creationId xmlns:p14="http://schemas.microsoft.com/office/powerpoint/2010/main" val="57535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B77F4-117F-4E77-89CA-DDDACA271062}"/>
              </a:ext>
            </a:extLst>
          </p:cNvPr>
          <p:cNvSpPr txBox="1"/>
          <p:nvPr/>
        </p:nvSpPr>
        <p:spPr>
          <a:xfrm>
            <a:off x="2095500" y="106740"/>
            <a:ext cx="7848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Number of abortion cases in the EMR </a:t>
            </a:r>
          </a:p>
        </p:txBody>
      </p:sp>
      <p:grpSp>
        <p:nvGrpSpPr>
          <p:cNvPr id="3" name="Group 2">
            <a:extLst>
              <a:ext uri="{FF2B5EF4-FFF2-40B4-BE49-F238E27FC236}">
                <a16:creationId xmlns:a16="http://schemas.microsoft.com/office/drawing/2014/main" id="{AAA6C74F-A72B-4858-BEA9-A2F400D91671}"/>
              </a:ext>
            </a:extLst>
          </p:cNvPr>
          <p:cNvGrpSpPr/>
          <p:nvPr/>
        </p:nvGrpSpPr>
        <p:grpSpPr>
          <a:xfrm>
            <a:off x="0" y="791761"/>
            <a:ext cx="8079524" cy="5017125"/>
            <a:chOff x="2003328" y="689212"/>
            <a:chExt cx="8079524" cy="5017125"/>
          </a:xfrm>
        </p:grpSpPr>
        <p:pic>
          <p:nvPicPr>
            <p:cNvPr id="4" name="Picture 3">
              <a:extLst>
                <a:ext uri="{FF2B5EF4-FFF2-40B4-BE49-F238E27FC236}">
                  <a16:creationId xmlns:a16="http://schemas.microsoft.com/office/drawing/2014/main" id="{B5C7C6B9-9E6F-4BDB-BA30-D61DFD79E023}"/>
                </a:ext>
              </a:extLst>
            </p:cNvPr>
            <p:cNvPicPr>
              <a:picLocks noChangeAspect="1"/>
            </p:cNvPicPr>
            <p:nvPr/>
          </p:nvPicPr>
          <p:blipFill>
            <a:blip r:embed="rId3"/>
            <a:stretch>
              <a:fillRect/>
            </a:stretch>
          </p:blipFill>
          <p:spPr>
            <a:xfrm>
              <a:off x="2003328" y="689212"/>
              <a:ext cx="8032944" cy="5017125"/>
            </a:xfrm>
            <a:prstGeom prst="rect">
              <a:avLst/>
            </a:prstGeom>
          </p:spPr>
        </p:pic>
        <p:sp>
          <p:nvSpPr>
            <p:cNvPr id="5" name="Rectangle 4">
              <a:extLst>
                <a:ext uri="{FF2B5EF4-FFF2-40B4-BE49-F238E27FC236}">
                  <a16:creationId xmlns:a16="http://schemas.microsoft.com/office/drawing/2014/main" id="{9915EFCF-6739-484B-9C4B-33012CE2B0F1}"/>
                </a:ext>
              </a:extLst>
            </p:cNvPr>
            <p:cNvSpPr/>
            <p:nvPr/>
          </p:nvSpPr>
          <p:spPr>
            <a:xfrm>
              <a:off x="2206388" y="3643952"/>
              <a:ext cx="7737712" cy="197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F0329C-2789-4A9F-A7D1-B225D009F487}"/>
                </a:ext>
              </a:extLst>
            </p:cNvPr>
            <p:cNvSpPr/>
            <p:nvPr/>
          </p:nvSpPr>
          <p:spPr>
            <a:xfrm>
              <a:off x="2345140" y="5008728"/>
              <a:ext cx="7737712" cy="138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559FBF15-61C2-4F28-A7F4-4CEF3528AE24}"/>
              </a:ext>
            </a:extLst>
          </p:cNvPr>
          <p:cNvSpPr txBox="1"/>
          <p:nvPr/>
        </p:nvSpPr>
        <p:spPr>
          <a:xfrm>
            <a:off x="8315058" y="982766"/>
            <a:ext cx="3469592" cy="3785652"/>
          </a:xfrm>
          <a:prstGeom prst="rect">
            <a:avLst/>
          </a:prstGeom>
          <a:noFill/>
        </p:spPr>
        <p:txBody>
          <a:bodyPr wrap="square" rtlCol="0">
            <a:spAutoFit/>
          </a:bodyPr>
          <a:lstStyle/>
          <a:p>
            <a:pPr marL="342900" indent="-342900">
              <a:buFont typeface="Arial" panose="020B0604020202020204" pitchFamily="34" charset="0"/>
              <a:buChar char="•"/>
            </a:pPr>
            <a:r>
              <a:rPr lang="en-US" sz="2000" b="1" dirty="0"/>
              <a:t>Modelled estimates</a:t>
            </a:r>
          </a:p>
          <a:p>
            <a:endParaRPr lang="en-US" sz="2000" b="1" dirty="0"/>
          </a:p>
          <a:p>
            <a:pPr marL="342900" indent="-342900">
              <a:buFont typeface="Arial" panose="020B0604020202020204" pitchFamily="34" charset="0"/>
              <a:buChar char="•"/>
            </a:pPr>
            <a:r>
              <a:rPr lang="en-US" sz="2000" b="1" dirty="0"/>
              <a:t>Western Asia: </a:t>
            </a:r>
          </a:p>
          <a:p>
            <a:r>
              <a:rPr lang="en-US" sz="2000" dirty="0"/>
              <a:t>1,870,000 abortions per year</a:t>
            </a:r>
          </a:p>
          <a:p>
            <a:r>
              <a:rPr lang="en-US" sz="2000" dirty="0"/>
              <a:t>Of which, 51.5% are safe, and 48.5% are unsafe</a:t>
            </a:r>
          </a:p>
          <a:p>
            <a:endParaRPr lang="en-US" sz="2000" dirty="0"/>
          </a:p>
          <a:p>
            <a:endParaRPr lang="en-US" sz="2000" dirty="0"/>
          </a:p>
          <a:p>
            <a:pPr marL="342900" indent="-342900">
              <a:buFont typeface="Arial" panose="020B0604020202020204" pitchFamily="34" charset="0"/>
              <a:buChar char="•"/>
            </a:pPr>
            <a:r>
              <a:rPr lang="en-US" sz="2000" b="1" dirty="0"/>
              <a:t>Northern Africa: </a:t>
            </a:r>
          </a:p>
          <a:p>
            <a:r>
              <a:rPr lang="en-US" sz="2000" dirty="0"/>
              <a:t>1,920,000 abortions per year </a:t>
            </a:r>
          </a:p>
          <a:p>
            <a:r>
              <a:rPr lang="en-US" sz="2000" dirty="0"/>
              <a:t>Of which, 29% are safe and 71% are unsafe. </a:t>
            </a:r>
          </a:p>
        </p:txBody>
      </p:sp>
      <p:sp>
        <p:nvSpPr>
          <p:cNvPr id="11" name="TextBox 10">
            <a:extLst>
              <a:ext uri="{FF2B5EF4-FFF2-40B4-BE49-F238E27FC236}">
                <a16:creationId xmlns:a16="http://schemas.microsoft.com/office/drawing/2014/main" id="{84BF4B56-0473-45FF-AAFC-6DA49E169B87}"/>
              </a:ext>
            </a:extLst>
          </p:cNvPr>
          <p:cNvSpPr txBox="1"/>
          <p:nvPr/>
        </p:nvSpPr>
        <p:spPr>
          <a:xfrm>
            <a:off x="8272974" y="5208834"/>
            <a:ext cx="3469592" cy="276999"/>
          </a:xfrm>
          <a:prstGeom prst="rect">
            <a:avLst/>
          </a:prstGeom>
          <a:noFill/>
        </p:spPr>
        <p:txBody>
          <a:bodyPr wrap="square">
            <a:spAutoFit/>
          </a:bodyPr>
          <a:lstStyle/>
          <a:p>
            <a:r>
              <a:rPr lang="en-GB" sz="1200" dirty="0"/>
              <a:t>Source: Ganatra et al., 2017. </a:t>
            </a:r>
          </a:p>
        </p:txBody>
      </p:sp>
    </p:spTree>
    <p:extLst>
      <p:ext uri="{BB962C8B-B14F-4D97-AF65-F5344CB8AC3E}">
        <p14:creationId xmlns:p14="http://schemas.microsoft.com/office/powerpoint/2010/main" val="395328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2095500" y="844372"/>
            <a:ext cx="8331200" cy="50167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ea typeface="+mn-ea"/>
                <a:cs typeface="+mn-cs"/>
              </a:rPr>
              <a:t>Current situation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rPr>
              <a:t>Most countries of the EMR have restrictive laws/policies on abortion. However, some countries have certain provisions related to abortion. </a:t>
            </a:r>
            <a:r>
              <a:rPr lang="en-US" sz="2000" dirty="0"/>
              <a:t>The regional Reproductive, Maternal, Newborn, Child, and Adolescent Health Policy Survey 2019 provide some information on </a:t>
            </a:r>
            <a:r>
              <a:rPr lang="en-US" sz="2000" b="1" dirty="0"/>
              <a:t>Abortion Policies in the member states</a:t>
            </a:r>
            <a:r>
              <a:rPr lang="en-US" sz="2000" b="1" dirty="0">
                <a:solidFill>
                  <a:srgbClr val="FF0000"/>
                </a:solidFill>
              </a:rPr>
              <a:t> </a:t>
            </a:r>
            <a:r>
              <a:rPr lang="en-US" sz="2000" dirty="0"/>
              <a:t>(1)</a:t>
            </a:r>
            <a:r>
              <a:rPr kumimoji="0" lang="en-US" sz="2000" b="0" i="0" u="none" strike="noStrike" kern="1200" cap="none" spc="0" normalizeH="0" baseline="0" noProof="0" dirty="0">
                <a:ln>
                  <a:noFill/>
                </a:ln>
                <a:solidFill>
                  <a:prstClr val="black"/>
                </a:solidFill>
                <a:effectLst/>
                <a:uLnTx/>
                <a:uFillTx/>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ea typeface="+mn-ea"/>
                <a:cs typeface="+mn-cs"/>
              </a:rPr>
              <a:t>11 out of 16 countries include abortion as a component of their Reproductive Healthcare National Policy.  </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ea typeface="+mn-ea"/>
                <a:cs typeface="+mn-cs"/>
              </a:rPr>
              <a:t>15 out of 16 countries include vacuum aspiration as supplies and equipment indicated for use in pregnancy, childbirth and postpartum care in their National Commodities List.</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0" i="0" u="none" strike="noStrike" kern="1200" cap="none" spc="0" normalizeH="0" baseline="0" noProof="0" dirty="0">
                <a:ln>
                  <a:noFill/>
                </a:ln>
                <a:solidFill>
                  <a:prstClr val="black"/>
                </a:solidFill>
                <a:effectLst/>
                <a:uLnTx/>
                <a:uFillTx/>
                <a:ea typeface="+mn-ea"/>
                <a:cs typeface="+mn-cs"/>
              </a:rPr>
              <a:t>6 countries (Afghanistan, Bahrain, Egypt, Oman, Morocco, and Pakistan) include contraception in post-abortion care (2).</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4" name="TextBox 3"/>
          <p:cNvSpPr txBox="1"/>
          <p:nvPr/>
        </p:nvSpPr>
        <p:spPr>
          <a:xfrm>
            <a:off x="2095500" y="106740"/>
            <a:ext cx="7848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Laws and policies on abortion</a:t>
            </a:r>
          </a:p>
        </p:txBody>
      </p:sp>
    </p:spTree>
    <p:extLst>
      <p:ext uri="{BB962C8B-B14F-4D97-AF65-F5344CB8AC3E}">
        <p14:creationId xmlns:p14="http://schemas.microsoft.com/office/powerpoint/2010/main" val="418861463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459906EE-8388-4AF2-BA3D-DF5CA38E7278}"/>
              </a:ext>
            </a:extLst>
          </p:cNvPr>
          <p:cNvGraphicFramePr>
            <a:graphicFrameLocks noChangeAspect="1"/>
          </p:cNvGraphicFramePr>
          <p:nvPr>
            <p:extLst>
              <p:ext uri="{D42A27DB-BD31-4B8C-83A1-F6EECF244321}">
                <p14:modId xmlns:p14="http://schemas.microsoft.com/office/powerpoint/2010/main" val="2102020644"/>
              </p:ext>
            </p:extLst>
          </p:nvPr>
        </p:nvGraphicFramePr>
        <p:xfrm>
          <a:off x="2412365" y="0"/>
          <a:ext cx="8569325" cy="5693046"/>
        </p:xfrm>
        <a:graphic>
          <a:graphicData uri="http://schemas.openxmlformats.org/presentationml/2006/ole">
            <mc:AlternateContent xmlns:mc="http://schemas.openxmlformats.org/markup-compatibility/2006">
              <mc:Choice xmlns:v="urn:schemas-microsoft-com:vml" Requires="v">
                <p:oleObj spid="_x0000_s1129" name="Acrobat Document" r:id="rId5" imgW="19751040" imgH="13167360" progId="Acrobat.Document.DC">
                  <p:embed/>
                </p:oleObj>
              </mc:Choice>
              <mc:Fallback>
                <p:oleObj name="Acrobat Document" r:id="rId5" imgW="19751040" imgH="13167360" progId="Acrobat.Document.DC">
                  <p:embed/>
                  <p:pic>
                    <p:nvPicPr>
                      <p:cNvPr id="2" name="Object 1">
                        <a:extLst>
                          <a:ext uri="{FF2B5EF4-FFF2-40B4-BE49-F238E27FC236}">
                            <a16:creationId xmlns:a16="http://schemas.microsoft.com/office/drawing/2014/main" id="{9729B9A3-2E2D-4123-86ED-8543ECED4516}"/>
                          </a:ext>
                        </a:extLst>
                      </p:cNvPr>
                      <p:cNvPicPr/>
                      <p:nvPr/>
                    </p:nvPicPr>
                    <p:blipFill>
                      <a:blip r:embed="rId6"/>
                      <a:stretch>
                        <a:fillRect/>
                      </a:stretch>
                    </p:blipFill>
                    <p:spPr>
                      <a:xfrm>
                        <a:off x="2412365" y="0"/>
                        <a:ext cx="8569325" cy="5693046"/>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7CEEE4BD-B5FD-47FD-9EF3-75A78BFCBCAB}"/>
              </a:ext>
            </a:extLst>
          </p:cNvPr>
          <p:cNvSpPr txBox="1"/>
          <p:nvPr/>
        </p:nvSpPr>
        <p:spPr>
          <a:xfrm>
            <a:off x="4196080" y="5677138"/>
            <a:ext cx="6695440" cy="369332"/>
          </a:xfrm>
          <a:prstGeom prst="rect">
            <a:avLst/>
          </a:prstGeom>
          <a:noFill/>
        </p:spPr>
        <p:txBody>
          <a:bodyPr wrap="square" rtlCol="0">
            <a:spAutoFit/>
          </a:bodyPr>
          <a:lstStyle/>
          <a:p>
            <a:r>
              <a:rPr lang="en-US" dirty="0"/>
              <a:t>EMR countries have most restrictive abortion laws </a:t>
            </a:r>
          </a:p>
        </p:txBody>
      </p:sp>
      <p:sp>
        <p:nvSpPr>
          <p:cNvPr id="7" name="TextBox 6">
            <a:extLst>
              <a:ext uri="{FF2B5EF4-FFF2-40B4-BE49-F238E27FC236}">
                <a16:creationId xmlns:a16="http://schemas.microsoft.com/office/drawing/2014/main" id="{EF188DEF-CE49-412F-BFEC-D56E05BD7D45}"/>
              </a:ext>
            </a:extLst>
          </p:cNvPr>
          <p:cNvSpPr txBox="1"/>
          <p:nvPr/>
        </p:nvSpPr>
        <p:spPr>
          <a:xfrm>
            <a:off x="3883343" y="6046470"/>
            <a:ext cx="6097904" cy="461665"/>
          </a:xfrm>
          <a:prstGeom prst="rect">
            <a:avLst/>
          </a:prstGeom>
          <a:noFill/>
        </p:spPr>
        <p:txBody>
          <a:bodyPr wrap="square">
            <a:spAutoFit/>
          </a:bodyPr>
          <a:lstStyle/>
          <a:p>
            <a:r>
              <a:rPr lang="en-GB" sz="1200" dirty="0"/>
              <a:t>Source: </a:t>
            </a:r>
            <a:r>
              <a:rPr lang="en-GB" sz="1200" dirty="0" err="1"/>
              <a:t>Center</a:t>
            </a:r>
            <a:r>
              <a:rPr lang="en-GB" sz="1200" dirty="0"/>
              <a:t> for Reproductive Rights. The World’s Abortion Laws. </a:t>
            </a:r>
            <a:r>
              <a:rPr lang="en-GB" sz="1200" dirty="0" err="1"/>
              <a:t>Center</a:t>
            </a:r>
            <a:r>
              <a:rPr lang="en-GB" sz="1200" dirty="0"/>
              <a:t> for Reproductive Rights; c 1992-2021. </a:t>
            </a:r>
          </a:p>
        </p:txBody>
      </p:sp>
    </p:spTree>
    <p:extLst>
      <p:ext uri="{BB962C8B-B14F-4D97-AF65-F5344CB8AC3E}">
        <p14:creationId xmlns:p14="http://schemas.microsoft.com/office/powerpoint/2010/main" val="198322489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3F66D3-0E5B-4FCA-A63C-F88AF4BB3783}"/>
              </a:ext>
            </a:extLst>
          </p:cNvPr>
          <p:cNvSpPr txBox="1"/>
          <p:nvPr/>
        </p:nvSpPr>
        <p:spPr>
          <a:xfrm>
            <a:off x="784058" y="837746"/>
            <a:ext cx="11042984" cy="4893647"/>
          </a:xfrm>
          <a:prstGeom prst="rect">
            <a:avLst/>
          </a:prstGeom>
          <a:noFill/>
        </p:spPr>
        <p:txBody>
          <a:bodyPr wrap="square">
            <a:spAutoFit/>
          </a:bodyPr>
          <a:lstStyle/>
          <a:p>
            <a:pPr marL="285750" indent="-285750">
              <a:buFont typeface="Arial" panose="020B0604020202020204" pitchFamily="34" charset="0"/>
              <a:buChar char="•"/>
            </a:pPr>
            <a:r>
              <a:rPr lang="en-US" sz="2400" dirty="0"/>
              <a:t>All Arab countries require authorization from one or more doctors for abortion to be performed. Spousal consent is required in Kuwait, Morocco, Qatar, Saudi Arabia, Syria, the United Arab Emirates, and Yemen.</a:t>
            </a:r>
          </a:p>
          <a:p>
            <a:pPr marL="285750" indent="-285750">
              <a:buFont typeface="Arial" panose="020B0604020202020204" pitchFamily="34" charset="0"/>
              <a:buChar char="•"/>
            </a:pPr>
            <a:r>
              <a:rPr lang="en-US" sz="2400" dirty="0"/>
              <a:t>In 1965, Tunisia became the first Arab country to legalize abortion as part of an effort to end unsafe abortion and improve women’s health. </a:t>
            </a:r>
          </a:p>
          <a:p>
            <a:pPr marL="285750" indent="-285750">
              <a:buFont typeface="Arial" panose="020B0604020202020204" pitchFamily="34" charset="0"/>
              <a:buChar char="•"/>
            </a:pPr>
            <a:r>
              <a:rPr lang="en-US" sz="2400" dirty="0"/>
              <a:t>Illustrative laws from the region: </a:t>
            </a:r>
          </a:p>
          <a:p>
            <a:pPr marL="742950" lvl="1" indent="-285750">
              <a:buFont typeface="Arial" panose="020B0604020202020204" pitchFamily="34" charset="0"/>
              <a:buChar char="•"/>
            </a:pPr>
            <a:r>
              <a:rPr lang="en-US" sz="2400" dirty="0"/>
              <a:t>Articles 321–325 of the Palestinian Criminal Code (Law 16/1960) criminalize the woman and any person who assists her.</a:t>
            </a:r>
          </a:p>
          <a:p>
            <a:pPr marL="742950" lvl="1" indent="-285750">
              <a:buFont typeface="Arial" panose="020B0604020202020204" pitchFamily="34" charset="0"/>
              <a:buChar char="•"/>
            </a:pPr>
            <a:r>
              <a:rPr lang="en-US" sz="2400" dirty="0"/>
              <a:t>Sudan’s Criminal Code of 1991 stipulates punishments for illegal abortion. If the pregnancy is of less than 90 days’ duration, the person who performs the abortion is subject to up to three years in prison and/or payment of a fine. If the duration of the pregnancy is of more than 90 days, the penalty for performing an abortion increases to up to five years’ imprisonment </a:t>
            </a:r>
          </a:p>
        </p:txBody>
      </p:sp>
      <p:sp>
        <p:nvSpPr>
          <p:cNvPr id="4" name="TextBox 3">
            <a:extLst>
              <a:ext uri="{FF2B5EF4-FFF2-40B4-BE49-F238E27FC236}">
                <a16:creationId xmlns:a16="http://schemas.microsoft.com/office/drawing/2014/main" id="{545C2B25-0ACA-4EDA-B781-F7B112918A16}"/>
              </a:ext>
            </a:extLst>
          </p:cNvPr>
          <p:cNvSpPr txBox="1"/>
          <p:nvPr/>
        </p:nvSpPr>
        <p:spPr>
          <a:xfrm>
            <a:off x="2095500" y="106740"/>
            <a:ext cx="7848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Laws and policies on abortion</a:t>
            </a:r>
          </a:p>
        </p:txBody>
      </p:sp>
      <p:sp>
        <p:nvSpPr>
          <p:cNvPr id="7" name="TextBox 6">
            <a:extLst>
              <a:ext uri="{FF2B5EF4-FFF2-40B4-BE49-F238E27FC236}">
                <a16:creationId xmlns:a16="http://schemas.microsoft.com/office/drawing/2014/main" id="{AD422D72-701F-4DA6-9733-896677F885A2}"/>
              </a:ext>
            </a:extLst>
          </p:cNvPr>
          <p:cNvSpPr txBox="1"/>
          <p:nvPr/>
        </p:nvSpPr>
        <p:spPr>
          <a:xfrm>
            <a:off x="1163002" y="5731393"/>
            <a:ext cx="6312218" cy="307777"/>
          </a:xfrm>
          <a:prstGeom prst="rect">
            <a:avLst/>
          </a:prstGeom>
          <a:noFill/>
        </p:spPr>
        <p:txBody>
          <a:bodyPr wrap="square">
            <a:spAutoFit/>
          </a:bodyPr>
          <a:lstStyle/>
          <a:p>
            <a:r>
              <a:rPr lang="en-GB" sz="1400" dirty="0"/>
              <a:t>Source: UNFPA. Addressing unintended pregnancy in the Arab region. UNFPA; 2018. </a:t>
            </a:r>
          </a:p>
        </p:txBody>
      </p:sp>
    </p:spTree>
    <p:extLst>
      <p:ext uri="{BB962C8B-B14F-4D97-AF65-F5344CB8AC3E}">
        <p14:creationId xmlns:p14="http://schemas.microsoft.com/office/powerpoint/2010/main" val="408734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Table&#10;&#10;Description automatically generated">
            <a:extLst>
              <a:ext uri="{FF2B5EF4-FFF2-40B4-BE49-F238E27FC236}">
                <a16:creationId xmlns:a16="http://schemas.microsoft.com/office/drawing/2014/main" id="{94A8DB9C-9148-4B9C-BA7E-ED48B282049C}"/>
              </a:ext>
            </a:extLst>
          </p:cNvPr>
          <p:cNvPicPr>
            <a:picLocks noChangeAspect="1"/>
          </p:cNvPicPr>
          <p:nvPr/>
        </p:nvPicPr>
        <p:blipFill rotWithShape="1">
          <a:blip r:embed="rId3"/>
          <a:srcRect b="40956"/>
          <a:stretch/>
        </p:blipFill>
        <p:spPr>
          <a:xfrm>
            <a:off x="-1504" y="-46166"/>
            <a:ext cx="12191980" cy="6856718"/>
          </a:xfrm>
          <a:prstGeom prst="rect">
            <a:avLst/>
          </a:prstGeom>
        </p:spPr>
      </p:pic>
      <p:sp>
        <p:nvSpPr>
          <p:cNvPr id="8" name="TextBox 7">
            <a:extLst>
              <a:ext uri="{FF2B5EF4-FFF2-40B4-BE49-F238E27FC236}">
                <a16:creationId xmlns:a16="http://schemas.microsoft.com/office/drawing/2014/main" id="{F04B168B-647D-4637-BB1D-1BA5A6A2C163}"/>
              </a:ext>
            </a:extLst>
          </p:cNvPr>
          <p:cNvSpPr txBox="1"/>
          <p:nvPr/>
        </p:nvSpPr>
        <p:spPr>
          <a:xfrm>
            <a:off x="2557463" y="362635"/>
            <a:ext cx="6097904" cy="276999"/>
          </a:xfrm>
          <a:prstGeom prst="rect">
            <a:avLst/>
          </a:prstGeom>
          <a:noFill/>
        </p:spPr>
        <p:txBody>
          <a:bodyPr wrap="square">
            <a:spAutoFit/>
          </a:bodyPr>
          <a:lstStyle/>
          <a:p>
            <a:r>
              <a:rPr lang="en-GB" sz="1200" dirty="0"/>
              <a:t>Source: UNFPA. Addressing unintended pregnancy in the Arab region. UNFPA; 2018. </a:t>
            </a:r>
          </a:p>
        </p:txBody>
      </p:sp>
    </p:spTree>
    <p:extLst>
      <p:ext uri="{BB962C8B-B14F-4D97-AF65-F5344CB8AC3E}">
        <p14:creationId xmlns:p14="http://schemas.microsoft.com/office/powerpoint/2010/main" val="3466799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21-02-10 at 11.25.03.png">
            <a:extLst>
              <a:ext uri="{FF2B5EF4-FFF2-40B4-BE49-F238E27FC236}">
                <a16:creationId xmlns:a16="http://schemas.microsoft.com/office/drawing/2014/main" id="{DE1D7102-3A1F-4E8C-91B0-27BE5EEC9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970" y="952500"/>
            <a:ext cx="8655050" cy="4635500"/>
          </a:xfrm>
          <a:prstGeom prst="rect">
            <a:avLst/>
          </a:prstGeom>
        </p:spPr>
      </p:pic>
      <p:sp>
        <p:nvSpPr>
          <p:cNvPr id="9" name="TextBox 8">
            <a:extLst>
              <a:ext uri="{FF2B5EF4-FFF2-40B4-BE49-F238E27FC236}">
                <a16:creationId xmlns:a16="http://schemas.microsoft.com/office/drawing/2014/main" id="{EDB41261-668E-4E99-B329-FA4A8D51823A}"/>
              </a:ext>
            </a:extLst>
          </p:cNvPr>
          <p:cNvSpPr txBox="1"/>
          <p:nvPr/>
        </p:nvSpPr>
        <p:spPr>
          <a:xfrm>
            <a:off x="2776220" y="118533"/>
            <a:ext cx="8178799"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Muslim-Majority Countries Position on Abortion by Number of Abortion Rights‬ (NAR) Based on Seven Dimensions in a Country </a:t>
            </a:r>
            <a:r>
              <a:rPr lang="en-US" b="1" dirty="0">
                <a:solidFill>
                  <a:prstClr val="white"/>
                </a:solidFill>
                <a:latin typeface="Calibri"/>
              </a:rPr>
              <a:t>(‭Ramirez and McEneaney, 1997)</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2D646F0-8F11-4375-BB66-9969B30F27D3}"/>
              </a:ext>
            </a:extLst>
          </p:cNvPr>
          <p:cNvSpPr txBox="1"/>
          <p:nvPr/>
        </p:nvSpPr>
        <p:spPr>
          <a:xfrm>
            <a:off x="3085916" y="5435796"/>
            <a:ext cx="6172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*Please see notes for the seven dimensions of abortion rights</a:t>
            </a:r>
          </a:p>
        </p:txBody>
      </p:sp>
    </p:spTree>
    <p:extLst>
      <p:ext uri="{BB962C8B-B14F-4D97-AF65-F5344CB8AC3E}">
        <p14:creationId xmlns:p14="http://schemas.microsoft.com/office/powerpoint/2010/main" val="1097815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DEFINITIONS	</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434898"/>
            <a:ext cx="6817562" cy="6148782"/>
          </a:xfrm>
        </p:spPr>
        <p:txBody>
          <a:bodyPr>
            <a:normAutofit fontScale="85000" lnSpcReduction="10000"/>
          </a:bodyPr>
          <a:lstStyle/>
          <a:p>
            <a:r>
              <a:rPr lang="en-US" sz="2400" b="1" dirty="0">
                <a:solidFill>
                  <a:srgbClr val="0070C0"/>
                </a:solidFill>
              </a:rPr>
              <a:t>Induced abortion:</a:t>
            </a:r>
            <a:r>
              <a:rPr lang="en-US" sz="2400" dirty="0">
                <a:solidFill>
                  <a:srgbClr val="0070C0"/>
                </a:solidFill>
              </a:rPr>
              <a:t> </a:t>
            </a:r>
            <a:r>
              <a:rPr lang="en-US" sz="2400" dirty="0"/>
              <a:t>Intentional loss of an intrauterine pregnancy due to medical or surgical means.</a:t>
            </a:r>
          </a:p>
          <a:p>
            <a:r>
              <a:rPr lang="en-US" sz="2400" b="1" dirty="0">
                <a:solidFill>
                  <a:srgbClr val="0070C0"/>
                </a:solidFill>
              </a:rPr>
              <a:t>Safe abortion</a:t>
            </a:r>
            <a:r>
              <a:rPr lang="en-US" sz="2400" dirty="0">
                <a:solidFill>
                  <a:srgbClr val="0070C0"/>
                </a:solidFill>
              </a:rPr>
              <a:t>:</a:t>
            </a:r>
            <a:r>
              <a:rPr lang="en-US" sz="2400" b="1" dirty="0">
                <a:solidFill>
                  <a:srgbClr val="0070C0"/>
                </a:solidFill>
              </a:rPr>
              <a:t> </a:t>
            </a:r>
            <a:r>
              <a:rPr lang="en-US" sz="2400" dirty="0"/>
              <a:t>Abortion that meets all three criteria (i) is done with a method recommended by WHO (medical abortion, vacuum aspiration, dilatation &amp; evaluation) (ii) is  appropriate to the pregnancy duration (iii) is provided by/supported by a trained health-care provider.</a:t>
            </a:r>
          </a:p>
          <a:p>
            <a:r>
              <a:rPr lang="en-US" sz="2400" b="1" dirty="0">
                <a:solidFill>
                  <a:srgbClr val="0070C0"/>
                </a:solidFill>
              </a:rPr>
              <a:t>Less safe abortion: </a:t>
            </a:r>
            <a:r>
              <a:rPr lang="en-US" sz="2400" dirty="0"/>
              <a:t>Abortion that (i) is done by a trained health-care provider, but with an outdated method e.g. sharp curettage (ii) is done using a WHO recommended method but without information and support from a trained individual.</a:t>
            </a:r>
            <a:endParaRPr lang="en-US" sz="2400" b="1" dirty="0"/>
          </a:p>
          <a:p>
            <a:r>
              <a:rPr lang="en-US" sz="2400" b="1" dirty="0">
                <a:solidFill>
                  <a:srgbClr val="0070C0"/>
                </a:solidFill>
              </a:rPr>
              <a:t>Least safe abortion: </a:t>
            </a:r>
            <a:r>
              <a:rPr lang="en-US" sz="2400" dirty="0"/>
              <a:t>Abortion provided by untrained individuals using dangerous methods e.g. ingestion of caustic substances.</a:t>
            </a:r>
            <a:endParaRPr lang="en-US" sz="2400" b="1" dirty="0"/>
          </a:p>
          <a:p>
            <a:endParaRPr lang="en-US" sz="2400" dirty="0"/>
          </a:p>
        </p:txBody>
      </p:sp>
    </p:spTree>
    <p:extLst>
      <p:ext uri="{BB962C8B-B14F-4D97-AF65-F5344CB8AC3E}">
        <p14:creationId xmlns:p14="http://schemas.microsoft.com/office/powerpoint/2010/main" val="169232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095500" y="106740"/>
            <a:ext cx="78486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Laws and policies on abortion</a:t>
            </a:r>
          </a:p>
        </p:txBody>
      </p:sp>
      <p:sp>
        <p:nvSpPr>
          <p:cNvPr id="5" name="TextBox 4">
            <a:extLst>
              <a:ext uri="{FF2B5EF4-FFF2-40B4-BE49-F238E27FC236}">
                <a16:creationId xmlns:a16="http://schemas.microsoft.com/office/drawing/2014/main" id="{E877318B-81E1-4708-A3B3-F448EF92E0A1}"/>
              </a:ext>
            </a:extLst>
          </p:cNvPr>
          <p:cNvSpPr txBox="1"/>
          <p:nvPr/>
        </p:nvSpPr>
        <p:spPr>
          <a:xfrm>
            <a:off x="2091690" y="844371"/>
            <a:ext cx="8331200" cy="1938992"/>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ea typeface="+mn-ea"/>
                <a:cs typeface="+mn-cs"/>
              </a:rPr>
              <a:t>Implications of the current situation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mn-cs"/>
              </a:rPr>
              <a:t>According to an analysis by UN DESA (2014), reproductive outcomes in countries with restrictive laws/policies on abortion are worse compared to countries with liberal laws/policies.</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graphicFrame>
        <p:nvGraphicFramePr>
          <p:cNvPr id="6" name="Table 5">
            <a:extLst>
              <a:ext uri="{FF2B5EF4-FFF2-40B4-BE49-F238E27FC236}">
                <a16:creationId xmlns:a16="http://schemas.microsoft.com/office/drawing/2014/main" id="{47E91C5F-93A6-4F3A-90E2-3905D3AFAD7C}"/>
              </a:ext>
            </a:extLst>
          </p:cNvPr>
          <p:cNvGraphicFramePr>
            <a:graphicFrameLocks noGrp="1"/>
          </p:cNvGraphicFramePr>
          <p:nvPr>
            <p:extLst>
              <p:ext uri="{D42A27DB-BD31-4B8C-83A1-F6EECF244321}">
                <p14:modId xmlns:p14="http://schemas.microsoft.com/office/powerpoint/2010/main" val="685705616"/>
              </p:ext>
            </p:extLst>
          </p:nvPr>
        </p:nvGraphicFramePr>
        <p:xfrm>
          <a:off x="2002788" y="3059330"/>
          <a:ext cx="8420102" cy="2002212"/>
        </p:xfrm>
        <a:graphic>
          <a:graphicData uri="http://schemas.openxmlformats.org/drawingml/2006/table">
            <a:tbl>
              <a:tblPr firstRow="1" bandRow="1">
                <a:tableStyleId>{5C22544A-7EE6-4342-B048-85BDC9FD1C3A}</a:tableStyleId>
              </a:tblPr>
              <a:tblGrid>
                <a:gridCol w="2812473">
                  <a:extLst>
                    <a:ext uri="{9D8B030D-6E8A-4147-A177-3AD203B41FA5}">
                      <a16:colId xmlns:a16="http://schemas.microsoft.com/office/drawing/2014/main" val="20000"/>
                    </a:ext>
                  </a:extLst>
                </a:gridCol>
                <a:gridCol w="2683494">
                  <a:extLst>
                    <a:ext uri="{9D8B030D-6E8A-4147-A177-3AD203B41FA5}">
                      <a16:colId xmlns:a16="http://schemas.microsoft.com/office/drawing/2014/main" val="20001"/>
                    </a:ext>
                  </a:extLst>
                </a:gridCol>
                <a:gridCol w="2924135">
                  <a:extLst>
                    <a:ext uri="{9D8B030D-6E8A-4147-A177-3AD203B41FA5}">
                      <a16:colId xmlns:a16="http://schemas.microsoft.com/office/drawing/2014/main" val="20002"/>
                    </a:ext>
                  </a:extLst>
                </a:gridCol>
              </a:tblGrid>
              <a:tr h="527272">
                <a:tc>
                  <a:txBody>
                    <a:bodyPr/>
                    <a:lstStyle/>
                    <a:p>
                      <a:r>
                        <a:rPr lang="en-US" sz="1400" dirty="0"/>
                        <a:t>Reproductive</a:t>
                      </a:r>
                      <a:r>
                        <a:rPr lang="en-US" sz="1400" baseline="0" dirty="0"/>
                        <a:t> outcomes </a:t>
                      </a:r>
                      <a:endParaRPr lang="en-US" sz="1400" dirty="0"/>
                    </a:p>
                  </a:txBody>
                  <a:tcPr/>
                </a:tc>
                <a:tc>
                  <a:txBody>
                    <a:bodyPr/>
                    <a:lstStyle/>
                    <a:p>
                      <a:r>
                        <a:rPr lang="en-US" sz="1400" dirty="0"/>
                        <a:t>Countries with restrictive </a:t>
                      </a:r>
                      <a:r>
                        <a:rPr lang="en-US" sz="1400" baseline="0" dirty="0"/>
                        <a:t>laws/policies on abortion</a:t>
                      </a:r>
                      <a:endParaRPr lang="en-US" sz="1400" dirty="0"/>
                    </a:p>
                  </a:txBody>
                  <a:tcPr/>
                </a:tc>
                <a:tc>
                  <a:txBody>
                    <a:bodyPr/>
                    <a:lstStyle/>
                    <a:p>
                      <a:r>
                        <a:rPr lang="en-US" sz="1400" dirty="0"/>
                        <a:t>Countries with liberal laws/policies on abortion</a:t>
                      </a:r>
                    </a:p>
                  </a:txBody>
                  <a:tcPr/>
                </a:tc>
                <a:extLst>
                  <a:ext uri="{0D108BD9-81ED-4DB2-BD59-A6C34878D82A}">
                    <a16:rowId xmlns:a16="http://schemas.microsoft.com/office/drawing/2014/main" val="10000"/>
                  </a:ext>
                </a:extLst>
              </a:tr>
              <a:tr h="4386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The average rate of unsafe abortion </a:t>
                      </a:r>
                    </a:p>
                  </a:txBody>
                  <a:tcPr/>
                </a:tc>
                <a:tc>
                  <a:txBody>
                    <a:bodyPr/>
                    <a:lstStyle/>
                    <a:p>
                      <a:r>
                        <a:rPr lang="en-US" sz="1400" dirty="0"/>
                        <a:t>26.7/1000 women 15-49</a:t>
                      </a:r>
                    </a:p>
                  </a:txBody>
                  <a:tcPr/>
                </a:tc>
                <a:tc>
                  <a:txBody>
                    <a:bodyPr/>
                    <a:lstStyle/>
                    <a:p>
                      <a:r>
                        <a:rPr lang="en-US" sz="1400" dirty="0"/>
                        <a:t>6.1/1000</a:t>
                      </a:r>
                      <a:r>
                        <a:rPr lang="en-US" sz="1400" baseline="0" dirty="0"/>
                        <a:t> women</a:t>
                      </a:r>
                      <a:endParaRPr lang="en-US" sz="1400" dirty="0"/>
                    </a:p>
                  </a:txBody>
                  <a:tcPr/>
                </a:tc>
                <a:extLst>
                  <a:ext uri="{0D108BD9-81ED-4DB2-BD59-A6C34878D82A}">
                    <a16:rowId xmlns:a16="http://schemas.microsoft.com/office/drawing/2014/main" val="10001"/>
                  </a:ext>
                </a:extLst>
              </a:tr>
              <a:tr h="285145">
                <a:tc>
                  <a:txBody>
                    <a:bodyPr/>
                    <a:lstStyle/>
                    <a:p>
                      <a:r>
                        <a:rPr lang="en-US" sz="1400" dirty="0"/>
                        <a:t>Rate</a:t>
                      </a:r>
                      <a:r>
                        <a:rPr lang="en-US" sz="1400" baseline="0" dirty="0"/>
                        <a:t> of maternal death </a:t>
                      </a:r>
                      <a:endParaRPr lang="en-US" sz="1400" dirty="0"/>
                    </a:p>
                  </a:txBody>
                  <a:tcPr/>
                </a:tc>
                <a:tc>
                  <a:txBody>
                    <a:bodyPr/>
                    <a:lstStyle/>
                    <a:p>
                      <a:r>
                        <a:rPr lang="en-US" sz="1400" dirty="0"/>
                        <a:t>223 maternal deaths/100,000 live births</a:t>
                      </a:r>
                    </a:p>
                  </a:txBody>
                  <a:tcPr/>
                </a:tc>
                <a:tc>
                  <a:txBody>
                    <a:bodyPr/>
                    <a:lstStyle/>
                    <a:p>
                      <a:r>
                        <a:rPr lang="en-US" sz="1400" dirty="0"/>
                        <a:t>77 maternal deaths/100,000 live births</a:t>
                      </a:r>
                    </a:p>
                  </a:txBody>
                  <a:tcPr/>
                </a:tc>
                <a:extLst>
                  <a:ext uri="{0D108BD9-81ED-4DB2-BD59-A6C34878D82A}">
                    <a16:rowId xmlns:a16="http://schemas.microsoft.com/office/drawing/2014/main" val="10002"/>
                  </a:ext>
                </a:extLst>
              </a:tr>
              <a:tr h="396667">
                <a:tc>
                  <a:txBody>
                    <a:bodyPr/>
                    <a:lstStyle/>
                    <a:p>
                      <a:r>
                        <a:rPr lang="en-US" sz="1400" dirty="0"/>
                        <a:t>Fertility rate in adolescents  (15-19 years)</a:t>
                      </a:r>
                    </a:p>
                  </a:txBody>
                  <a:tcPr/>
                </a:tc>
                <a:tc>
                  <a:txBody>
                    <a:bodyPr/>
                    <a:lstStyle/>
                    <a:p>
                      <a:r>
                        <a:rPr lang="en-US" sz="1400" dirty="0"/>
                        <a:t>69/1000 births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24/1000 births</a:t>
                      </a:r>
                    </a:p>
                    <a:p>
                      <a:endParaRPr lang="en-US"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775700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DEC6C6-3ADF-40E5-9139-2287ECD8A9DE}"/>
              </a:ext>
            </a:extLst>
          </p:cNvPr>
          <p:cNvSpPr txBox="1"/>
          <p:nvPr/>
        </p:nvSpPr>
        <p:spPr>
          <a:xfrm>
            <a:off x="2292350" y="264283"/>
            <a:ext cx="855979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Barriers to adolescents’ access to safe abortion care in the region</a:t>
            </a:r>
          </a:p>
        </p:txBody>
      </p:sp>
      <p:sp>
        <p:nvSpPr>
          <p:cNvPr id="5" name="Rectangle 4">
            <a:extLst>
              <a:ext uri="{FF2B5EF4-FFF2-40B4-BE49-F238E27FC236}">
                <a16:creationId xmlns:a16="http://schemas.microsoft.com/office/drawing/2014/main" id="{233505E1-D12A-4F1E-887C-A8A00BF2E669}"/>
              </a:ext>
            </a:extLst>
          </p:cNvPr>
          <p:cNvSpPr/>
          <p:nvPr/>
        </p:nvSpPr>
        <p:spPr>
          <a:xfrm>
            <a:off x="2292350" y="976309"/>
            <a:ext cx="8559799" cy="4478149"/>
          </a:xfrm>
          <a:prstGeom prst="rect">
            <a:avLst/>
          </a:prstGeom>
        </p:spPr>
        <p:txBody>
          <a:bodyPr wrap="square">
            <a:spAutoFit/>
          </a:bodyPr>
          <a:lstStyle/>
          <a:p>
            <a:pPr marL="400041" indent="-400041" defTabSz="457189">
              <a:buFont typeface="+mj-lt"/>
              <a:buAutoNum type="romanUcPeriod"/>
              <a:defRPr/>
            </a:pPr>
            <a:r>
              <a:rPr lang="en-US" sz="1900" b="1" dirty="0">
                <a:solidFill>
                  <a:srgbClr val="FF0000"/>
                </a:solidFill>
              </a:rPr>
              <a:t>Lack of data:</a:t>
            </a:r>
            <a:r>
              <a:rPr lang="en-US" sz="1900" dirty="0">
                <a:solidFill>
                  <a:prstClr val="black"/>
                </a:solidFill>
              </a:rPr>
              <a:t> Most countries in the region lack official statistics on abortion. This is especially true of official statistics on abortion among marginalized women (e.g., unmarried women, adolescent girls).  </a:t>
            </a:r>
          </a:p>
          <a:p>
            <a:pPr marL="400041" indent="-400041" defTabSz="457189">
              <a:buFont typeface="+mj-lt"/>
              <a:buAutoNum type="romanUcPeriod"/>
              <a:defRPr/>
            </a:pPr>
            <a:r>
              <a:rPr lang="en-US" sz="1900" b="1" dirty="0">
                <a:solidFill>
                  <a:srgbClr val="FF0000"/>
                </a:solidFill>
              </a:rPr>
              <a:t>Barriers to accessing services: </a:t>
            </a:r>
            <a:r>
              <a:rPr lang="en-US" sz="1900" dirty="0">
                <a:solidFill>
                  <a:prstClr val="black"/>
                </a:solidFill>
              </a:rPr>
              <a:t>Lack of information, lack of infrastructure, cost, and fear of confidentiality breeches prevent adolescents, unmarried women/girls, and women/girls with unregistered marriages from accessing safe abortion services.</a:t>
            </a:r>
          </a:p>
          <a:p>
            <a:pPr marL="400041" indent="-400041" defTabSz="457189">
              <a:buFont typeface="+mj-lt"/>
              <a:buAutoNum type="romanUcPeriod"/>
              <a:defRPr/>
            </a:pPr>
            <a:r>
              <a:rPr lang="en-US" sz="1900" b="1" dirty="0">
                <a:solidFill>
                  <a:srgbClr val="FF0000"/>
                </a:solidFill>
              </a:rPr>
              <a:t>Legal/policy restrictions: </a:t>
            </a:r>
            <a:r>
              <a:rPr lang="en-US" sz="1900" dirty="0">
                <a:solidFill>
                  <a:prstClr val="black"/>
                </a:solidFill>
              </a:rPr>
              <a:t>Restrictive laws and policies on abortion prevent women, and especially adolescent girls, from accessing safe abortion and push some to seek unsafe abortion services (1,2). An Iranian study showed that one-third of 33% of abortions in studied population were performed by nonmedical providers</a:t>
            </a:r>
            <a:r>
              <a:rPr lang="en-US" sz="1900" baseline="30000" dirty="0">
                <a:solidFill>
                  <a:prstClr val="black"/>
                </a:solidFill>
              </a:rPr>
              <a:t> </a:t>
            </a:r>
            <a:r>
              <a:rPr lang="en-US" sz="1900" dirty="0">
                <a:solidFill>
                  <a:prstClr val="black"/>
                </a:solidFill>
              </a:rPr>
              <a:t>(3). </a:t>
            </a:r>
          </a:p>
          <a:p>
            <a:pPr marL="400041" indent="-400041" defTabSz="457189">
              <a:buFont typeface="+mj-lt"/>
              <a:buAutoNum type="romanUcPeriod"/>
              <a:defRPr/>
            </a:pPr>
            <a:r>
              <a:rPr lang="en-US" sz="1900" b="1" dirty="0">
                <a:solidFill>
                  <a:srgbClr val="FF0000"/>
                </a:solidFill>
              </a:rPr>
              <a:t>Stigma associated with abortion: </a:t>
            </a:r>
            <a:r>
              <a:rPr lang="en-US" sz="1900" dirty="0">
                <a:solidFill>
                  <a:prstClr val="black"/>
                </a:solidFill>
              </a:rPr>
              <a:t>Across the EMR, there is a perception that improving access to safe abortion services will increase the abortion rate (4).</a:t>
            </a:r>
            <a:endParaRPr lang="en-US" sz="1900" b="1" dirty="0">
              <a:solidFill>
                <a:prstClr val="black"/>
              </a:solidFill>
            </a:endParaRPr>
          </a:p>
          <a:p>
            <a:pPr lvl="1" defTabSz="457189"/>
            <a:endParaRPr lang="en-US" sz="1900" dirty="0">
              <a:solidFill>
                <a:prstClr val="black"/>
              </a:solidFill>
            </a:endParaRPr>
          </a:p>
        </p:txBody>
      </p:sp>
    </p:spTree>
    <p:extLst>
      <p:ext uri="{BB962C8B-B14F-4D97-AF65-F5344CB8AC3E}">
        <p14:creationId xmlns:p14="http://schemas.microsoft.com/office/powerpoint/2010/main" val="774202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344F18-30F7-45A5-89A5-10E88F2ABA7D}"/>
              </a:ext>
            </a:extLst>
          </p:cNvPr>
          <p:cNvSpPr txBox="1"/>
          <p:nvPr/>
        </p:nvSpPr>
        <p:spPr>
          <a:xfrm>
            <a:off x="2360930" y="264283"/>
            <a:ext cx="855979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Barriers to adolescents’ access to safe abortion care in the region</a:t>
            </a:r>
          </a:p>
        </p:txBody>
      </p:sp>
      <p:sp>
        <p:nvSpPr>
          <p:cNvPr id="7" name="Rectangle 6">
            <a:extLst>
              <a:ext uri="{FF2B5EF4-FFF2-40B4-BE49-F238E27FC236}">
                <a16:creationId xmlns:a16="http://schemas.microsoft.com/office/drawing/2014/main" id="{A5B052F2-ACCE-4065-B7C0-558AF527D2CE}"/>
              </a:ext>
            </a:extLst>
          </p:cNvPr>
          <p:cNvSpPr/>
          <p:nvPr/>
        </p:nvSpPr>
        <p:spPr>
          <a:xfrm>
            <a:off x="2360930" y="1086479"/>
            <a:ext cx="8559799" cy="5421997"/>
          </a:xfrm>
          <a:prstGeom prst="rect">
            <a:avLst/>
          </a:prstGeom>
        </p:spPr>
        <p:txBody>
          <a:bodyPr wrap="square">
            <a:spAutoFit/>
          </a:bodyPr>
          <a:lstStyle/>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r>
              <a:rPr kumimoji="0" lang="en-US" sz="2000" b="1" i="0" u="none" strike="noStrike" kern="1200" cap="none" spc="0" normalizeH="0" baseline="0" noProof="0" dirty="0">
                <a:ln>
                  <a:noFill/>
                </a:ln>
                <a:solidFill>
                  <a:srgbClr val="FF0000"/>
                </a:solidFill>
                <a:effectLst/>
                <a:uLnTx/>
                <a:uFillTx/>
                <a:ea typeface="+mn-ea"/>
                <a:cs typeface="+mn-cs"/>
              </a:rPr>
              <a:t>Lack of political commitment: </a:t>
            </a:r>
            <a:r>
              <a:rPr kumimoji="0" lang="en-US" sz="2000" b="0" i="0" u="none" strike="noStrike" kern="1200" cap="none" spc="0" normalizeH="0" baseline="0" noProof="0" dirty="0">
                <a:ln>
                  <a:noFill/>
                </a:ln>
                <a:solidFill>
                  <a:prstClr val="black"/>
                </a:solidFill>
                <a:effectLst/>
                <a:uLnTx/>
                <a:uFillTx/>
                <a:ea typeface="+mn-ea"/>
                <a:cs typeface="+mn-cs"/>
              </a:rPr>
              <a:t>Politicians refrain from engaging in efforts to expand and modernize the provision of safe abortion care (</a:t>
            </a:r>
            <a:r>
              <a:rPr lang="en-US" sz="2000" dirty="0">
                <a:solidFill>
                  <a:prstClr val="black"/>
                </a:solidFill>
              </a:rPr>
              <a:t>1</a:t>
            </a:r>
            <a:r>
              <a:rPr kumimoji="0" lang="en-US" sz="2000" b="0" i="0" u="none" strike="noStrike" kern="1200" cap="none" spc="0" normalizeH="0" baseline="0" noProof="0" dirty="0">
                <a:ln>
                  <a:noFill/>
                </a:ln>
                <a:solidFill>
                  <a:prstClr val="black"/>
                </a:solidFill>
                <a:effectLst/>
                <a:uLnTx/>
                <a:uFillTx/>
                <a:ea typeface="+mn-ea"/>
                <a:cs typeface="+mn-cs"/>
              </a:rPr>
              <a:t>).</a:t>
            </a: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r>
              <a:rPr kumimoji="0" lang="en-US" sz="2000" b="1" i="0" u="none" strike="noStrike" kern="1200" cap="none" spc="0" normalizeH="0" baseline="0" noProof="0" dirty="0">
                <a:ln>
                  <a:noFill/>
                </a:ln>
                <a:solidFill>
                  <a:srgbClr val="FF0000"/>
                </a:solidFill>
                <a:effectLst/>
                <a:uLnTx/>
                <a:uFillTx/>
                <a:ea typeface="+mn-ea"/>
                <a:cs typeface="+mn-cs"/>
              </a:rPr>
              <a:t>Choice and competency of service provider: </a:t>
            </a:r>
            <a:r>
              <a:rPr kumimoji="0" lang="en-US" sz="2000" b="0" i="0" u="none" strike="noStrike" kern="1200" cap="none" spc="0" normalizeH="0" baseline="0" noProof="0" dirty="0">
                <a:ln>
                  <a:noFill/>
                </a:ln>
                <a:solidFill>
                  <a:prstClr val="black"/>
                </a:solidFill>
                <a:effectLst/>
                <a:uLnTx/>
                <a:uFillTx/>
                <a:ea typeface="+mn-ea"/>
                <a:cs typeface="+mn-cs"/>
              </a:rPr>
              <a:t>Lack of availability of preferred service providers and lack of adolescent-friendliness of existing service providers discourage many girls from seeking safe abortion care. For example, an Iranian study showed that one-third of abortions in studied population were performed by a nonmedical providers (</a:t>
            </a:r>
            <a:r>
              <a:rPr lang="en-US" sz="2000" dirty="0">
                <a:solidFill>
                  <a:prstClr val="black"/>
                </a:solidFill>
              </a:rPr>
              <a:t>2</a:t>
            </a:r>
            <a:r>
              <a:rPr kumimoji="0" lang="en-US" sz="2000" b="0" i="0" u="none" strike="noStrike" kern="1200" cap="none" spc="0" normalizeH="0" baseline="0" noProof="0" dirty="0">
                <a:ln>
                  <a:noFill/>
                </a:ln>
                <a:solidFill>
                  <a:prstClr val="black"/>
                </a:solidFill>
                <a:effectLst/>
                <a:uLnTx/>
                <a:uFillTx/>
                <a:ea typeface="+mn-ea"/>
                <a:cs typeface="+mn-cs"/>
              </a:rPr>
              <a:t>).</a:t>
            </a:r>
            <a:endParaRPr lang="en-US" sz="2000" baseline="30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r>
              <a:rPr kumimoji="0" lang="en-US" sz="2000" b="1" i="0" u="none" strike="noStrike" kern="1200" cap="none" spc="0" normalizeH="0" baseline="0" noProof="0" dirty="0">
                <a:ln>
                  <a:noFill/>
                </a:ln>
                <a:solidFill>
                  <a:srgbClr val="FF0000"/>
                </a:solidFill>
                <a:effectLst/>
                <a:uLnTx/>
                <a:uFillTx/>
                <a:ea typeface="+mn-ea"/>
                <a:cs typeface="+mn-cs"/>
              </a:rPr>
              <a:t>Humanitarian settings: </a:t>
            </a:r>
            <a:r>
              <a:rPr kumimoji="0" lang="en-US" sz="2000" b="0" i="0" u="none" strike="noStrike" kern="1200" cap="none" spc="0" normalizeH="0" baseline="0" noProof="0" dirty="0">
                <a:ln>
                  <a:noFill/>
                </a:ln>
                <a:solidFill>
                  <a:prstClr val="black"/>
                </a:solidFill>
                <a:effectLst/>
                <a:uLnTx/>
                <a:uFillTx/>
                <a:ea typeface="+mn-ea"/>
                <a:cs typeface="+mn-cs"/>
              </a:rPr>
              <a:t>The political conflicts in various countries increase adolescents’ vulnerability to unplanned pregnancy and thus increase their possible need for abortion services.</a:t>
            </a: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lang="en-US" sz="2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lang="en-US" sz="2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lang="en-US" sz="2000" dirty="0">
              <a:solidFill>
                <a:prstClr val="black"/>
              </a:solidFill>
            </a:endParaRPr>
          </a:p>
          <a:p>
            <a:pPr marL="514338" marR="0" lvl="0" indent="-514338" algn="l" defTabSz="457189" rtl="0" eaLnBrk="1" fontAlgn="auto" latinLnBrk="0" hangingPunct="1">
              <a:lnSpc>
                <a:spcPct val="100000"/>
              </a:lnSpc>
              <a:spcBef>
                <a:spcPts val="0"/>
              </a:spcBef>
              <a:spcAft>
                <a:spcPts val="0"/>
              </a:spcAft>
              <a:buClrTx/>
              <a:buSzTx/>
              <a:buFont typeface="+mj-lt"/>
              <a:buAutoNum type="romanUcPeriod" startAt="5"/>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ea typeface="+mn-ea"/>
              <a:cs typeface="+mn-cs"/>
            </a:endParaRPr>
          </a:p>
        </p:txBody>
      </p:sp>
    </p:spTree>
    <p:extLst>
      <p:ext uri="{BB962C8B-B14F-4D97-AF65-F5344CB8AC3E}">
        <p14:creationId xmlns:p14="http://schemas.microsoft.com/office/powerpoint/2010/main" val="1786005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F1B88-F357-462C-99E7-1806F8D95056}"/>
              </a:ext>
            </a:extLst>
          </p:cNvPr>
          <p:cNvSpPr txBox="1"/>
          <p:nvPr/>
        </p:nvSpPr>
        <p:spPr>
          <a:xfrm>
            <a:off x="2360930" y="264283"/>
            <a:ext cx="855979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Case study: Abortion in the West Bank </a:t>
            </a:r>
          </a:p>
        </p:txBody>
      </p:sp>
      <p:sp>
        <p:nvSpPr>
          <p:cNvPr id="4" name="TextBox 3">
            <a:extLst>
              <a:ext uri="{FF2B5EF4-FFF2-40B4-BE49-F238E27FC236}">
                <a16:creationId xmlns:a16="http://schemas.microsoft.com/office/drawing/2014/main" id="{865F32CF-1AD2-4DD4-93FB-A37F5C41DD48}"/>
              </a:ext>
            </a:extLst>
          </p:cNvPr>
          <p:cNvSpPr txBox="1"/>
          <p:nvPr/>
        </p:nvSpPr>
        <p:spPr>
          <a:xfrm>
            <a:off x="3593832" y="805704"/>
            <a:ext cx="6093994" cy="923330"/>
          </a:xfrm>
          <a:prstGeom prst="rect">
            <a:avLst/>
          </a:prstGeom>
          <a:noFill/>
        </p:spPr>
        <p:txBody>
          <a:bodyPr wrap="square">
            <a:spAutoFit/>
          </a:bodyPr>
          <a:lstStyle/>
          <a:p>
            <a:r>
              <a:rPr lang="en-US" b="1" i="1" dirty="0"/>
              <a:t>Assessment of Safe and Unsafe Abortion among Palestinian Women in Hebron Governorate in Southern West Bank -Palestine. </a:t>
            </a:r>
          </a:p>
        </p:txBody>
      </p:sp>
      <p:sp>
        <p:nvSpPr>
          <p:cNvPr id="5" name="TextBox 4">
            <a:extLst>
              <a:ext uri="{FF2B5EF4-FFF2-40B4-BE49-F238E27FC236}">
                <a16:creationId xmlns:a16="http://schemas.microsoft.com/office/drawing/2014/main" id="{F4334EC9-B836-4FC0-B117-B5E4B9328926}"/>
              </a:ext>
            </a:extLst>
          </p:cNvPr>
          <p:cNvSpPr txBox="1"/>
          <p:nvPr/>
        </p:nvSpPr>
        <p:spPr>
          <a:xfrm>
            <a:off x="846221" y="1729034"/>
            <a:ext cx="11345779" cy="3416320"/>
          </a:xfrm>
          <a:prstGeom prst="rect">
            <a:avLst/>
          </a:prstGeom>
          <a:noFill/>
        </p:spPr>
        <p:txBody>
          <a:bodyPr wrap="square" rtlCol="0">
            <a:spAutoFit/>
          </a:bodyPr>
          <a:lstStyle/>
          <a:p>
            <a:r>
              <a:rPr lang="en-US" sz="2400" dirty="0"/>
              <a:t>Mixed-methods study conducted by Palestinian Family Planning and Protection Association (PFPPA)</a:t>
            </a:r>
          </a:p>
          <a:p>
            <a:r>
              <a:rPr lang="en-US" sz="2400" b="1" dirty="0"/>
              <a:t>Quantitative component</a:t>
            </a:r>
          </a:p>
          <a:p>
            <a:r>
              <a:rPr lang="en-US" sz="2400" dirty="0"/>
              <a:t> - A total of 541 women attending the PFPPA clinics at four urban and rural sites were selected using purposive non-random sampling method. </a:t>
            </a:r>
          </a:p>
          <a:p>
            <a:r>
              <a:rPr lang="en-US" sz="2400" b="1" dirty="0"/>
              <a:t>Findings</a:t>
            </a:r>
          </a:p>
          <a:p>
            <a:pPr marL="285750" indent="-285750">
              <a:buFontTx/>
              <a:buChar char="-"/>
            </a:pPr>
            <a:r>
              <a:rPr lang="en-US" sz="2400" dirty="0"/>
              <a:t>They were women who had at least one abortion experience during their lifetime</a:t>
            </a:r>
          </a:p>
          <a:p>
            <a:pPr marL="285750" indent="-285750">
              <a:buFontTx/>
              <a:buChar char="-"/>
            </a:pPr>
            <a:r>
              <a:rPr lang="en-US" sz="2400" dirty="0"/>
              <a:t>More than 70 % of the women had an abortion at least once</a:t>
            </a:r>
          </a:p>
          <a:p>
            <a:pPr marL="285750" indent="-285750">
              <a:buFontTx/>
              <a:buChar char="-"/>
            </a:pPr>
            <a:r>
              <a:rPr lang="en-US" sz="2400" dirty="0"/>
              <a:t>Two-thirds (66 percent) of women who ever had an abortion had more than one.</a:t>
            </a:r>
          </a:p>
        </p:txBody>
      </p:sp>
    </p:spTree>
    <p:extLst>
      <p:ext uri="{BB962C8B-B14F-4D97-AF65-F5344CB8AC3E}">
        <p14:creationId xmlns:p14="http://schemas.microsoft.com/office/powerpoint/2010/main" val="2900418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F1B88-F357-462C-99E7-1806F8D95056}"/>
              </a:ext>
            </a:extLst>
          </p:cNvPr>
          <p:cNvSpPr txBox="1"/>
          <p:nvPr/>
        </p:nvSpPr>
        <p:spPr>
          <a:xfrm>
            <a:off x="648928" y="338328"/>
            <a:ext cx="3685032" cy="1608328"/>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3600" b="1" i="0" u="none" strike="noStrike" cap="none" spc="0" normalizeH="0" baseline="0" noProof="0">
                <a:ln>
                  <a:noFill/>
                </a:ln>
                <a:solidFill>
                  <a:schemeClr val="tx1"/>
                </a:solidFill>
                <a:effectLst/>
                <a:uLnTx/>
                <a:uFillTx/>
                <a:latin typeface="+mj-lt"/>
                <a:ea typeface="+mj-ea"/>
                <a:cs typeface="+mj-cs"/>
              </a:rPr>
              <a:t>Case study: Abortion in the West Bank </a:t>
            </a:r>
          </a:p>
        </p:txBody>
      </p:sp>
      <p:sp>
        <p:nvSpPr>
          <p:cNvPr id="4" name="TextBox 3">
            <a:extLst>
              <a:ext uri="{FF2B5EF4-FFF2-40B4-BE49-F238E27FC236}">
                <a16:creationId xmlns:a16="http://schemas.microsoft.com/office/drawing/2014/main" id="{865F32CF-1AD2-4DD4-93FB-A37F5C41DD48}"/>
              </a:ext>
            </a:extLst>
          </p:cNvPr>
          <p:cNvSpPr txBox="1"/>
          <p:nvPr/>
        </p:nvSpPr>
        <p:spPr>
          <a:xfrm>
            <a:off x="4864100" y="338328"/>
            <a:ext cx="6675627" cy="1605083"/>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b="1" i="1" dirty="0"/>
              <a:t>Assessment of Safe and Unsafe Abortion among Palestinian Women in Hebron Governorate in Southern West Bank -Palestine. </a:t>
            </a:r>
          </a:p>
        </p:txBody>
      </p:sp>
      <p:sp>
        <p:nvSpPr>
          <p:cNvPr id="16" name="Rectangle 15">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0094EE79-4179-4835-8261-D3B4FB39E0D6}"/>
              </a:ext>
            </a:extLst>
          </p:cNvPr>
          <p:cNvPicPr>
            <a:picLocks noChangeAspect="1"/>
          </p:cNvPicPr>
          <p:nvPr/>
        </p:nvPicPr>
        <p:blipFill>
          <a:blip r:embed="rId3"/>
          <a:stretch>
            <a:fillRect/>
          </a:stretch>
        </p:blipFill>
        <p:spPr>
          <a:xfrm>
            <a:off x="321564" y="3030747"/>
            <a:ext cx="5609503" cy="2482204"/>
          </a:xfrm>
          <a:prstGeom prst="rect">
            <a:avLst/>
          </a:prstGeom>
        </p:spPr>
      </p:pic>
      <p:sp>
        <p:nvSpPr>
          <p:cNvPr id="20"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able&#10;&#10;Description automatically generated">
            <a:extLst>
              <a:ext uri="{FF2B5EF4-FFF2-40B4-BE49-F238E27FC236}">
                <a16:creationId xmlns:a16="http://schemas.microsoft.com/office/drawing/2014/main" id="{C8F12E69-0754-4F9E-A822-EA377C1E24C2}"/>
              </a:ext>
            </a:extLst>
          </p:cNvPr>
          <p:cNvPicPr>
            <a:picLocks noChangeAspect="1"/>
          </p:cNvPicPr>
          <p:nvPr/>
        </p:nvPicPr>
        <p:blipFill>
          <a:blip r:embed="rId4"/>
          <a:stretch>
            <a:fillRect/>
          </a:stretch>
        </p:blipFill>
        <p:spPr>
          <a:xfrm>
            <a:off x="6250683" y="3429000"/>
            <a:ext cx="5581739" cy="1730339"/>
          </a:xfrm>
          <a:prstGeom prst="rect">
            <a:avLst/>
          </a:prstGeom>
        </p:spPr>
      </p:pic>
    </p:spTree>
    <p:extLst>
      <p:ext uri="{BB962C8B-B14F-4D97-AF65-F5344CB8AC3E}">
        <p14:creationId xmlns:p14="http://schemas.microsoft.com/office/powerpoint/2010/main" val="181941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1103B0-B085-408B-924E-EDBA59569B1C}"/>
              </a:ext>
            </a:extLst>
          </p:cNvPr>
          <p:cNvSpPr txBox="1"/>
          <p:nvPr/>
        </p:nvSpPr>
        <p:spPr>
          <a:xfrm>
            <a:off x="2360930" y="204463"/>
            <a:ext cx="855979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Abortion in humanitarian settings</a:t>
            </a:r>
          </a:p>
        </p:txBody>
      </p:sp>
      <p:sp>
        <p:nvSpPr>
          <p:cNvPr id="7" name="TextBox 6">
            <a:extLst>
              <a:ext uri="{FF2B5EF4-FFF2-40B4-BE49-F238E27FC236}">
                <a16:creationId xmlns:a16="http://schemas.microsoft.com/office/drawing/2014/main" id="{757D051D-7137-4D3C-B37F-3B9618C79068}"/>
              </a:ext>
            </a:extLst>
          </p:cNvPr>
          <p:cNvSpPr txBox="1"/>
          <p:nvPr/>
        </p:nvSpPr>
        <p:spPr>
          <a:xfrm>
            <a:off x="549778" y="1137716"/>
            <a:ext cx="5546222" cy="3970318"/>
          </a:xfrm>
          <a:prstGeom prst="rect">
            <a:avLst/>
          </a:prstGeom>
          <a:noFill/>
          <a:ln>
            <a:noFill/>
          </a:ln>
        </p:spPr>
        <p:txBody>
          <a:bodyPr wrap="square" rtlCol="0">
            <a:spAutoFit/>
          </a:bodyPr>
          <a:lstStyle/>
          <a:p>
            <a:r>
              <a:rPr lang="en-US" dirty="0">
                <a:latin typeface="Georgia" panose="02040502050405020303" pitchFamily="18" charset="0"/>
              </a:rPr>
              <a:t>Increasing recognition of the importance of providing SRH in humanitarian settings. Yet abortion services rarely provided. </a:t>
            </a:r>
          </a:p>
          <a:p>
            <a:pPr marL="285750" indent="-285750">
              <a:buFontTx/>
              <a:buChar char="-"/>
            </a:pPr>
            <a:r>
              <a:rPr lang="en-US" dirty="0">
                <a:latin typeface="Georgia" panose="02040502050405020303" pitchFamily="18" charset="0"/>
              </a:rPr>
              <a:t>Why are abortions an issue in humanitarian settings?</a:t>
            </a:r>
          </a:p>
          <a:p>
            <a:pPr marL="1257300" lvl="2" indent="-342900">
              <a:buAutoNum type="arabicPeriod"/>
            </a:pPr>
            <a:r>
              <a:rPr lang="en-US" dirty="0">
                <a:latin typeface="Georgia" panose="02040502050405020303" pitchFamily="18" charset="0"/>
              </a:rPr>
              <a:t>Sexual violence and rape often increase in humanitarian crisis </a:t>
            </a:r>
          </a:p>
          <a:p>
            <a:pPr marL="1257300" lvl="2" indent="-342900">
              <a:buAutoNum type="arabicPeriod"/>
            </a:pPr>
            <a:r>
              <a:rPr lang="en-US" dirty="0">
                <a:latin typeface="Georgia" panose="02040502050405020303" pitchFamily="18" charset="0"/>
              </a:rPr>
              <a:t>Access to contraception may be limited or disrupted and so women may experience unwanted pregnancies </a:t>
            </a:r>
          </a:p>
          <a:p>
            <a:pPr marL="1257300" lvl="2" indent="-342900">
              <a:buAutoNum type="arabicPeriod"/>
            </a:pPr>
            <a:r>
              <a:rPr lang="en-US" dirty="0">
                <a:latin typeface="Georgia" panose="02040502050405020303" pitchFamily="18" charset="0"/>
              </a:rPr>
              <a:t>Women who experience unwanted pregnancies and who do not have access to safe abortion services may resort to unsafe abortions</a:t>
            </a:r>
          </a:p>
        </p:txBody>
      </p:sp>
      <p:sp>
        <p:nvSpPr>
          <p:cNvPr id="5" name="TextBox 4">
            <a:extLst>
              <a:ext uri="{FF2B5EF4-FFF2-40B4-BE49-F238E27FC236}">
                <a16:creationId xmlns:a16="http://schemas.microsoft.com/office/drawing/2014/main" id="{FB80AE01-B7F8-46C8-B0F1-D66AD7B6019A}"/>
              </a:ext>
            </a:extLst>
          </p:cNvPr>
          <p:cNvSpPr txBox="1"/>
          <p:nvPr/>
        </p:nvSpPr>
        <p:spPr>
          <a:xfrm>
            <a:off x="6552487" y="983889"/>
            <a:ext cx="5408777" cy="4599529"/>
          </a:xfrm>
          <a:prstGeom prst="rect">
            <a:avLst/>
          </a:prstGeom>
          <a:noFill/>
          <a:ln>
            <a:noFill/>
          </a:ln>
        </p:spPr>
        <p:txBody>
          <a:bodyPr wrap="square">
            <a:spAutoFit/>
          </a:bodyPr>
          <a:lstStyle/>
          <a:p>
            <a:pPr marL="285750" marR="0" indent="-285750">
              <a:lnSpc>
                <a:spcPct val="115000"/>
              </a:lnSpc>
              <a:spcBef>
                <a:spcPts val="0"/>
              </a:spcBef>
              <a:spcAft>
                <a:spcPts val="0"/>
              </a:spcAft>
              <a:buFont typeface="Arial" panose="020B0604020202020204" pitchFamily="34" charset="0"/>
              <a:buChar char="•"/>
            </a:pPr>
            <a:r>
              <a:rPr lang="en-US" sz="1600" dirty="0">
                <a:effectLst/>
                <a:latin typeface="Georgia" panose="02040502050405020303" pitchFamily="18" charset="0"/>
                <a:ea typeface="Calibri" panose="020F0502020204030204" pitchFamily="34" charset="0"/>
                <a:cs typeface="ProximaNova-Black"/>
              </a:rPr>
              <a:t> </a:t>
            </a:r>
            <a:r>
              <a:rPr lang="en-US" sz="1600" dirty="0">
                <a:latin typeface="Georgia" panose="02040502050405020303" pitchFamily="18" charset="0"/>
              </a:rPr>
              <a:t>Adolescents in humanitarian settings are at increased risk for unintended pregnancy, due to their psychosocial development, existing gender and social power dynamics, socio-economic status, sexual violence and coercion, and traditional/cultural values that prevent access to SRH information and services.</a:t>
            </a:r>
          </a:p>
          <a:p>
            <a:pPr marL="0" marR="0" algn="just">
              <a:lnSpc>
                <a:spcPct val="115000"/>
              </a:lnSpc>
              <a:spcBef>
                <a:spcPts val="0"/>
              </a:spcBef>
              <a:spcAft>
                <a:spcPts val="0"/>
              </a:spcAft>
            </a:pPr>
            <a:r>
              <a:rPr lang="en-US" sz="1600" dirty="0">
                <a:latin typeface="Georgia" panose="02040502050405020303" pitchFamily="18" charset="0"/>
              </a:rPr>
              <a:t> </a:t>
            </a:r>
          </a:p>
          <a:p>
            <a:pPr marL="342900" marR="0" lvl="0" indent="-342900" algn="just">
              <a:lnSpc>
                <a:spcPct val="115000"/>
              </a:lnSpc>
              <a:spcBef>
                <a:spcPts val="0"/>
              </a:spcBef>
              <a:spcAft>
                <a:spcPts val="0"/>
              </a:spcAft>
              <a:buFont typeface="Symbol" panose="05050102010706020507" pitchFamily="18" charset="2"/>
              <a:buChar char=""/>
            </a:pPr>
            <a:r>
              <a:rPr lang="en-US" sz="1600" dirty="0">
                <a:latin typeface="Georgia" panose="02040502050405020303" pitchFamily="18" charset="0"/>
              </a:rPr>
              <a:t>Adolescents often lack awareness of and access to contraceptive methods to prevent pregnancy. </a:t>
            </a:r>
          </a:p>
          <a:p>
            <a:pPr marL="97155" marR="0" algn="just">
              <a:lnSpc>
                <a:spcPct val="115000"/>
              </a:lnSpc>
              <a:spcBef>
                <a:spcPts val="0"/>
              </a:spcBef>
              <a:spcAft>
                <a:spcPts val="0"/>
              </a:spcAft>
            </a:pPr>
            <a:r>
              <a:rPr lang="en-US" sz="1600" dirty="0">
                <a:latin typeface="Georgia" panose="02040502050405020303" pitchFamily="18" charset="0"/>
              </a:rPr>
              <a:t> </a:t>
            </a:r>
          </a:p>
          <a:p>
            <a:pPr marL="342900" marR="0" lvl="0" indent="-342900" algn="just">
              <a:lnSpc>
                <a:spcPct val="115000"/>
              </a:lnSpc>
              <a:spcBef>
                <a:spcPts val="0"/>
              </a:spcBef>
              <a:spcAft>
                <a:spcPts val="0"/>
              </a:spcAft>
              <a:buFont typeface="Symbol" panose="05050102010706020507" pitchFamily="18" charset="2"/>
              <a:buChar char=""/>
            </a:pPr>
            <a:r>
              <a:rPr lang="en-US" sz="1600" dirty="0">
                <a:latin typeface="Georgia" panose="02040502050405020303" pitchFamily="18" charset="0"/>
              </a:rPr>
              <a:t>Adolescents are more likely than adults to seek unsafe abortions and/or to wait longer to seek abortion care, out of fear of stigma, policy constraints and structural barriers such as transportation costs, or delays in realizing they are pregnant. </a:t>
            </a:r>
          </a:p>
          <a:p>
            <a:pPr marL="342900" marR="0" lvl="0" indent="-342900" algn="just">
              <a:lnSpc>
                <a:spcPct val="115000"/>
              </a:lnSpc>
              <a:spcBef>
                <a:spcPts val="0"/>
              </a:spcBef>
              <a:spcAft>
                <a:spcPts val="0"/>
              </a:spcAft>
              <a:buFont typeface="Symbol" panose="05050102010706020507" pitchFamily="18" charset="2"/>
              <a:buChar char=""/>
            </a:pPr>
            <a:endParaRPr lang="en-US" sz="1600" dirty="0">
              <a:latin typeface="Georgia" panose="02040502050405020303" pitchFamily="18" charset="0"/>
            </a:endParaRPr>
          </a:p>
        </p:txBody>
      </p:sp>
      <p:sp>
        <p:nvSpPr>
          <p:cNvPr id="4" name="Rectangle 3">
            <a:extLst>
              <a:ext uri="{FF2B5EF4-FFF2-40B4-BE49-F238E27FC236}">
                <a16:creationId xmlns:a16="http://schemas.microsoft.com/office/drawing/2014/main" id="{320F401D-A504-46DF-8552-85ABB6B598CB}"/>
              </a:ext>
            </a:extLst>
          </p:cNvPr>
          <p:cNvSpPr/>
          <p:nvPr/>
        </p:nvSpPr>
        <p:spPr>
          <a:xfrm>
            <a:off x="230736" y="914400"/>
            <a:ext cx="6229886" cy="4669018"/>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58D5FD71-CF9C-49DA-AC77-CD5FD43F80BA}"/>
              </a:ext>
            </a:extLst>
          </p:cNvPr>
          <p:cNvSpPr/>
          <p:nvPr/>
        </p:nvSpPr>
        <p:spPr>
          <a:xfrm>
            <a:off x="6460622" y="914400"/>
            <a:ext cx="5597494" cy="466901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63865A-FF6B-4C58-A5E5-EFCFDD776CC8}"/>
              </a:ext>
            </a:extLst>
          </p:cNvPr>
          <p:cNvSpPr txBox="1"/>
          <p:nvPr/>
        </p:nvSpPr>
        <p:spPr>
          <a:xfrm>
            <a:off x="1051944" y="5583418"/>
            <a:ext cx="5226367" cy="276999"/>
          </a:xfrm>
          <a:prstGeom prst="rect">
            <a:avLst/>
          </a:prstGeom>
          <a:noFill/>
        </p:spPr>
        <p:txBody>
          <a:bodyPr wrap="square">
            <a:spAutoFit/>
          </a:bodyPr>
          <a:lstStyle/>
          <a:p>
            <a:r>
              <a:rPr lang="en-GB" sz="1200" dirty="0"/>
              <a:t>Source: McGinn and Casey, 2016 </a:t>
            </a:r>
          </a:p>
        </p:txBody>
      </p:sp>
    </p:spTree>
    <p:extLst>
      <p:ext uri="{BB962C8B-B14F-4D97-AF65-F5344CB8AC3E}">
        <p14:creationId xmlns:p14="http://schemas.microsoft.com/office/powerpoint/2010/main" val="4182235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06B6B38-EBCD-4882-8A7B-BFF96C5A753C}"/>
              </a:ext>
            </a:extLst>
          </p:cNvPr>
          <p:cNvSpPr txBox="1">
            <a:spLocks/>
          </p:cNvSpPr>
          <p:nvPr/>
        </p:nvSpPr>
        <p:spPr>
          <a:xfrm>
            <a:off x="2137409" y="1341121"/>
            <a:ext cx="8760459" cy="40944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FF0000"/>
                </a:solidFill>
              </a:rPr>
              <a:t>WHO guidance on self-care: </a:t>
            </a:r>
          </a:p>
          <a:p>
            <a:pPr marL="0" indent="0">
              <a:buFont typeface="Arial" panose="020B0604020202020204" pitchFamily="34" charset="0"/>
              <a:buNone/>
            </a:pPr>
            <a:r>
              <a:rPr lang="en-US" sz="2400" dirty="0"/>
              <a:t>Can be a shift towards combatting stigma and privacy challenges by removing the need for a health care personnel (HCP) middle-person.</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b="1" dirty="0">
                <a:solidFill>
                  <a:srgbClr val="FF0000"/>
                </a:solidFill>
              </a:rPr>
              <a:t>Digital technologies: </a:t>
            </a:r>
          </a:p>
          <a:p>
            <a:pPr marL="0" indent="0">
              <a:buFont typeface="Arial" panose="020B0604020202020204" pitchFamily="34" charset="0"/>
              <a:buNone/>
            </a:pPr>
            <a:r>
              <a:rPr lang="en-US" sz="2400" dirty="0"/>
              <a:t>Provide some opportunity for support and counseling and even abortion care.</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endParaRPr lang="en-US" sz="2400" dirty="0"/>
          </a:p>
        </p:txBody>
      </p:sp>
      <p:sp>
        <p:nvSpPr>
          <p:cNvPr id="5" name="TextBox 4">
            <a:extLst>
              <a:ext uri="{FF2B5EF4-FFF2-40B4-BE49-F238E27FC236}">
                <a16:creationId xmlns:a16="http://schemas.microsoft.com/office/drawing/2014/main" id="{7D342A46-1C45-4856-82D6-963BC4BB12CE}"/>
              </a:ext>
            </a:extLst>
          </p:cNvPr>
          <p:cNvSpPr txBox="1"/>
          <p:nvPr/>
        </p:nvSpPr>
        <p:spPr>
          <a:xfrm>
            <a:off x="2338070" y="242249"/>
            <a:ext cx="8559799"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 Regional opportunities </a:t>
            </a:r>
          </a:p>
        </p:txBody>
      </p:sp>
    </p:spTree>
    <p:extLst>
      <p:ext uri="{BB962C8B-B14F-4D97-AF65-F5344CB8AC3E}">
        <p14:creationId xmlns:p14="http://schemas.microsoft.com/office/powerpoint/2010/main" val="403084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7EAEF-8077-4AFB-9465-467740892E31}"/>
              </a:ext>
            </a:extLst>
          </p:cNvPr>
          <p:cNvSpPr txBox="1"/>
          <p:nvPr/>
        </p:nvSpPr>
        <p:spPr>
          <a:xfrm>
            <a:off x="2428748" y="69769"/>
            <a:ext cx="8352320"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REGIONAL INITIATIVE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Marie Stopes International in Afghanistan </a:t>
            </a:r>
            <a:r>
              <a:rPr lang="en-US" sz="2200" b="1" dirty="0">
                <a:solidFill>
                  <a:prstClr val="white"/>
                </a:solidFill>
                <a:latin typeface="Calibri"/>
              </a:rPr>
              <a:t>(1,2,3</a:t>
            </a:r>
            <a:r>
              <a:rPr kumimoji="0" lang="en-US" sz="2200" b="1" i="0" u="none" strike="noStrike" kern="1200" cap="none" spc="0" normalizeH="0" baseline="0" noProof="0" dirty="0">
                <a:ln>
                  <a:noFill/>
                </a:ln>
                <a:solidFill>
                  <a:prstClr val="white"/>
                </a:solidFill>
                <a:effectLst/>
                <a:uLnTx/>
                <a:uFillTx/>
                <a:latin typeface="Calibri"/>
                <a:ea typeface="+mn-ea"/>
                <a:cs typeface="+mn-cs"/>
              </a:rPr>
              <a:t>)</a:t>
            </a:r>
          </a:p>
        </p:txBody>
      </p:sp>
      <p:sp>
        <p:nvSpPr>
          <p:cNvPr id="6" name="TextBox 5">
            <a:extLst>
              <a:ext uri="{FF2B5EF4-FFF2-40B4-BE49-F238E27FC236}">
                <a16:creationId xmlns:a16="http://schemas.microsoft.com/office/drawing/2014/main" id="{87674B29-67BD-495F-A09E-EA172767D9E9}"/>
              </a:ext>
            </a:extLst>
          </p:cNvPr>
          <p:cNvSpPr txBox="1"/>
          <p:nvPr/>
        </p:nvSpPr>
        <p:spPr>
          <a:xfrm>
            <a:off x="2306908" y="942286"/>
            <a:ext cx="8736423" cy="4770537"/>
          </a:xfrm>
          <a:prstGeom prst="rect">
            <a:avLst/>
          </a:prstGeom>
          <a:noFill/>
        </p:spPr>
        <p:txBody>
          <a:bodyPr wrap="square" rtlCol="0">
            <a:spAutoFit/>
          </a:bodyPr>
          <a:lstStyle/>
          <a:p>
            <a:pPr defTabSz="457189">
              <a:defRPr/>
            </a:pPr>
            <a:r>
              <a:rPr lang="en-US" sz="1600" dirty="0">
                <a:solidFill>
                  <a:prstClr val="black"/>
                </a:solidFill>
              </a:rPr>
              <a:t>Marie Stopes International (MSI, an NGO) in Afghanistan is one of the largest providers of family planning services and post abortion care in the country.</a:t>
            </a:r>
          </a:p>
          <a:p>
            <a:pPr defTabSz="457189">
              <a:defRPr/>
            </a:pPr>
            <a:endParaRPr lang="en-US" sz="1600" dirty="0">
              <a:solidFill>
                <a:prstClr val="black"/>
              </a:solidFill>
            </a:endParaRPr>
          </a:p>
          <a:p>
            <a:pPr defTabSz="457189">
              <a:defRPr/>
            </a:pPr>
            <a:r>
              <a:rPr lang="en-US" sz="1600" b="1" dirty="0">
                <a:solidFill>
                  <a:srgbClr val="FF0000"/>
                </a:solidFill>
              </a:rPr>
              <a:t>Aim: </a:t>
            </a:r>
            <a:r>
              <a:rPr lang="en-US" sz="1600" dirty="0">
                <a:solidFill>
                  <a:prstClr val="black"/>
                </a:solidFill>
              </a:rPr>
              <a:t>By 2030, no abortion will be unsafe and every individual who wants access to contraception will have it. To accomplish this:</a:t>
            </a:r>
          </a:p>
          <a:p>
            <a:pPr marL="285744" indent="-285744" defTabSz="457189">
              <a:buFont typeface="Wingdings" panose="05000000000000000000" pitchFamily="2" charset="2"/>
              <a:buChar char="§"/>
              <a:defRPr/>
            </a:pPr>
            <a:r>
              <a:rPr lang="en-US" sz="1600" dirty="0">
                <a:solidFill>
                  <a:prstClr val="black"/>
                </a:solidFill>
              </a:rPr>
              <a:t>Provide services where and when women and girls need them without discrimination </a:t>
            </a:r>
          </a:p>
          <a:p>
            <a:pPr marL="285744" indent="-285744" defTabSz="457189">
              <a:buFont typeface="Wingdings" panose="05000000000000000000" pitchFamily="2" charset="2"/>
              <a:buChar char="§"/>
              <a:defRPr/>
            </a:pPr>
            <a:r>
              <a:rPr lang="en-US" sz="1600" dirty="0">
                <a:solidFill>
                  <a:prstClr val="black"/>
                </a:solidFill>
              </a:rPr>
              <a:t>Remove un-necessary stigma, legal, and policy challenges, where possible</a:t>
            </a:r>
          </a:p>
          <a:p>
            <a:pPr marL="285744" indent="-285744" defTabSz="457189">
              <a:buFont typeface="Wingdings" panose="05000000000000000000" pitchFamily="2" charset="2"/>
              <a:buChar char="§"/>
              <a:defRPr/>
            </a:pPr>
            <a:r>
              <a:rPr lang="en-US" sz="1600" dirty="0">
                <a:solidFill>
                  <a:prstClr val="black"/>
                </a:solidFill>
              </a:rPr>
              <a:t>Ensure women and girls know their legal rights and entitlements</a:t>
            </a:r>
          </a:p>
          <a:p>
            <a:pPr marL="285744" indent="-285744" defTabSz="457189">
              <a:buFont typeface="Wingdings" panose="05000000000000000000" pitchFamily="2" charset="2"/>
              <a:buChar char="§"/>
              <a:defRPr/>
            </a:pPr>
            <a:r>
              <a:rPr lang="en-US" sz="1600" dirty="0">
                <a:solidFill>
                  <a:prstClr val="black"/>
                </a:solidFill>
              </a:rPr>
              <a:t>Ensure the provision of affordable care</a:t>
            </a:r>
          </a:p>
          <a:p>
            <a:pPr marL="285744" indent="-285744" defTabSz="457189">
              <a:buFont typeface="Wingdings" panose="05000000000000000000" pitchFamily="2" charset="2"/>
              <a:buChar char="§"/>
              <a:defRPr/>
            </a:pPr>
            <a:r>
              <a:rPr lang="en-US" sz="1600" dirty="0">
                <a:solidFill>
                  <a:prstClr val="black"/>
                </a:solidFill>
              </a:rPr>
              <a:t>Provide real choice in contraceptive methods and health service providers</a:t>
            </a:r>
          </a:p>
          <a:p>
            <a:pPr defTabSz="457189">
              <a:defRPr/>
            </a:pPr>
            <a:endParaRPr lang="en-US" sz="1600" b="1" dirty="0">
              <a:solidFill>
                <a:srgbClr val="FF0000"/>
              </a:solidFill>
            </a:endParaRPr>
          </a:p>
          <a:p>
            <a:pPr defTabSz="457189">
              <a:defRPr/>
            </a:pPr>
            <a:r>
              <a:rPr lang="en-US" sz="1600" b="1" dirty="0">
                <a:solidFill>
                  <a:srgbClr val="FF0000"/>
                </a:solidFill>
              </a:rPr>
              <a:t>Presence in the country:</a:t>
            </a:r>
          </a:p>
          <a:p>
            <a:pPr marL="234945" indent="-234945" defTabSz="457189">
              <a:buFont typeface="Wingdings" panose="05000000000000000000" pitchFamily="2" charset="2"/>
              <a:buChar char="§"/>
              <a:defRPr/>
            </a:pPr>
            <a:r>
              <a:rPr lang="en-US" sz="1600" dirty="0">
                <a:solidFill>
                  <a:prstClr val="black"/>
                </a:solidFill>
              </a:rPr>
              <a:t>36 centers offering a comprehensive range services, including contraception and post-abortion care</a:t>
            </a:r>
          </a:p>
          <a:p>
            <a:pPr marL="234945" indent="-234945" defTabSz="457189">
              <a:buFont typeface="Wingdings" panose="05000000000000000000" pitchFamily="2" charset="2"/>
              <a:buChar char="§"/>
              <a:defRPr/>
            </a:pPr>
            <a:r>
              <a:rPr lang="en-US" sz="1600" dirty="0">
                <a:solidFill>
                  <a:prstClr val="black"/>
                </a:solidFill>
              </a:rPr>
              <a:t>40 Marie Stopes Ladies and 10 mobile outreach teams that bring services to women and girls living in urban slums and some hard-to-reach rural areas</a:t>
            </a:r>
          </a:p>
          <a:p>
            <a:pPr defTabSz="457189">
              <a:defRPr/>
            </a:pPr>
            <a:endParaRPr lang="en-US" sz="1600" b="1" dirty="0">
              <a:solidFill>
                <a:srgbClr val="FF0000"/>
              </a:solidFill>
            </a:endParaRPr>
          </a:p>
          <a:p>
            <a:pPr defTabSz="457189">
              <a:defRPr/>
            </a:pPr>
            <a:r>
              <a:rPr lang="en-US" sz="1600" b="1" dirty="0">
                <a:solidFill>
                  <a:srgbClr val="FF0000"/>
                </a:solidFill>
              </a:rPr>
              <a:t>Impact :</a:t>
            </a:r>
          </a:p>
          <a:p>
            <a:pPr marL="285744" indent="-285744" defTabSz="457189">
              <a:buFont typeface="Arial" panose="020B0604020202020204" pitchFamily="34" charset="0"/>
              <a:buChar char="•"/>
              <a:defRPr/>
            </a:pPr>
            <a:r>
              <a:rPr lang="en-US" sz="1600" dirty="0">
                <a:solidFill>
                  <a:prstClr val="black"/>
                </a:solidFill>
              </a:rPr>
              <a:t>156,000 unsafe abortions averted in 2019 (</a:t>
            </a:r>
            <a:r>
              <a:rPr lang="en-US" sz="1600" dirty="0"/>
              <a:t>1</a:t>
            </a:r>
            <a:r>
              <a:rPr lang="en-US" sz="1600" dirty="0">
                <a:solidFill>
                  <a:prstClr val="black"/>
                </a:solidFill>
              </a:rPr>
              <a:t>)</a:t>
            </a:r>
          </a:p>
          <a:p>
            <a:pPr marL="285744" indent="-285744" defTabSz="457189">
              <a:buFont typeface="Arial" panose="020B0604020202020204" pitchFamily="34" charset="0"/>
              <a:buChar char="•"/>
              <a:defRPr/>
            </a:pPr>
            <a:r>
              <a:rPr lang="en-US" sz="1600" dirty="0">
                <a:solidFill>
                  <a:prstClr val="black"/>
                </a:solidFill>
              </a:rPr>
              <a:t>286,000 unintended pregnancies were avoided in 2019 (</a:t>
            </a:r>
            <a:r>
              <a:rPr lang="en-US" sz="1600" dirty="0"/>
              <a:t>1</a:t>
            </a:r>
            <a:r>
              <a:rPr lang="en-US" sz="1600" dirty="0">
                <a:solidFill>
                  <a:prstClr val="black"/>
                </a:solidFill>
              </a:rPr>
              <a:t>)</a:t>
            </a:r>
          </a:p>
        </p:txBody>
      </p:sp>
      <p:pic>
        <p:nvPicPr>
          <p:cNvPr id="7" name="Picture 6" descr="Screen Shot 2021-02-08 at 19.07.38.png">
            <a:extLst>
              <a:ext uri="{FF2B5EF4-FFF2-40B4-BE49-F238E27FC236}">
                <a16:creationId xmlns:a16="http://schemas.microsoft.com/office/drawing/2014/main" id="{47A4B119-A6A0-40CF-B63D-5DCE539ED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920" y="4604859"/>
            <a:ext cx="1250627" cy="1422400"/>
          </a:xfrm>
          <a:prstGeom prst="rect">
            <a:avLst/>
          </a:prstGeom>
        </p:spPr>
      </p:pic>
    </p:spTree>
    <p:extLst>
      <p:ext uri="{BB962C8B-B14F-4D97-AF65-F5344CB8AC3E}">
        <p14:creationId xmlns:p14="http://schemas.microsoft.com/office/powerpoint/2010/main" val="27164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E6E365-EDA7-4888-A838-28618FA75314}"/>
              </a:ext>
            </a:extLst>
          </p:cNvPr>
          <p:cNvSpPr/>
          <p:nvPr/>
        </p:nvSpPr>
        <p:spPr>
          <a:xfrm>
            <a:off x="2500120" y="1056197"/>
            <a:ext cx="8156944" cy="563231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mn-cs"/>
              </a:rPr>
              <a:t>Specific initiatives: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0000"/>
              </a:solidFill>
              <a:effectLst/>
              <a:uLnTx/>
              <a:uFillTx/>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a:tabLst/>
              <a:defRPr/>
            </a:pPr>
            <a:r>
              <a:rPr kumimoji="0" lang="en-US" b="0" i="0" u="sng" strike="noStrike" kern="1200" cap="none" spc="0" normalizeH="0" baseline="0" noProof="0" dirty="0">
                <a:ln>
                  <a:noFill/>
                </a:ln>
                <a:solidFill>
                  <a:prstClr val="black"/>
                </a:solidFill>
                <a:effectLst/>
                <a:uLnTx/>
                <a:uFillTx/>
                <a:ea typeface="+mn-ea"/>
                <a:cs typeface="+mn-cs"/>
              </a:rPr>
              <a:t> The Integrated Reproductive and Maternal Health Project</a:t>
            </a:r>
            <a:r>
              <a:rPr kumimoji="0" lang="en-US" b="0" i="0" u="none" strike="noStrike" kern="1200" cap="none" spc="0" normalizeH="0" baseline="0" noProof="0" dirty="0">
                <a:ln>
                  <a:noFill/>
                </a:ln>
                <a:solidFill>
                  <a:prstClr val="black"/>
                </a:solidFill>
                <a:effectLst/>
                <a:uLnTx/>
                <a:uFillTx/>
                <a:ea typeface="+mn-ea"/>
                <a:cs typeface="+mn-cs"/>
              </a:rPr>
              <a:t>: Aims to improve the availability, accessibility, quality, and acceptability of SRH information and services for vulnerable and marginalized women, girls, men, and boys in six provinces of Afghanistan. The project is aligned with the national development goals of Afghanistan and contributes to the enhancement of the rights and status of women and girls and the reduction of poverty and inequality.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0000"/>
              </a:solidFill>
              <a:effectLst/>
              <a:uLnTx/>
              <a:uFillTx/>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startAt="2"/>
              <a:tabLst/>
              <a:defRPr/>
            </a:pPr>
            <a:r>
              <a:rPr kumimoji="0" lang="en-US" b="0" i="0" u="sng" strike="noStrike" kern="1200" cap="none" spc="0" normalizeH="0" baseline="0" noProof="0" dirty="0">
                <a:ln>
                  <a:noFill/>
                </a:ln>
                <a:solidFill>
                  <a:prstClr val="black"/>
                </a:solidFill>
                <a:effectLst/>
                <a:uLnTx/>
                <a:uFillTx/>
                <a:ea typeface="+mn-ea"/>
                <a:cs typeface="+mn-cs"/>
              </a:rPr>
              <a:t>Smash Abortion Stigma Campaign</a:t>
            </a:r>
            <a:r>
              <a:rPr kumimoji="0" lang="en-US" b="0" i="0" u="none" strike="noStrike" kern="1200" cap="none" spc="0" normalizeH="0" baseline="0" noProof="0" dirty="0">
                <a:ln>
                  <a:noFill/>
                </a:ln>
                <a:solidFill>
                  <a:prstClr val="black"/>
                </a:solidFill>
                <a:effectLst/>
                <a:uLnTx/>
                <a:uFillTx/>
                <a:ea typeface="+mn-ea"/>
                <a:cs typeface="+mn-cs"/>
              </a:rPr>
              <a:t>: Aims to increase community acceptance for SRH services by engaging with key stakeholders e.g. religious leaders and their wives. In 2015, an estimated 30% of clients were referred through religious leaders or religious leaders' wives.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342900" marR="0" lvl="0" indent="-342900" algn="just" defTabSz="457200" rtl="0" eaLnBrk="1" fontAlgn="auto" latinLnBrk="0" hangingPunct="1">
              <a:lnSpc>
                <a:spcPct val="100000"/>
              </a:lnSpc>
              <a:spcBef>
                <a:spcPts val="0"/>
              </a:spcBef>
              <a:spcAft>
                <a:spcPts val="0"/>
              </a:spcAft>
              <a:buClrTx/>
              <a:buSzTx/>
              <a:buFont typeface="+mj-lt"/>
              <a:buAutoNum type="arabicPeriod" startAt="3"/>
              <a:tabLst/>
              <a:defRPr/>
            </a:pPr>
            <a:r>
              <a:rPr kumimoji="0" lang="en-US" b="0" i="0" u="sng" strike="noStrike" kern="1200" cap="none" spc="0" normalizeH="0" baseline="0" noProof="0" dirty="0">
                <a:ln>
                  <a:noFill/>
                </a:ln>
                <a:solidFill>
                  <a:prstClr val="black"/>
                </a:solidFill>
                <a:effectLst/>
                <a:uLnTx/>
                <a:uFillTx/>
                <a:ea typeface="+mn-ea"/>
                <a:cs typeface="+mn-cs"/>
              </a:rPr>
              <a:t>Response to COVID-19</a:t>
            </a:r>
            <a:r>
              <a:rPr kumimoji="0" lang="en-US" b="0" i="0" u="none" strike="noStrike" kern="1200" cap="none" spc="0" normalizeH="0" baseline="0" noProof="0" dirty="0">
                <a:ln>
                  <a:noFill/>
                </a:ln>
                <a:solidFill>
                  <a:prstClr val="black"/>
                </a:solidFill>
                <a:effectLst/>
                <a:uLnTx/>
                <a:uFillTx/>
                <a:ea typeface="+mn-ea"/>
                <a:cs typeface="+mn-cs"/>
              </a:rPr>
              <a:t>: Aims to engage with partners to ensure that contraception, safe abortion, and post-abortion care are defined by governments as ‘essential services’ and available in the basic package of services.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31A8CA7E-0E2F-4975-9DC8-4188A0F41E5A}"/>
              </a:ext>
            </a:extLst>
          </p:cNvPr>
          <p:cNvSpPr txBox="1"/>
          <p:nvPr/>
        </p:nvSpPr>
        <p:spPr>
          <a:xfrm>
            <a:off x="2697480" y="232694"/>
            <a:ext cx="76835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REGIONAL INITIATIVE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Marie Stopes International in Afghanistan, cont. (</a:t>
            </a:r>
            <a:r>
              <a:rPr lang="en-US" sz="2200" b="1" dirty="0">
                <a:solidFill>
                  <a:prstClr val="white"/>
                </a:solidFill>
                <a:latin typeface="Calibri"/>
              </a:rPr>
              <a:t>1,2,3)</a:t>
            </a:r>
          </a:p>
        </p:txBody>
      </p:sp>
    </p:spTree>
    <p:extLst>
      <p:ext uri="{BB962C8B-B14F-4D97-AF65-F5344CB8AC3E}">
        <p14:creationId xmlns:p14="http://schemas.microsoft.com/office/powerpoint/2010/main" val="4130060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44F202-378D-4273-B04B-B9CF99DC916B}"/>
              </a:ext>
            </a:extLst>
          </p:cNvPr>
          <p:cNvSpPr/>
          <p:nvPr/>
        </p:nvSpPr>
        <p:spPr>
          <a:xfrm>
            <a:off x="2034540" y="1136241"/>
            <a:ext cx="8307977" cy="4401205"/>
          </a:xfrm>
          <a:prstGeom prst="rect">
            <a:avLst/>
          </a:prstGeom>
        </p:spPr>
        <p:txBody>
          <a:bodyPr wrap="square">
            <a:spAutoFit/>
          </a:bodyPr>
          <a:lstStyle/>
          <a:p>
            <a:pPr defTabSz="457189">
              <a:defRPr/>
            </a:pPr>
            <a:r>
              <a:rPr lang="en-US" sz="1400" dirty="0">
                <a:solidFill>
                  <a:prstClr val="black"/>
                </a:solidFill>
              </a:rPr>
              <a:t>IPAS (an NGO) is the only international organization solely focused on expanding access to abortion and contraception.</a:t>
            </a:r>
          </a:p>
          <a:p>
            <a:pPr defTabSz="457189">
              <a:defRPr/>
            </a:pPr>
            <a:endParaRPr lang="en-US" sz="1400" dirty="0">
              <a:solidFill>
                <a:prstClr val="black"/>
              </a:solidFill>
            </a:endParaRPr>
          </a:p>
          <a:p>
            <a:pPr defTabSz="457189">
              <a:defRPr/>
            </a:pPr>
            <a:r>
              <a:rPr lang="en-US" sz="1400" b="1" dirty="0">
                <a:solidFill>
                  <a:srgbClr val="FF0000"/>
                </a:solidFill>
              </a:rPr>
              <a:t>Aim: </a:t>
            </a:r>
            <a:r>
              <a:rPr lang="en-US" sz="1400" dirty="0">
                <a:solidFill>
                  <a:prstClr val="black"/>
                </a:solidFill>
              </a:rPr>
              <a:t>To engage with the government of Pakistan to stimulate political norm change on abortion through the entry point of maternal mortality.</a:t>
            </a:r>
          </a:p>
          <a:p>
            <a:pPr defTabSz="457189">
              <a:defRPr/>
            </a:pPr>
            <a:endParaRPr lang="en-US" sz="1400" b="1" dirty="0">
              <a:solidFill>
                <a:srgbClr val="FF0000"/>
              </a:solidFill>
            </a:endParaRPr>
          </a:p>
          <a:p>
            <a:pPr defTabSz="457189">
              <a:defRPr/>
            </a:pPr>
            <a:r>
              <a:rPr lang="en-US" sz="1400" b="1" dirty="0">
                <a:solidFill>
                  <a:srgbClr val="FF0000"/>
                </a:solidFill>
              </a:rPr>
              <a:t>Approaches used from 2012-2018:</a:t>
            </a:r>
          </a:p>
          <a:p>
            <a:pPr marL="400041" indent="-400041" defTabSz="457189">
              <a:buFont typeface="+mj-lt"/>
              <a:buAutoNum type="romanUcPeriod"/>
              <a:defRPr/>
            </a:pPr>
            <a:r>
              <a:rPr lang="en-US" sz="1400" u="sng" dirty="0">
                <a:solidFill>
                  <a:prstClr val="black"/>
                </a:solidFill>
              </a:rPr>
              <a:t>Advocacy campaign</a:t>
            </a:r>
            <a:r>
              <a:rPr lang="en-US" sz="1400" dirty="0">
                <a:solidFill>
                  <a:prstClr val="black"/>
                </a:solidFill>
              </a:rPr>
              <a:t>: Hosted key provincial stakeholders to discuss the impact of unsafe abortion on women and girls, and to identify a solution for mitigating this impact, primarily by advocating for the use of the latest WHO endorsed uterine evacuation technologies.</a:t>
            </a:r>
          </a:p>
          <a:p>
            <a:pPr marL="400041" indent="-400041" defTabSz="457189">
              <a:buFont typeface="+mj-lt"/>
              <a:buAutoNum type="romanUcPeriod"/>
              <a:defRPr/>
            </a:pPr>
            <a:endParaRPr lang="en-US" sz="1400" u="sng" dirty="0">
              <a:solidFill>
                <a:prstClr val="black"/>
              </a:solidFill>
            </a:endParaRPr>
          </a:p>
          <a:p>
            <a:pPr marL="400041" indent="-400041" defTabSz="457189">
              <a:buFont typeface="+mj-lt"/>
              <a:buAutoNum type="romanUcPeriod"/>
              <a:defRPr/>
            </a:pPr>
            <a:r>
              <a:rPr lang="en-US" sz="1400" u="sng" dirty="0">
                <a:solidFill>
                  <a:prstClr val="black"/>
                </a:solidFill>
              </a:rPr>
              <a:t>Establishment of coordinating committees</a:t>
            </a:r>
            <a:r>
              <a:rPr lang="en-US" sz="1400" dirty="0">
                <a:solidFill>
                  <a:prstClr val="black"/>
                </a:solidFill>
              </a:rPr>
              <a:t>: Supported the establishment of the Punjab Reproductive Health Technology Assessment Committee (PRHTAC) and the Sindh Reproductive Health Technologies Assessment Committee (SRHTAC). </a:t>
            </a:r>
          </a:p>
          <a:p>
            <a:pPr marL="400041" indent="-400041" defTabSz="457189">
              <a:buFont typeface="+mj-lt"/>
              <a:buAutoNum type="romanUcPeriod"/>
              <a:defRPr/>
            </a:pPr>
            <a:endParaRPr lang="en-US" sz="1400" dirty="0">
              <a:solidFill>
                <a:prstClr val="black"/>
              </a:solidFill>
            </a:endParaRPr>
          </a:p>
          <a:p>
            <a:pPr marL="400041" indent="-400041" defTabSz="457189">
              <a:buFont typeface="+mj-lt"/>
              <a:buAutoNum type="romanUcPeriod"/>
              <a:defRPr/>
            </a:pPr>
            <a:r>
              <a:rPr lang="en-US" sz="1400" u="sng" dirty="0">
                <a:solidFill>
                  <a:prstClr val="black"/>
                </a:solidFill>
              </a:rPr>
              <a:t>Expansion of availability of services</a:t>
            </a:r>
            <a:r>
              <a:rPr lang="en-US" sz="1400" dirty="0">
                <a:solidFill>
                  <a:prstClr val="black"/>
                </a:solidFill>
              </a:rPr>
              <a:t>: Supported the PRHTAC to include misoprostol and manual vacuum aspiration in the Essential Package of Health Services and essential lists as the reproductive health technology of choice for providing safe uterine evacuation and post-abortion care. As a result, </a:t>
            </a:r>
            <a:r>
              <a:rPr lang="en-US" sz="1400" b="1" dirty="0">
                <a:solidFill>
                  <a:prstClr val="black"/>
                </a:solidFill>
              </a:rPr>
              <a:t>the Department of Health in Punjab procured 10 million misoprostol pills from the government’s budget by 2015</a:t>
            </a:r>
            <a:r>
              <a:rPr lang="en-US" sz="1400" dirty="0">
                <a:solidFill>
                  <a:prstClr val="black"/>
                </a:solidFill>
              </a:rPr>
              <a:t>.</a:t>
            </a:r>
          </a:p>
        </p:txBody>
      </p:sp>
      <p:sp>
        <p:nvSpPr>
          <p:cNvPr id="6" name="TextBox 5">
            <a:extLst>
              <a:ext uri="{FF2B5EF4-FFF2-40B4-BE49-F238E27FC236}">
                <a16:creationId xmlns:a16="http://schemas.microsoft.com/office/drawing/2014/main" id="{89B2CB0D-3209-401E-BE3A-4B245F7A0405}"/>
              </a:ext>
            </a:extLst>
          </p:cNvPr>
          <p:cNvSpPr txBox="1"/>
          <p:nvPr/>
        </p:nvSpPr>
        <p:spPr>
          <a:xfrm>
            <a:off x="1966105" y="110180"/>
            <a:ext cx="797785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REGIONAL INITIATIVE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IPAS initiative in Pakistan </a:t>
            </a:r>
            <a:r>
              <a:rPr kumimoji="0" lang="en-US" b="0" i="0" u="none" strike="noStrike" kern="1200" cap="none" spc="0" normalizeH="0" baseline="0" noProof="0" dirty="0">
                <a:ln>
                  <a:noFill/>
                </a:ln>
                <a:solidFill>
                  <a:prstClr val="white"/>
                </a:solidFill>
                <a:effectLst/>
                <a:uLnTx/>
                <a:uFillTx/>
                <a:latin typeface="Calibri"/>
                <a:ea typeface="+mn-ea"/>
                <a:cs typeface="+mn-cs"/>
              </a:rPr>
              <a:t>(Sharma et al., 2019)</a:t>
            </a:r>
          </a:p>
        </p:txBody>
      </p:sp>
    </p:spTree>
    <p:extLst>
      <p:ext uri="{BB962C8B-B14F-4D97-AF65-F5344CB8AC3E}">
        <p14:creationId xmlns:p14="http://schemas.microsoft.com/office/powerpoint/2010/main" val="129275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000" dirty="0">
                <a:solidFill>
                  <a:srgbClr val="0070C0"/>
                </a:solidFill>
              </a:rPr>
              <a:t>Unsafe abortion is an important problem: </a:t>
            </a:r>
            <a:r>
              <a:rPr lang="en-US" sz="2000" dirty="0"/>
              <a:t>An estimated 5.7 million girls aged 15-19 years undergo abortions every year in LMICs, the majority of which are unsafe.</a:t>
            </a:r>
            <a:r>
              <a:rPr lang="en-US" sz="2000" baseline="30000" dirty="0"/>
              <a:t>1</a:t>
            </a:r>
          </a:p>
          <a:p>
            <a:r>
              <a:rPr lang="en-US" sz="2000" dirty="0">
                <a:solidFill>
                  <a:srgbClr val="0070C0"/>
                </a:solidFill>
              </a:rPr>
              <a:t>Unsafe abortions in adolescents have major health consequences: </a:t>
            </a:r>
            <a:r>
              <a:rPr lang="en-US" sz="2000" dirty="0"/>
              <a:t>Compared to older women, adolescents are more likely to seek abortions from untrained providers, to have a self-induced abortion, to terminate pregnancies after their first trimester, to delay seeking medical care for complications following unsafe abortions.</a:t>
            </a:r>
            <a:r>
              <a:rPr lang="en-US" sz="2000" baseline="30000" dirty="0"/>
              <a:t>2</a:t>
            </a:r>
            <a:r>
              <a:rPr lang="en-US" sz="2000" dirty="0"/>
              <a:t> They are also less likely to know about their rights concerning abortion and post-abortion care, &amp; to report having had an abortion.</a:t>
            </a:r>
            <a:r>
              <a:rPr lang="en-US" sz="2000" baseline="30000" dirty="0"/>
              <a:t>2</a:t>
            </a:r>
            <a:endParaRPr lang="en-US" sz="2000" dirty="0"/>
          </a:p>
        </p:txBody>
      </p:sp>
    </p:spTree>
    <p:extLst>
      <p:ext uri="{BB962C8B-B14F-4D97-AF65-F5344CB8AC3E}">
        <p14:creationId xmlns:p14="http://schemas.microsoft.com/office/powerpoint/2010/main" val="3578580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6EEF20-C7AF-4C9F-A8CB-583E81E7A687}"/>
              </a:ext>
            </a:extLst>
          </p:cNvPr>
          <p:cNvSpPr/>
          <p:nvPr/>
        </p:nvSpPr>
        <p:spPr>
          <a:xfrm>
            <a:off x="1912906" y="1036672"/>
            <a:ext cx="8450008" cy="5047536"/>
          </a:xfrm>
          <a:prstGeom prst="rect">
            <a:avLst/>
          </a:prstGeom>
        </p:spPr>
        <p:txBody>
          <a:bodyPr wrap="square">
            <a:spAutoFit/>
          </a:bodyPr>
          <a:lstStyle/>
          <a:p>
            <a:pPr defTabSz="457189">
              <a:defRPr/>
            </a:pPr>
            <a:r>
              <a:rPr lang="en-US" sz="1400" b="1" dirty="0">
                <a:solidFill>
                  <a:srgbClr val="FF0000"/>
                </a:solidFill>
              </a:rPr>
              <a:t>Approaches used from 2012-2018, cont.:</a:t>
            </a:r>
          </a:p>
          <a:p>
            <a:pPr marL="400041" indent="-400041" defTabSz="457189">
              <a:buFont typeface="+mj-lt"/>
              <a:buAutoNum type="romanUcPeriod" startAt="4"/>
              <a:defRPr/>
            </a:pPr>
            <a:r>
              <a:rPr lang="en-US" sz="1400" u="sng" dirty="0">
                <a:solidFill>
                  <a:prstClr val="black"/>
                </a:solidFill>
              </a:rPr>
              <a:t>Task-shifting</a:t>
            </a:r>
            <a:r>
              <a:rPr lang="en-US" sz="1400" dirty="0">
                <a:solidFill>
                  <a:prstClr val="black"/>
                </a:solidFill>
              </a:rPr>
              <a:t>: </a:t>
            </a:r>
          </a:p>
          <a:p>
            <a:pPr marL="857229" lvl="1" indent="-400041" defTabSz="457189">
              <a:buFont typeface="Wingdings" panose="05000000000000000000" pitchFamily="2" charset="2"/>
              <a:buChar char="§"/>
              <a:defRPr/>
            </a:pPr>
            <a:r>
              <a:rPr lang="en-US" sz="1400" dirty="0">
                <a:solidFill>
                  <a:prstClr val="black"/>
                </a:solidFill>
              </a:rPr>
              <a:t>Trained midlevel providers in uterine evacuation and post-abortion care. </a:t>
            </a:r>
          </a:p>
          <a:p>
            <a:pPr marL="857229" lvl="1" indent="-400041" defTabSz="457189">
              <a:buFont typeface="Wingdings" panose="05000000000000000000" pitchFamily="2" charset="2"/>
              <a:buChar char="§"/>
              <a:defRPr/>
            </a:pPr>
            <a:r>
              <a:rPr lang="en-US" sz="1400" dirty="0">
                <a:solidFill>
                  <a:prstClr val="black"/>
                </a:solidFill>
              </a:rPr>
              <a:t>Included provision of misoprostol in the midwifery curriculum, given the non-surgical and less-skilled nature of the technology.</a:t>
            </a:r>
          </a:p>
          <a:p>
            <a:pPr marL="400041" indent="-400041" defTabSz="457189">
              <a:buFont typeface="+mj-lt"/>
              <a:buAutoNum type="romanUcPeriod" startAt="4"/>
              <a:defRPr/>
            </a:pPr>
            <a:r>
              <a:rPr lang="en-US" sz="1400" u="sng" dirty="0">
                <a:solidFill>
                  <a:prstClr val="black"/>
                </a:solidFill>
              </a:rPr>
              <a:t>Quality of services</a:t>
            </a:r>
            <a:r>
              <a:rPr lang="en-US" sz="1400" dirty="0">
                <a:solidFill>
                  <a:prstClr val="black"/>
                </a:solidFill>
              </a:rPr>
              <a:t>: </a:t>
            </a:r>
          </a:p>
          <a:p>
            <a:pPr marL="857229" lvl="1" indent="-400041" defTabSz="457189">
              <a:buFont typeface="Wingdings" panose="05000000000000000000" pitchFamily="2" charset="2"/>
              <a:buChar char="§"/>
              <a:defRPr/>
            </a:pPr>
            <a:r>
              <a:rPr lang="en-US" sz="1400" dirty="0">
                <a:solidFill>
                  <a:prstClr val="black"/>
                </a:solidFill>
              </a:rPr>
              <a:t>Supported the implementation of a values clarification and attitude transformation (VCAT) training </a:t>
            </a:r>
            <a:r>
              <a:rPr lang="en-US" sz="1400" dirty="0" err="1">
                <a:solidFill>
                  <a:prstClr val="black"/>
                </a:solidFill>
              </a:rPr>
              <a:t>programme</a:t>
            </a:r>
            <a:r>
              <a:rPr lang="en-US" sz="1400" dirty="0">
                <a:solidFill>
                  <a:prstClr val="black"/>
                </a:solidFill>
              </a:rPr>
              <a:t> with service providers to increase support for the idea that no matter what an individual service provider’s beliefs are about abortion, no woman should suffer the loss of life because of lack of access to safe abortion services.</a:t>
            </a:r>
          </a:p>
          <a:p>
            <a:pPr marL="857229" lvl="1" indent="-400041">
              <a:buFont typeface="Wingdings" panose="05000000000000000000" pitchFamily="2" charset="2"/>
              <a:buChar char="§"/>
              <a:defRPr/>
            </a:pPr>
            <a:r>
              <a:rPr lang="en-US" sz="1400" dirty="0">
                <a:solidFill>
                  <a:prstClr val="black"/>
                </a:solidFill>
              </a:rPr>
              <a:t>Contributed to the development of service delivery standards and guidelines for high-quality safe uterine evacuation and post-abortion care. </a:t>
            </a:r>
            <a:endParaRPr lang="en-US" sz="1400" u="sng" dirty="0">
              <a:solidFill>
                <a:prstClr val="black"/>
              </a:solidFill>
            </a:endParaRPr>
          </a:p>
          <a:p>
            <a:pPr marL="400041" indent="-400041" defTabSz="457189">
              <a:buFont typeface="+mj-lt"/>
              <a:buAutoNum type="romanUcPeriod" startAt="4"/>
              <a:defRPr/>
            </a:pPr>
            <a:r>
              <a:rPr lang="en-GB" sz="1400" u="sng" dirty="0">
                <a:solidFill>
                  <a:prstClr val="black"/>
                </a:solidFill>
              </a:rPr>
              <a:t>Scaling up: </a:t>
            </a:r>
          </a:p>
          <a:p>
            <a:pPr marL="742932" lvl="1" indent="-285744">
              <a:buFont typeface="Wingdings" panose="05000000000000000000" pitchFamily="2" charset="2"/>
              <a:buChar char="§"/>
              <a:defRPr/>
            </a:pPr>
            <a:r>
              <a:rPr lang="en-GB" sz="1400" dirty="0">
                <a:solidFill>
                  <a:prstClr val="black"/>
                </a:solidFill>
              </a:rPr>
              <a:t>To Sindh, the second most populous province with the formation of Sindh Reproductive Health Technologies Assessment Committee (SRHTAC) in 2016</a:t>
            </a:r>
            <a:endParaRPr lang="en-US" sz="1400" dirty="0">
              <a:solidFill>
                <a:prstClr val="black"/>
              </a:solidFill>
            </a:endParaRPr>
          </a:p>
          <a:p>
            <a:pPr marL="400041" indent="-400041" defTabSz="457189">
              <a:buFont typeface="+mj-lt"/>
              <a:buAutoNum type="romanUcPeriod" startAt="4"/>
              <a:defRPr/>
            </a:pPr>
            <a:r>
              <a:rPr lang="en-US" sz="1400" u="sng" dirty="0">
                <a:solidFill>
                  <a:prstClr val="black"/>
                </a:solidFill>
              </a:rPr>
              <a:t>Spotlighting of the national situation in the global human rights arena</a:t>
            </a:r>
            <a:r>
              <a:rPr lang="en-US" sz="1400" dirty="0">
                <a:solidFill>
                  <a:prstClr val="black"/>
                </a:solidFill>
              </a:rPr>
              <a:t>: </a:t>
            </a:r>
          </a:p>
          <a:p>
            <a:pPr marL="742932" lvl="1" indent="-285744">
              <a:buFont typeface="Wingdings" panose="05000000000000000000" pitchFamily="2" charset="2"/>
              <a:buChar char="§"/>
              <a:defRPr/>
            </a:pPr>
            <a:r>
              <a:rPr lang="en-US" sz="1400" dirty="0">
                <a:solidFill>
                  <a:prstClr val="black"/>
                </a:solidFill>
              </a:rPr>
              <a:t>Highlighted the challenges that Pakistani women face in relation to safe abortion care in the UN Human Rights Committee. </a:t>
            </a:r>
          </a:p>
          <a:p>
            <a:pPr marL="742932" lvl="1" indent="-285744">
              <a:buFont typeface="Wingdings" panose="05000000000000000000" pitchFamily="2" charset="2"/>
              <a:buChar char="§"/>
              <a:defRPr/>
            </a:pPr>
            <a:r>
              <a:rPr lang="en-US" sz="1400" dirty="0">
                <a:solidFill>
                  <a:prstClr val="black"/>
                </a:solidFill>
              </a:rPr>
              <a:t>The service delivery standards and guidelines for high-quality safe uterine evacuation and post-abortion care, which were endorsed by the MOH in March 2018.  The MOH issued a related statement </a:t>
            </a:r>
            <a:r>
              <a:rPr lang="en-US" sz="1400" b="1" dirty="0">
                <a:solidFill>
                  <a:prstClr val="black"/>
                </a:solidFill>
              </a:rPr>
              <a:t>which mentioned the important needs of adolescents and disadvantaged women and girls in rural areas </a:t>
            </a:r>
            <a:r>
              <a:rPr lang="en-US" sz="1400" dirty="0">
                <a:solidFill>
                  <a:prstClr val="black"/>
                </a:solidFill>
              </a:rPr>
              <a:t>in December 2017.</a:t>
            </a:r>
          </a:p>
          <a:p>
            <a:pPr defTabSz="457189">
              <a:defRPr/>
            </a:pPr>
            <a:endParaRPr lang="en-US" sz="1400" dirty="0">
              <a:solidFill>
                <a:prstClr val="black"/>
              </a:solidFill>
            </a:endParaRPr>
          </a:p>
        </p:txBody>
      </p:sp>
      <p:sp>
        <p:nvSpPr>
          <p:cNvPr id="5" name="TextBox 4">
            <a:extLst>
              <a:ext uri="{FF2B5EF4-FFF2-40B4-BE49-F238E27FC236}">
                <a16:creationId xmlns:a16="http://schemas.microsoft.com/office/drawing/2014/main" id="{86FD1E48-06E4-4A28-B8AE-8F71E377D7DF}"/>
              </a:ext>
            </a:extLst>
          </p:cNvPr>
          <p:cNvSpPr txBox="1"/>
          <p:nvPr/>
        </p:nvSpPr>
        <p:spPr>
          <a:xfrm>
            <a:off x="1931815" y="167330"/>
            <a:ext cx="797785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REGIONAL INITIATIVE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IPAS initiative in Pakistan, cont. </a:t>
            </a:r>
            <a:r>
              <a:rPr kumimoji="0" lang="en-US" sz="1800" b="0" i="0" u="none" strike="noStrike" kern="1200" cap="none" spc="0" normalizeH="0" baseline="0" noProof="0" dirty="0">
                <a:ln>
                  <a:noFill/>
                </a:ln>
                <a:solidFill>
                  <a:prstClr val="white"/>
                </a:solidFill>
                <a:effectLst/>
                <a:uLnTx/>
                <a:uFillTx/>
                <a:latin typeface="Calibri"/>
                <a:ea typeface="+mn-ea"/>
                <a:cs typeface="+mn-cs"/>
              </a:rPr>
              <a:t>(Sharma et al., 2019)</a:t>
            </a:r>
            <a:endParaRPr lang="en-US" sz="2400" dirty="0">
              <a:solidFill>
                <a:prstClr val="white"/>
              </a:solidFill>
              <a:latin typeface="Calibri"/>
            </a:endParaRPr>
          </a:p>
        </p:txBody>
      </p:sp>
    </p:spTree>
    <p:extLst>
      <p:ext uri="{BB962C8B-B14F-4D97-AF65-F5344CB8AC3E}">
        <p14:creationId xmlns:p14="http://schemas.microsoft.com/office/powerpoint/2010/main" val="405004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6CF013-D0A1-4DEA-AB57-9FDC4C6615FB}"/>
              </a:ext>
            </a:extLst>
          </p:cNvPr>
          <p:cNvSpPr txBox="1"/>
          <p:nvPr/>
        </p:nvSpPr>
        <p:spPr>
          <a:xfrm>
            <a:off x="2234473" y="159890"/>
            <a:ext cx="8468906"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Lessons learned from the regional initiatives on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provision of safe abortion services, where it is allowed </a:t>
            </a:r>
            <a:endParaRPr lang="en-US" sz="2200" b="1" dirty="0">
              <a:solidFill>
                <a:prstClr val="white"/>
              </a:solidFill>
              <a:latin typeface="Calibri"/>
            </a:endParaRPr>
          </a:p>
        </p:txBody>
      </p:sp>
      <p:sp>
        <p:nvSpPr>
          <p:cNvPr id="8" name="Rectangle 7">
            <a:extLst>
              <a:ext uri="{FF2B5EF4-FFF2-40B4-BE49-F238E27FC236}">
                <a16:creationId xmlns:a16="http://schemas.microsoft.com/office/drawing/2014/main" id="{3B5E3F3F-4D1E-4EA9-96BD-A746752735B7}"/>
              </a:ext>
            </a:extLst>
          </p:cNvPr>
          <p:cNvSpPr/>
          <p:nvPr/>
        </p:nvSpPr>
        <p:spPr>
          <a:xfrm>
            <a:off x="2234473" y="1076782"/>
            <a:ext cx="8468905" cy="5940088"/>
          </a:xfrm>
          <a:prstGeom prst="rect">
            <a:avLst/>
          </a:prstGeom>
        </p:spPr>
        <p:txBody>
          <a:bodyPr wrap="square">
            <a:spAutoFit/>
          </a:bodyPr>
          <a:lstStyle/>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1" i="0" u="none" strike="noStrike" kern="1200" cap="none" spc="0" normalizeH="0" baseline="0" noProof="0" dirty="0">
                <a:ln>
                  <a:noFill/>
                </a:ln>
                <a:solidFill>
                  <a:srgbClr val="FF0000"/>
                </a:solidFill>
                <a:effectLst/>
                <a:uLnTx/>
                <a:uFillTx/>
                <a:ea typeface="+mn-ea"/>
                <a:cs typeface="+mn-cs"/>
              </a:rPr>
              <a:t>Expand data availability:</a:t>
            </a:r>
            <a:r>
              <a:rPr kumimoji="0" lang="en-US" sz="2000" b="0" i="0" u="none" strike="noStrike" kern="1200" cap="none" spc="0" normalizeH="0" baseline="0" noProof="0" dirty="0">
                <a:ln>
                  <a:noFill/>
                </a:ln>
                <a:solidFill>
                  <a:prstClr val="black"/>
                </a:solidFill>
                <a:effectLst/>
                <a:uLnTx/>
                <a:uFillTx/>
                <a:ea typeface="+mn-ea"/>
                <a:cs typeface="+mn-cs"/>
              </a:rPr>
              <a:t> Improve the availability of data on safe and unsafe abortion in the region </a:t>
            </a:r>
            <a:r>
              <a:rPr kumimoji="0" lang="en-GB" sz="2000" b="0" i="0" u="none" strike="noStrike" kern="1200" cap="none" spc="0" normalizeH="0" baseline="0" noProof="0" dirty="0">
                <a:ln>
                  <a:noFill/>
                </a:ln>
                <a:solidFill>
                  <a:prstClr val="black"/>
                </a:solidFill>
                <a:effectLst/>
                <a:uLnTx/>
                <a:uFillTx/>
                <a:ea typeface="+mn-ea"/>
                <a:cs typeface="+mn-cs"/>
              </a:rPr>
              <a:t>(including abortion data in country’s DHS and other population-based surveys, HMIS, special studies)</a:t>
            </a:r>
            <a:r>
              <a:rPr kumimoji="0" lang="en-US" sz="2000" b="0" i="0" u="none" strike="noStrike" kern="1200" cap="none" spc="0" normalizeH="0" baseline="0" noProof="0" dirty="0">
                <a:ln>
                  <a:noFill/>
                </a:ln>
                <a:solidFill>
                  <a:prstClr val="black"/>
                </a:solidFill>
                <a:effectLst/>
                <a:uLnTx/>
                <a:uFillTx/>
                <a:ea typeface="+mn-ea"/>
                <a:cs typeface="+mn-cs"/>
              </a:rPr>
              <a:t>, and the quality of data that are provided. </a:t>
            </a:r>
          </a:p>
          <a:p>
            <a:pPr marL="400050" indent="-400050">
              <a:buFont typeface="+mj-lt"/>
              <a:buAutoNum type="romanUcPeriod"/>
              <a:defRPr/>
            </a:pPr>
            <a:r>
              <a:rPr kumimoji="0" lang="en-US" sz="2000" b="1" i="0" u="none" strike="noStrike" kern="1200" cap="none" spc="0" normalizeH="0" baseline="0" noProof="0" dirty="0">
                <a:ln>
                  <a:noFill/>
                </a:ln>
                <a:solidFill>
                  <a:srgbClr val="FF0000"/>
                </a:solidFill>
                <a:effectLst/>
                <a:uLnTx/>
                <a:uFillTx/>
                <a:ea typeface="+mn-ea"/>
                <a:cs typeface="+mn-cs"/>
              </a:rPr>
              <a:t>Improve access to services: </a:t>
            </a:r>
            <a:r>
              <a:rPr kumimoji="0" lang="en-US" sz="2000" b="0" i="0" u="none" strike="noStrike" kern="1200" cap="none" spc="0" normalizeH="0" baseline="0" noProof="0" dirty="0">
                <a:ln>
                  <a:noFill/>
                </a:ln>
                <a:solidFill>
                  <a:prstClr val="black"/>
                </a:solidFill>
                <a:effectLst/>
                <a:uLnTx/>
                <a:uFillTx/>
                <a:ea typeface="+mn-ea"/>
                <a:cs typeface="+mn-cs"/>
              </a:rPr>
              <a:t>Improve the </a:t>
            </a:r>
            <a:r>
              <a:rPr kumimoji="0" lang="en-GB" sz="2000" b="0" i="0" u="none" strike="noStrike" kern="1200" cap="none" spc="0" normalizeH="0" baseline="0" noProof="0" dirty="0">
                <a:ln>
                  <a:noFill/>
                </a:ln>
                <a:solidFill>
                  <a:prstClr val="black"/>
                </a:solidFill>
                <a:effectLst/>
                <a:uLnTx/>
                <a:uFillTx/>
                <a:ea typeface="+mn-ea"/>
                <a:cs typeface="+mn-cs"/>
              </a:rPr>
              <a:t>the quality of SRH care</a:t>
            </a:r>
            <a:r>
              <a:rPr kumimoji="0" lang="en-US" sz="2000" b="0" i="0" u="none" strike="noStrike" kern="1200" cap="none" spc="0" normalizeH="0" baseline="0" noProof="0" dirty="0">
                <a:ln>
                  <a:noFill/>
                </a:ln>
                <a:solidFill>
                  <a:prstClr val="black"/>
                </a:solidFill>
                <a:effectLst/>
                <a:uLnTx/>
                <a:uFillTx/>
                <a:ea typeface="+mn-ea"/>
                <a:cs typeface="+mn-cs"/>
              </a:rPr>
              <a:t> and access to safe abortion care by addressing law/policy restrictions, strengthening providers’ competencies and attitudes, exploring opportunities for task-shifting, and disseminating information about</a:t>
            </a:r>
            <a:r>
              <a:rPr lang="en-US" sz="2000" dirty="0">
                <a:solidFill>
                  <a:prstClr val="black"/>
                </a:solidFill>
              </a:rPr>
              <a:t> the legal status of the abortion in the country and </a:t>
            </a:r>
            <a:r>
              <a:rPr kumimoji="0" lang="en-US" sz="2000" b="0" i="0" u="none" strike="noStrike" kern="1200" cap="none" spc="0" normalizeH="0" baseline="0" noProof="0" dirty="0">
                <a:ln>
                  <a:noFill/>
                </a:ln>
                <a:solidFill>
                  <a:prstClr val="black"/>
                </a:solidFill>
                <a:effectLst/>
                <a:uLnTx/>
                <a:uFillTx/>
                <a:ea typeface="+mn-ea"/>
                <a:cs typeface="+mn-cs"/>
              </a:rPr>
              <a:t>available services, including for adolescents. </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r>
              <a:rPr kumimoji="0" lang="en-US" sz="2000" b="1" i="0" u="none" strike="noStrike" kern="1200" cap="none" spc="0" normalizeH="0" baseline="0" noProof="0" dirty="0">
                <a:ln>
                  <a:noFill/>
                </a:ln>
                <a:solidFill>
                  <a:srgbClr val="FF0000"/>
                </a:solidFill>
                <a:effectLst/>
                <a:uLnTx/>
                <a:uFillTx/>
                <a:ea typeface="+mn-ea"/>
                <a:cs typeface="+mn-cs"/>
              </a:rPr>
              <a:t>Address determinants through prevention: </a:t>
            </a:r>
            <a:r>
              <a:rPr kumimoji="0" lang="en-US" sz="2000" b="0" i="0" u="none" strike="noStrike" kern="1200" cap="none" spc="0" normalizeH="0" baseline="0" noProof="0" dirty="0">
                <a:ln>
                  <a:noFill/>
                </a:ln>
                <a:solidFill>
                  <a:prstClr val="black"/>
                </a:solidFill>
                <a:effectLst/>
                <a:uLnTx/>
                <a:uFillTx/>
                <a:ea typeface="+mn-ea"/>
                <a:cs typeface="+mn-cs"/>
              </a:rPr>
              <a:t>Expand the availability of comprehensive sexuality education in schools to improve knowledge about SRH, prevent early marriages, increase the availability and quality of family planning services and post abortion care.</a:t>
            </a: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lang="en-US" sz="2000" dirty="0">
              <a:solidFill>
                <a:prstClr val="black"/>
              </a:solidFill>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lang="en-US" sz="2000" dirty="0">
              <a:solidFill>
                <a:prstClr val="black"/>
              </a:solidFill>
            </a:endParaRPr>
          </a:p>
          <a:p>
            <a:pPr marR="0" lvl="0" algn="l" defTabSz="457200" rtl="0" eaLnBrk="1" fontAlgn="auto" latinLnBrk="0" hangingPunct="1">
              <a:lnSpc>
                <a:spcPct val="100000"/>
              </a:lnSpc>
              <a:spcBef>
                <a:spcPts val="0"/>
              </a:spcBef>
              <a:spcAft>
                <a:spcPts val="0"/>
              </a:spcAft>
              <a:buClrTx/>
              <a:buSzTx/>
              <a:tabLst/>
              <a:defRPr/>
            </a:pPr>
            <a:endParaRPr lang="en-US" sz="2000" dirty="0">
              <a:solidFill>
                <a:prstClr val="black"/>
              </a:solidFill>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a:tabLst/>
              <a:defRPr/>
            </a:pPr>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9" name="TextBox 8">
            <a:extLst>
              <a:ext uri="{FF2B5EF4-FFF2-40B4-BE49-F238E27FC236}">
                <a16:creationId xmlns:a16="http://schemas.microsoft.com/office/drawing/2014/main" id="{9AE252AC-D904-4CDA-87CF-CCEE1B2F1AB2}"/>
              </a:ext>
            </a:extLst>
          </p:cNvPr>
          <p:cNvSpPr txBox="1"/>
          <p:nvPr/>
        </p:nvSpPr>
        <p:spPr>
          <a:xfrm>
            <a:off x="2234473" y="5383032"/>
            <a:ext cx="6097904" cy="281231"/>
          </a:xfrm>
          <a:prstGeom prst="rect">
            <a:avLst/>
          </a:prstGeom>
          <a:noFill/>
        </p:spPr>
        <p:txBody>
          <a:bodyPr wrap="square">
            <a:spAutoFit/>
          </a:bodyPr>
          <a:lstStyle/>
          <a:p>
            <a:pPr marL="457200">
              <a:lnSpc>
                <a:spcPct val="107000"/>
              </a:lnSpc>
              <a:spcAft>
                <a:spcPts val="800"/>
              </a:spcAft>
            </a:pPr>
            <a:r>
              <a:rPr lang="en-GB" sz="1200" dirty="0">
                <a:effectLst/>
                <a:ea typeface="Calibri" panose="020F0502020204030204" pitchFamily="34" charset="0"/>
                <a:cs typeface="Arial" panose="020B0604020202020204" pitchFamily="34" charset="0"/>
              </a:rPr>
              <a:t>Sources: Moroccan Family Planning Association (MFPA); 2016 and Zaidi  et al., 2014. </a:t>
            </a:r>
          </a:p>
        </p:txBody>
      </p:sp>
    </p:spTree>
    <p:extLst>
      <p:ext uri="{BB962C8B-B14F-4D97-AF65-F5344CB8AC3E}">
        <p14:creationId xmlns:p14="http://schemas.microsoft.com/office/powerpoint/2010/main" val="3479580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A66A85-59FB-4542-94D5-D30E13FC8F20}"/>
              </a:ext>
            </a:extLst>
          </p:cNvPr>
          <p:cNvSpPr txBox="1"/>
          <p:nvPr/>
        </p:nvSpPr>
        <p:spPr>
          <a:xfrm>
            <a:off x="2291623" y="159890"/>
            <a:ext cx="8468906" cy="76944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Lessons learned from the regional initiatives on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provision of safe abortion services, where it is allowed cont. </a:t>
            </a:r>
            <a:endParaRPr lang="en-US" sz="2200" b="1" dirty="0">
              <a:solidFill>
                <a:prstClr val="white"/>
              </a:solidFill>
              <a:latin typeface="Calibri"/>
            </a:endParaRPr>
          </a:p>
        </p:txBody>
      </p:sp>
      <p:sp>
        <p:nvSpPr>
          <p:cNvPr id="5" name="Rectangle 4">
            <a:extLst>
              <a:ext uri="{FF2B5EF4-FFF2-40B4-BE49-F238E27FC236}">
                <a16:creationId xmlns:a16="http://schemas.microsoft.com/office/drawing/2014/main" id="{3C77B8C4-0B5A-44DA-9DD3-8B72F80CF611}"/>
              </a:ext>
            </a:extLst>
          </p:cNvPr>
          <p:cNvSpPr/>
          <p:nvPr/>
        </p:nvSpPr>
        <p:spPr>
          <a:xfrm>
            <a:off x="2291623" y="1043731"/>
            <a:ext cx="8468905" cy="4708981"/>
          </a:xfrm>
          <a:prstGeom prst="rect">
            <a:avLst/>
          </a:prstGeom>
        </p:spPr>
        <p:txBody>
          <a:bodyPr wrap="square">
            <a:spAutoFit/>
          </a:bodyPr>
          <a:lstStyle/>
          <a:p>
            <a:pPr marL="514350" indent="-514350">
              <a:buFont typeface="+mj-lt"/>
              <a:buAutoNum type="romanUcPeriod" startAt="4"/>
              <a:defRPr/>
            </a:pP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Create networks of supportive stakeholders for an </a:t>
            </a:r>
            <a:r>
              <a:rPr lang="en-US" sz="2000" b="1" dirty="0">
                <a:solidFill>
                  <a:srgbClr val="FF0000"/>
                </a:solidFill>
                <a:cs typeface="Calibri" panose="020F0502020204030204" pitchFamily="34" charset="0"/>
              </a:rPr>
              <a:t>enabling environment at the policy level</a:t>
            </a: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Identify potential areas of collaboration between civil society (including religious leaders), obstetrics/gynecology professionals, midwifery and nursing associations, and policy makers </a:t>
            </a:r>
            <a:r>
              <a:rPr kumimoji="0" lang="en-GB" sz="2000" b="0" i="0" u="none" strike="noStrike" kern="1200" cap="none" spc="0" normalizeH="0" baseline="0" noProof="0" dirty="0">
                <a:ln>
                  <a:noFill/>
                </a:ln>
                <a:solidFill>
                  <a:prstClr val="black"/>
                </a:solidFill>
                <a:effectLst/>
                <a:uLnTx/>
                <a:uFillTx/>
                <a:cs typeface="Calibri" panose="020F0502020204030204" pitchFamily="34" charset="0"/>
              </a:rPr>
              <a:t>to look beyond pregnancy termination and focus more on maternal death and the negative health impacts associated with unsafe abortion and its burden on health systems</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a:t>
            </a:r>
            <a:endParaRPr kumimoji="0" lang="en-US" sz="2000" b="1" i="0" u="none" strike="noStrike" kern="1200" cap="none" spc="0" normalizeH="0" baseline="0" noProof="0" dirty="0">
              <a:ln>
                <a:noFill/>
              </a:ln>
              <a:solidFill>
                <a:srgbClr val="FF0000"/>
              </a:solidFill>
              <a:effectLst/>
              <a:uLnTx/>
              <a:uFillTx/>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startAt="4"/>
              <a:tabLst/>
              <a:defRPr/>
            </a:pP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Use pragmatic and health-oriented approaches:</a:t>
            </a:r>
            <a:endParaRPr kumimoji="0" lang="en-US" sz="2000" b="0" i="0" u="none" strike="noStrike" kern="1200" cap="none" spc="0" normalizeH="0" baseline="0" noProof="0" dirty="0">
              <a:ln>
                <a:noFill/>
              </a:ln>
              <a:solidFill>
                <a:prstClr val="black"/>
              </a:solidFill>
              <a:effectLst/>
              <a:uLnTx/>
              <a:uFillTx/>
              <a:cs typeface="Calibri" panose="020F0502020204030204" pitchFamily="34" charset="0"/>
            </a:endParaRPr>
          </a:p>
          <a:p>
            <a:pPr marL="857250" lvl="1" indent="-40005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Include post-abortion care, including post-abortion contraception, in the package of comprehensive reproductive health services. </a:t>
            </a:r>
          </a:p>
          <a:p>
            <a:pPr marL="857250" lvl="1" indent="-400050">
              <a:buFont typeface="Wingdings" panose="05000000000000000000" pitchFamily="2" charset="2"/>
              <a:buChar char="§"/>
              <a:defRPr/>
            </a:pP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Prevent and manage the complications of abortion in the context of health rights, to improve the status of women and girls. </a:t>
            </a:r>
            <a:endParaRPr kumimoji="0" lang="en-US" sz="2000" b="1" i="0" u="none" strike="noStrike" kern="1200" cap="none" spc="0" normalizeH="0" baseline="0" noProof="0" dirty="0">
              <a:ln>
                <a:noFill/>
              </a:ln>
              <a:solidFill>
                <a:srgbClr val="FF0000"/>
              </a:solidFill>
              <a:effectLst/>
              <a:uLnTx/>
              <a:uFillTx/>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romanUcPeriod" startAt="4"/>
              <a:tabLst/>
              <a:defRPr/>
            </a:pPr>
            <a:r>
              <a:rPr lang="en-US" sz="2000" b="1" dirty="0">
                <a:solidFill>
                  <a:srgbClr val="FF0000"/>
                </a:solidFill>
                <a:cs typeface="Calibri" panose="020F0502020204030204" pitchFamily="34" charset="0"/>
              </a:rPr>
              <a:t>I</a:t>
            </a: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n humanitarian settings: </a:t>
            </a:r>
            <a:r>
              <a:rPr kumimoji="0" lang="en-US" sz="2000" i="0" u="none" strike="noStrike" kern="1200" cap="none" spc="0" normalizeH="0" baseline="0" noProof="0" dirty="0">
                <a:ln>
                  <a:noFill/>
                </a:ln>
                <a:effectLst/>
                <a:uLnTx/>
                <a:uFillTx/>
                <a:cs typeface="Calibri" panose="020F0502020204030204" pitchFamily="34" charset="0"/>
              </a:rPr>
              <a:t>Ensure that</a:t>
            </a:r>
            <a:r>
              <a:rPr kumimoji="0" lang="en-US" sz="2000" b="1" i="0" u="none" strike="noStrike" kern="1200" cap="none" spc="0" normalizeH="0" baseline="0" noProof="0" dirty="0">
                <a:ln>
                  <a:noFill/>
                </a:ln>
                <a:solidFill>
                  <a:srgbClr val="FF0000"/>
                </a:solidFill>
                <a:effectLst/>
                <a:uLnTx/>
                <a:uFillTx/>
                <a:cs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cs typeface="Calibri" panose="020F0502020204030204" pitchFamily="34" charset="0"/>
              </a:rPr>
              <a:t>contraception, safe abortion and post-abortion care are defined by governments as ‘essential services’ and are made available in the basic package of services.</a:t>
            </a:r>
          </a:p>
        </p:txBody>
      </p:sp>
      <p:sp>
        <p:nvSpPr>
          <p:cNvPr id="9" name="TextBox 8">
            <a:extLst>
              <a:ext uri="{FF2B5EF4-FFF2-40B4-BE49-F238E27FC236}">
                <a16:creationId xmlns:a16="http://schemas.microsoft.com/office/drawing/2014/main" id="{54EA4353-16B7-444F-BA76-4D00468AFF47}"/>
              </a:ext>
            </a:extLst>
          </p:cNvPr>
          <p:cNvSpPr txBox="1"/>
          <p:nvPr/>
        </p:nvSpPr>
        <p:spPr>
          <a:xfrm>
            <a:off x="2843213" y="5834004"/>
            <a:ext cx="6097904" cy="276999"/>
          </a:xfrm>
          <a:prstGeom prst="rect">
            <a:avLst/>
          </a:prstGeom>
          <a:noFill/>
        </p:spPr>
        <p:txBody>
          <a:bodyPr wrap="square">
            <a:spAutoFit/>
          </a:bodyPr>
          <a:lstStyle/>
          <a:p>
            <a:r>
              <a:rPr lang="en-GB" sz="1200" dirty="0"/>
              <a:t>Sources: Moroccan Family Planning Association (MFPA); 2016 and Zaidi et al., 2014. </a:t>
            </a:r>
          </a:p>
        </p:txBody>
      </p:sp>
    </p:spTree>
    <p:extLst>
      <p:ext uri="{BB962C8B-B14F-4D97-AF65-F5344CB8AC3E}">
        <p14:creationId xmlns:p14="http://schemas.microsoft.com/office/powerpoint/2010/main" val="202532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93944" y="159891"/>
            <a:ext cx="7147503"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References</a:t>
            </a:r>
            <a:endParaRPr lang="en-US" sz="2400" b="1" baseline="30000" dirty="0">
              <a:solidFill>
                <a:prstClr val="white"/>
              </a:solidFill>
              <a:latin typeface="Calibri"/>
            </a:endParaRPr>
          </a:p>
        </p:txBody>
      </p:sp>
      <p:sp>
        <p:nvSpPr>
          <p:cNvPr id="8" name="TextBox 7">
            <a:extLst>
              <a:ext uri="{FF2B5EF4-FFF2-40B4-BE49-F238E27FC236}">
                <a16:creationId xmlns:a16="http://schemas.microsoft.com/office/drawing/2014/main" id="{A99DDE68-25A0-4563-9E23-1BD488F73923}"/>
              </a:ext>
            </a:extLst>
          </p:cNvPr>
          <p:cNvSpPr txBox="1"/>
          <p:nvPr/>
        </p:nvSpPr>
        <p:spPr>
          <a:xfrm>
            <a:off x="2299856" y="774158"/>
            <a:ext cx="8078584" cy="5513112"/>
          </a:xfrm>
          <a:prstGeom prst="rect">
            <a:avLst/>
          </a:prstGeom>
          <a:noFill/>
        </p:spPr>
        <p:txBody>
          <a:bodyPr wrap="square">
            <a:spAutoFit/>
          </a:bodyPr>
          <a:lstStyle/>
          <a:p>
            <a:pPr>
              <a:lnSpc>
                <a:spcPct val="107000"/>
              </a:lnSpc>
              <a:spcAft>
                <a:spcPts val="800"/>
              </a:spcAft>
            </a:pPr>
            <a:r>
              <a:rPr lang="en-GB" sz="1400" dirty="0">
                <a:effectLst/>
                <a:ea typeface="Calibri" panose="020F0502020204030204" pitchFamily="34" charset="0"/>
                <a:cs typeface="Arial" panose="020B0604020202020204" pitchFamily="34" charset="0"/>
              </a:rPr>
              <a:t>Global:</a:t>
            </a:r>
          </a:p>
          <a:p>
            <a:pPr>
              <a:lnSpc>
                <a:spcPct val="107000"/>
              </a:lnSpc>
              <a:spcAft>
                <a:spcPts val="800"/>
              </a:spcAft>
            </a:pPr>
            <a:r>
              <a:rPr lang="en-GB" sz="1400" dirty="0">
                <a:effectLst/>
                <a:ea typeface="Calibri" panose="020F0502020204030204" pitchFamily="34" charset="0"/>
                <a:cs typeface="Arial" panose="020B0604020202020204" pitchFamily="34" charset="0"/>
              </a:rPr>
              <a:t>Guttmacher Institute. Adolescents’ need for and use of abortion services in developing countries. New York: Guttmacher Institute; 2016.</a:t>
            </a:r>
          </a:p>
          <a:p>
            <a:pPr>
              <a:lnSpc>
                <a:spcPct val="107000"/>
              </a:lnSpc>
              <a:spcAft>
                <a:spcPts val="800"/>
              </a:spcAft>
            </a:pPr>
            <a:r>
              <a:rPr lang="en-GB" sz="1400" dirty="0">
                <a:effectLst/>
                <a:ea typeface="Calibri" panose="020F0502020204030204" pitchFamily="34" charset="0"/>
                <a:cs typeface="Arial" panose="020B0604020202020204" pitchFamily="34" charset="0"/>
              </a:rPr>
              <a:t>Guttmacher Institute. Fact sheet: Adding it up: Investing in adolescents’ sexual and reproductive health in low- and middle-income countries. New York: Guttmacher Institute; 2019.</a:t>
            </a:r>
          </a:p>
          <a:p>
            <a:pPr>
              <a:lnSpc>
                <a:spcPct val="107000"/>
              </a:lnSpc>
              <a:spcAft>
                <a:spcPts val="800"/>
              </a:spcAft>
            </a:pPr>
            <a:r>
              <a:rPr lang="en-GB" sz="1400" dirty="0">
                <a:effectLst/>
                <a:ea typeface="Calibri" panose="020F0502020204030204" pitchFamily="34" charset="0"/>
                <a:cs typeface="Arial" panose="020B0604020202020204" pitchFamily="34" charset="0"/>
              </a:rPr>
              <a:t>Regional:</a:t>
            </a:r>
          </a:p>
          <a:p>
            <a:pPr>
              <a:lnSpc>
                <a:spcPct val="107000"/>
              </a:lnSpc>
              <a:spcAft>
                <a:spcPts val="800"/>
              </a:spcAft>
            </a:pPr>
            <a:r>
              <a:rPr lang="en-US" sz="1400" dirty="0">
                <a:effectLst/>
                <a:ea typeface="Calibri" panose="020F0502020204030204" pitchFamily="34" charset="0"/>
                <a:cs typeface="Arial" panose="020B0604020202020204" pitchFamily="34" charset="0"/>
              </a:rPr>
              <a:t>Al Rifai Ayesha. Assessment of Safe and Unsafe Abortion among Palestinian Women in Hebron Governorate in Southern West Bank -Palestine. Jerusalem: Palestinian Family Planning and Protection Association (PFPPA); 2015 Jan.</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err="1">
                <a:effectLst/>
                <a:ea typeface="Calibri" panose="020F0502020204030204" pitchFamily="34" charset="0"/>
                <a:cs typeface="Arial" panose="020B0604020202020204" pitchFamily="34" charset="0"/>
              </a:rPr>
              <a:t>Center</a:t>
            </a:r>
            <a:r>
              <a:rPr lang="en-GB" sz="1400" dirty="0">
                <a:effectLst/>
                <a:ea typeface="Calibri" panose="020F0502020204030204" pitchFamily="34" charset="0"/>
                <a:cs typeface="Arial" panose="020B0604020202020204" pitchFamily="34" charset="0"/>
              </a:rPr>
              <a:t> for Reproductive Rights. The World’s Abortion Laws. </a:t>
            </a:r>
            <a:r>
              <a:rPr lang="en-GB" sz="1400" dirty="0" err="1">
                <a:effectLst/>
                <a:ea typeface="Calibri" panose="020F0502020204030204" pitchFamily="34" charset="0"/>
                <a:cs typeface="Arial" panose="020B0604020202020204" pitchFamily="34" charset="0"/>
              </a:rPr>
              <a:t>Center</a:t>
            </a:r>
            <a:r>
              <a:rPr lang="en-GB" sz="1400" dirty="0">
                <a:effectLst/>
                <a:ea typeface="Calibri" panose="020F0502020204030204" pitchFamily="34" charset="0"/>
                <a:cs typeface="Arial" panose="020B0604020202020204" pitchFamily="34" charset="0"/>
              </a:rPr>
              <a:t> for Reproductive Rights; c 1992-2021. Available from: </a:t>
            </a:r>
            <a:r>
              <a:rPr lang="en-GB" sz="1400" u="sng" dirty="0">
                <a:solidFill>
                  <a:srgbClr val="0563C1"/>
                </a:solidFill>
                <a:effectLst/>
                <a:ea typeface="Calibri" panose="020F0502020204030204" pitchFamily="34" charset="0"/>
                <a:cs typeface="Arial" panose="020B0604020202020204" pitchFamily="34" charset="0"/>
                <a:hlinkClick r:id="rId3"/>
              </a:rPr>
              <a:t>https://reproductiverights.org/worldabortionlaws</a:t>
            </a:r>
            <a:r>
              <a:rPr lang="en-GB" sz="1400" dirty="0">
                <a:effectLst/>
                <a:ea typeface="Calibri" panose="020F0502020204030204" pitchFamily="34" charset="0"/>
                <a:cs typeface="Arial" panose="020B0604020202020204" pitchFamily="34" charset="0"/>
              </a:rPr>
              <a:t> </a:t>
            </a:r>
          </a:p>
          <a:p>
            <a:pPr>
              <a:lnSpc>
                <a:spcPct val="107000"/>
              </a:lnSpc>
              <a:spcAft>
                <a:spcPts val="800"/>
              </a:spcAft>
            </a:pPr>
            <a:r>
              <a:rPr lang="en-GB" sz="1400" dirty="0">
                <a:effectLst/>
                <a:ea typeface="Calibri" panose="020F0502020204030204" pitchFamily="34" charset="0"/>
                <a:cs typeface="Arial" panose="020B0604020202020204" pitchFamily="34" charset="0"/>
              </a:rPr>
              <a:t>Ganatra B, </a:t>
            </a:r>
            <a:r>
              <a:rPr lang="en-GB" sz="1400" dirty="0" err="1">
                <a:effectLst/>
                <a:ea typeface="Calibri" panose="020F0502020204030204" pitchFamily="34" charset="0"/>
                <a:cs typeface="Arial" panose="020B0604020202020204" pitchFamily="34" charset="0"/>
              </a:rPr>
              <a:t>Gerdts</a:t>
            </a:r>
            <a:r>
              <a:rPr lang="en-GB" sz="1400" dirty="0">
                <a:effectLst/>
                <a:ea typeface="Calibri" panose="020F0502020204030204" pitchFamily="34" charset="0"/>
                <a:cs typeface="Arial" panose="020B0604020202020204" pitchFamily="34" charset="0"/>
              </a:rPr>
              <a:t> C, </a:t>
            </a:r>
            <a:r>
              <a:rPr lang="en-GB" sz="1400" dirty="0" err="1">
                <a:effectLst/>
                <a:ea typeface="Calibri" panose="020F0502020204030204" pitchFamily="34" charset="0"/>
                <a:cs typeface="Arial" panose="020B0604020202020204" pitchFamily="34" charset="0"/>
              </a:rPr>
              <a:t>Rossier</a:t>
            </a:r>
            <a:r>
              <a:rPr lang="en-GB" sz="1400" dirty="0">
                <a:effectLst/>
                <a:ea typeface="Calibri" panose="020F0502020204030204" pitchFamily="34" charset="0"/>
                <a:cs typeface="Arial" panose="020B0604020202020204" pitchFamily="34" charset="0"/>
              </a:rPr>
              <a:t> C, Johnson BR, </a:t>
            </a:r>
            <a:r>
              <a:rPr lang="en-GB" sz="1400" dirty="0" err="1">
                <a:effectLst/>
                <a:ea typeface="Calibri" panose="020F0502020204030204" pitchFamily="34" charset="0"/>
                <a:cs typeface="Arial" panose="020B0604020202020204" pitchFamily="34" charset="0"/>
              </a:rPr>
              <a:t>Tunçalp</a:t>
            </a:r>
            <a:r>
              <a:rPr lang="en-GB" sz="1400" dirty="0">
                <a:effectLst/>
                <a:ea typeface="Calibri" panose="020F0502020204030204" pitchFamily="34" charset="0"/>
                <a:cs typeface="Arial" panose="020B0604020202020204" pitchFamily="34" charset="0"/>
              </a:rPr>
              <a:t> Ö, </a:t>
            </a:r>
            <a:r>
              <a:rPr lang="en-GB" sz="1400" dirty="0" err="1">
                <a:effectLst/>
                <a:ea typeface="Calibri" panose="020F0502020204030204" pitchFamily="34" charset="0"/>
                <a:cs typeface="Arial" panose="020B0604020202020204" pitchFamily="34" charset="0"/>
              </a:rPr>
              <a:t>Assifi</a:t>
            </a:r>
            <a:r>
              <a:rPr lang="en-GB" sz="1400" dirty="0">
                <a:effectLst/>
                <a:ea typeface="Calibri" panose="020F0502020204030204" pitchFamily="34" charset="0"/>
                <a:cs typeface="Arial" panose="020B0604020202020204" pitchFamily="34" charset="0"/>
              </a:rPr>
              <a:t> A, </a:t>
            </a:r>
            <a:r>
              <a:rPr lang="en-GB" sz="1400" dirty="0" err="1">
                <a:effectLst/>
                <a:ea typeface="Calibri" panose="020F0502020204030204" pitchFamily="34" charset="0"/>
                <a:cs typeface="Arial" panose="020B0604020202020204" pitchFamily="34" charset="0"/>
              </a:rPr>
              <a:t>Sedgh</a:t>
            </a:r>
            <a:r>
              <a:rPr lang="en-GB" sz="1400" dirty="0">
                <a:effectLst/>
                <a:ea typeface="Calibri" panose="020F0502020204030204" pitchFamily="34" charset="0"/>
                <a:cs typeface="Arial" panose="020B0604020202020204" pitchFamily="34" charset="0"/>
              </a:rPr>
              <a:t> G, Singh S, Bankole A, </a:t>
            </a:r>
            <a:r>
              <a:rPr lang="en-GB" sz="1400" dirty="0" err="1">
                <a:effectLst/>
                <a:ea typeface="Calibri" panose="020F0502020204030204" pitchFamily="34" charset="0"/>
                <a:cs typeface="Arial" panose="020B0604020202020204" pitchFamily="34" charset="0"/>
              </a:rPr>
              <a:t>Popinchalk</a:t>
            </a:r>
            <a:r>
              <a:rPr lang="en-GB" sz="1400" dirty="0">
                <a:effectLst/>
                <a:ea typeface="Calibri" panose="020F0502020204030204" pitchFamily="34" charset="0"/>
                <a:cs typeface="Arial" panose="020B0604020202020204" pitchFamily="34" charset="0"/>
              </a:rPr>
              <a:t> A, </a:t>
            </a:r>
            <a:r>
              <a:rPr lang="en-GB" sz="1400" dirty="0" err="1">
                <a:effectLst/>
                <a:ea typeface="Calibri" panose="020F0502020204030204" pitchFamily="34" charset="0"/>
                <a:cs typeface="Arial" panose="020B0604020202020204" pitchFamily="34" charset="0"/>
              </a:rPr>
              <a:t>Bearak</a:t>
            </a:r>
            <a:r>
              <a:rPr lang="en-GB" sz="1400" dirty="0">
                <a:effectLst/>
                <a:ea typeface="Calibri" panose="020F0502020204030204" pitchFamily="34" charset="0"/>
                <a:cs typeface="Arial" panose="020B0604020202020204" pitchFamily="34" charset="0"/>
              </a:rPr>
              <a:t> J, Kang Z, Alkema L. Global, regional, and subregional classification of abortions by safety, 2010–14: estimates from a Bayesian hierarchical model. The Lancet. 2017 Nov 25;390(10110):2372-81. </a:t>
            </a:r>
            <a:r>
              <a:rPr lang="en-GB" sz="1400" u="sng" dirty="0">
                <a:solidFill>
                  <a:srgbClr val="0563C1"/>
                </a:solidFill>
                <a:effectLst/>
                <a:ea typeface="Calibri" panose="020F0502020204030204" pitchFamily="34" charset="0"/>
                <a:cs typeface="Arial" panose="020B0604020202020204" pitchFamily="34" charset="0"/>
                <a:hlinkClick r:id="rId4"/>
              </a:rPr>
              <a:t>http://dx.doi.org/10.1016/S0140-6736(17)31794-4</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a:effectLst/>
                <a:ea typeface="Calibri" panose="020F0502020204030204" pitchFamily="34" charset="0"/>
                <a:cs typeface="Arial" panose="020B0604020202020204" pitchFamily="34" charset="0"/>
              </a:rPr>
              <a:t>Marie Stopes International Reproductive Choices. Afghanistan. MSI Reproductive Choices; c2020. Available from: </a:t>
            </a:r>
            <a:r>
              <a:rPr lang="en-GB" sz="1400" u="sng" dirty="0">
                <a:solidFill>
                  <a:srgbClr val="0563C1"/>
                </a:solidFill>
                <a:effectLst/>
                <a:ea typeface="Calibri" panose="020F0502020204030204" pitchFamily="34" charset="0"/>
                <a:cs typeface="Arial" panose="020B0604020202020204" pitchFamily="34" charset="0"/>
                <a:hlinkClick r:id="rId5"/>
              </a:rPr>
              <a:t>https://www.msichoices.org/where-we-work/afghanistan/</a:t>
            </a:r>
            <a:r>
              <a:rPr lang="en-GB" sz="1400" dirty="0">
                <a:effectLst/>
                <a:ea typeface="Calibri" panose="020F0502020204030204" pitchFamily="34" charset="0"/>
                <a:cs typeface="Arial" panose="020B0604020202020204" pitchFamily="34" charset="0"/>
              </a:rPr>
              <a:t> </a:t>
            </a:r>
          </a:p>
          <a:p>
            <a:pPr>
              <a:lnSpc>
                <a:spcPct val="107000"/>
              </a:lnSpc>
              <a:spcAft>
                <a:spcPts val="800"/>
              </a:spcAft>
            </a:pPr>
            <a:r>
              <a:rPr lang="en-GB" sz="1400" dirty="0">
                <a:effectLst/>
                <a:ea typeface="Calibri" panose="020F0502020204030204" pitchFamily="34" charset="0"/>
                <a:cs typeface="Arial" panose="020B0604020202020204" pitchFamily="34" charset="0"/>
              </a:rPr>
              <a:t>Marie Stopes International Reproductive Choices. Safe abortion and post-abortion care. Marie Stopes International Reproductive Choices; c2020. Available from: </a:t>
            </a:r>
            <a:r>
              <a:rPr lang="en-GB" sz="1400" u="sng" dirty="0">
                <a:solidFill>
                  <a:srgbClr val="0563C1"/>
                </a:solidFill>
                <a:effectLst/>
                <a:ea typeface="Calibri" panose="020F0502020204030204" pitchFamily="34" charset="0"/>
                <a:cs typeface="Arial" panose="020B0604020202020204" pitchFamily="34" charset="0"/>
                <a:hlinkClick r:id="rId6"/>
              </a:rPr>
              <a:t>https://www.msichoices.org/what-we-do/our-services/safe-abortion-and-post-abortion-care</a:t>
            </a:r>
            <a:r>
              <a:rPr lang="en-GB" sz="1400" dirty="0">
                <a:effectLs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642881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93944" y="115823"/>
            <a:ext cx="7147503"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References</a:t>
            </a:r>
            <a:endParaRPr lang="en-US" sz="2400" b="1" baseline="30000" dirty="0">
              <a:solidFill>
                <a:prstClr val="white"/>
              </a:solidFill>
              <a:latin typeface="Calibri"/>
            </a:endParaRPr>
          </a:p>
        </p:txBody>
      </p:sp>
      <p:sp>
        <p:nvSpPr>
          <p:cNvPr id="8" name="TextBox 7">
            <a:extLst>
              <a:ext uri="{FF2B5EF4-FFF2-40B4-BE49-F238E27FC236}">
                <a16:creationId xmlns:a16="http://schemas.microsoft.com/office/drawing/2014/main" id="{BA7CDD2A-29C8-497F-82F0-841E4EC46CB5}"/>
              </a:ext>
            </a:extLst>
          </p:cNvPr>
          <p:cNvSpPr txBox="1"/>
          <p:nvPr/>
        </p:nvSpPr>
        <p:spPr>
          <a:xfrm>
            <a:off x="2396837" y="805451"/>
            <a:ext cx="7810153" cy="5077416"/>
          </a:xfrm>
          <a:prstGeom prst="rect">
            <a:avLst/>
          </a:prstGeom>
          <a:noFill/>
        </p:spPr>
        <p:txBody>
          <a:bodyPr wrap="square">
            <a:spAutoFit/>
          </a:bodyPr>
          <a:lstStyle/>
          <a:p>
            <a:pPr>
              <a:lnSpc>
                <a:spcPct val="107000"/>
              </a:lnSpc>
              <a:spcAft>
                <a:spcPts val="800"/>
              </a:spcAft>
            </a:pPr>
            <a:r>
              <a:rPr lang="en-GB" sz="1400" dirty="0">
                <a:effectLst/>
                <a:ea typeface="Calibri" panose="020F0502020204030204" pitchFamily="34" charset="0"/>
                <a:cs typeface="Arial" panose="020B0604020202020204" pitchFamily="34" charset="0"/>
              </a:rPr>
              <a:t>Marie Stopes International. Afghanistan. Finland Abroad; 2017. Available from: </a:t>
            </a:r>
            <a:r>
              <a:rPr lang="en-GB" sz="1400" u="sng" dirty="0">
                <a:solidFill>
                  <a:srgbClr val="0563C1"/>
                </a:solidFill>
                <a:effectLst/>
                <a:ea typeface="Calibri" panose="020F0502020204030204" pitchFamily="34" charset="0"/>
                <a:cs typeface="Arial" panose="020B0604020202020204" pitchFamily="34" charset="0"/>
                <a:hlinkClick r:id="rId3"/>
              </a:rPr>
              <a:t>https://finlandabroad.fi/web/afg/funding-decisions/-/asset_publisher/TAKwM9X4KvQQ/ahaKytInterventionType/id/1159554</a:t>
            </a:r>
            <a:r>
              <a:rPr lang="en-GB" sz="1400" dirty="0">
                <a:effectLst/>
                <a:ea typeface="Calibri" panose="020F0502020204030204" pitchFamily="34" charset="0"/>
                <a:cs typeface="Arial" panose="020B0604020202020204" pitchFamily="34" charset="0"/>
              </a:rPr>
              <a:t> </a:t>
            </a:r>
          </a:p>
          <a:p>
            <a:pPr>
              <a:lnSpc>
                <a:spcPct val="107000"/>
              </a:lnSpc>
              <a:spcAft>
                <a:spcPts val="800"/>
              </a:spcAft>
            </a:pPr>
            <a:r>
              <a:rPr lang="en-GB" sz="1400" dirty="0">
                <a:effectLst/>
                <a:ea typeface="Calibri" panose="020F0502020204030204" pitchFamily="34" charset="0"/>
                <a:cs typeface="Arial" panose="020B0604020202020204" pitchFamily="34" charset="0"/>
              </a:rPr>
              <a:t>McGinn T, Casey SE. Why don’t humanitarian organizations provide safe abortion services? Conflict and Health. 2016 Mar 24;10(1):8. http://dx.doi.org/</a:t>
            </a:r>
            <a:r>
              <a:rPr lang="en-GB" sz="1400" u="sng" dirty="0">
                <a:solidFill>
                  <a:srgbClr val="0563C1"/>
                </a:solidFill>
                <a:effectLst/>
                <a:ea typeface="Calibri" panose="020F0502020204030204" pitchFamily="34" charset="0"/>
                <a:cs typeface="Arial" panose="020B0604020202020204" pitchFamily="34" charset="0"/>
                <a:hlinkClick r:id="rId4"/>
              </a:rPr>
              <a:t>10.1186/s13031-016-0075-8</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a:effectLst/>
                <a:ea typeface="Calibri" panose="020F0502020204030204" pitchFamily="34" charset="0"/>
                <a:cs typeface="Arial" panose="020B0604020202020204" pitchFamily="34" charset="0"/>
              </a:rPr>
              <a:t>Moroccan Family Planning Association (MFPA). National report Morocco: Religious Fundamentalism and Access to Safe Abortion Services in Morocco. </a:t>
            </a:r>
            <a:r>
              <a:rPr lang="fr-CH" sz="1400" dirty="0">
                <a:effectLst/>
                <a:ea typeface="Calibri" panose="020F0502020204030204" pitchFamily="34" charset="0"/>
                <a:cs typeface="Arial" panose="020B0604020202020204" pitchFamily="34" charset="0"/>
              </a:rPr>
              <a:t>Rabat: MFPA; 2016. </a:t>
            </a:r>
            <a:r>
              <a:rPr lang="fr-CH" sz="1400" dirty="0" err="1">
                <a:effectLst/>
                <a:ea typeface="Calibri" panose="020F0502020204030204" pitchFamily="34" charset="0"/>
                <a:cs typeface="Arial" panose="020B0604020202020204" pitchFamily="34" charset="0"/>
              </a:rPr>
              <a:t>Available</a:t>
            </a:r>
            <a:r>
              <a:rPr lang="fr-CH" sz="1400" dirty="0">
                <a:effectLst/>
                <a:ea typeface="Calibri" panose="020F0502020204030204" pitchFamily="34" charset="0"/>
                <a:cs typeface="Arial" panose="020B0604020202020204" pitchFamily="34" charset="0"/>
              </a:rPr>
              <a:t> </a:t>
            </a:r>
            <a:r>
              <a:rPr lang="fr-CH" sz="1400" dirty="0" err="1">
                <a:effectLst/>
                <a:ea typeface="Calibri" panose="020F0502020204030204" pitchFamily="34" charset="0"/>
                <a:cs typeface="Arial" panose="020B0604020202020204" pitchFamily="34" charset="0"/>
              </a:rPr>
              <a:t>from</a:t>
            </a:r>
            <a:r>
              <a:rPr lang="fr-CH" sz="1400" dirty="0">
                <a:effectLst/>
                <a:ea typeface="Calibri" panose="020F0502020204030204" pitchFamily="34" charset="0"/>
                <a:cs typeface="Arial" panose="020B0604020202020204" pitchFamily="34" charset="0"/>
              </a:rPr>
              <a:t>: https://arrow.org.my/wp-content/uploads/2016/08/Interlinkages-Between-Religion-and-SRHR_National-Report__Morocco.pdf  </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a:effectLst/>
                <a:ea typeface="Calibri" panose="020F0502020204030204" pitchFamily="34" charset="0"/>
                <a:cs typeface="Arial" panose="020B0604020202020204" pitchFamily="34" charset="0"/>
              </a:rPr>
              <a:t>Ramirez FO, McEneaney EH. From women’s suffrage to reproduction rights? Cross-national considerations. Int J Comp </a:t>
            </a:r>
            <a:r>
              <a:rPr lang="en-GB" sz="1400" dirty="0" err="1">
                <a:effectLst/>
                <a:ea typeface="Calibri" panose="020F0502020204030204" pitchFamily="34" charset="0"/>
                <a:cs typeface="Arial" panose="020B0604020202020204" pitchFamily="34" charset="0"/>
              </a:rPr>
              <a:t>Sociol</a:t>
            </a:r>
            <a:r>
              <a:rPr lang="en-GB" sz="1400" dirty="0">
                <a:effectLst/>
                <a:ea typeface="Calibri" panose="020F0502020204030204" pitchFamily="34" charset="0"/>
                <a:cs typeface="Arial" panose="020B0604020202020204" pitchFamily="34" charset="0"/>
              </a:rPr>
              <a:t>. 1997 Jun;38(1-2):6-24. </a:t>
            </a:r>
          </a:p>
          <a:p>
            <a:pPr>
              <a:lnSpc>
                <a:spcPct val="107000"/>
              </a:lnSpc>
              <a:spcAft>
                <a:spcPts val="800"/>
              </a:spcAft>
            </a:pPr>
            <a:r>
              <a:rPr lang="en-GB" sz="1400" dirty="0" err="1">
                <a:effectLst/>
                <a:ea typeface="Calibri" panose="020F0502020204030204" pitchFamily="34" charset="0"/>
                <a:cs typeface="Arial" panose="020B0604020202020204" pitchFamily="34" charset="0"/>
              </a:rPr>
              <a:t>Ranji</a:t>
            </a:r>
            <a:r>
              <a:rPr lang="en-GB" sz="1400" dirty="0">
                <a:effectLst/>
                <a:ea typeface="Calibri" panose="020F0502020204030204" pitchFamily="34" charset="0"/>
                <a:cs typeface="Arial" panose="020B0604020202020204" pitchFamily="34" charset="0"/>
              </a:rPr>
              <a:t> A. Induced abortion in Iran: prevalence, reasons, and consequences. J Midwifery </a:t>
            </a:r>
            <a:r>
              <a:rPr lang="en-GB" sz="1400" dirty="0" err="1">
                <a:effectLst/>
                <a:ea typeface="Calibri" panose="020F0502020204030204" pitchFamily="34" charset="0"/>
                <a:cs typeface="Arial" panose="020B0604020202020204" pitchFamily="34" charset="0"/>
              </a:rPr>
              <a:t>Womens</a:t>
            </a:r>
            <a:r>
              <a:rPr lang="en-GB" sz="1400" dirty="0">
                <a:effectLst/>
                <a:ea typeface="Calibri" panose="020F0502020204030204" pitchFamily="34" charset="0"/>
                <a:cs typeface="Arial" panose="020B0604020202020204" pitchFamily="34" charset="0"/>
              </a:rPr>
              <a:t> Health. 2012 Oct;57(5):482-8. </a:t>
            </a:r>
            <a:r>
              <a:rPr lang="en-GB" sz="1400" u="sng" dirty="0">
                <a:solidFill>
                  <a:srgbClr val="0563C1"/>
                </a:solidFill>
                <a:effectLst/>
                <a:ea typeface="Calibri" panose="020F0502020204030204" pitchFamily="34" charset="0"/>
                <a:cs typeface="Arial" panose="020B0604020202020204" pitchFamily="34" charset="0"/>
                <a:hlinkClick r:id="rId5"/>
              </a:rPr>
              <a:t>http://dx.doi.org/10.1111/j.1542-2011.2012.00159.x</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a:effectLst/>
                <a:ea typeface="Calibri" panose="020F0502020204030204" pitchFamily="34" charset="0"/>
                <a:cs typeface="Arial" panose="020B0604020202020204" pitchFamily="34" charset="0"/>
              </a:rPr>
              <a:t>Sharma AC, Dhillon J, Shabbir G, </a:t>
            </a:r>
            <a:r>
              <a:rPr lang="en-GB" sz="1400" dirty="0" err="1">
                <a:effectLst/>
                <a:ea typeface="Calibri" panose="020F0502020204030204" pitchFamily="34" charset="0"/>
                <a:cs typeface="Arial" panose="020B0604020202020204" pitchFamily="34" charset="0"/>
              </a:rPr>
              <a:t>Lynam</a:t>
            </a:r>
            <a:r>
              <a:rPr lang="en-GB" sz="1400" dirty="0">
                <a:effectLst/>
                <a:ea typeface="Calibri" panose="020F0502020204030204" pitchFamily="34" charset="0"/>
                <a:cs typeface="Arial" panose="020B0604020202020204" pitchFamily="34" charset="0"/>
              </a:rPr>
              <a:t> A. Notes from the field: political norm change for abortion in Pakistan. Sexual and Reproductive Health Matters. 2019 May 31;27(2):126-32. http://dx.doi.org/10.1080/26410397.2019.1586819</a:t>
            </a:r>
          </a:p>
          <a:p>
            <a:pPr>
              <a:lnSpc>
                <a:spcPct val="107000"/>
              </a:lnSpc>
              <a:spcAft>
                <a:spcPts val="800"/>
              </a:spcAft>
            </a:pPr>
            <a:r>
              <a:rPr lang="en-GB" sz="1400" dirty="0" err="1">
                <a:effectLst/>
                <a:ea typeface="Calibri" panose="020F0502020204030204" pitchFamily="34" charset="0"/>
                <a:cs typeface="Arial" panose="020B0604020202020204" pitchFamily="34" charset="0"/>
              </a:rPr>
              <a:t>Soussane</a:t>
            </a:r>
            <a:r>
              <a:rPr lang="en-GB" sz="1400" dirty="0">
                <a:effectLst/>
                <a:ea typeface="Calibri" panose="020F0502020204030204" pitchFamily="34" charset="0"/>
                <a:cs typeface="Arial" panose="020B0604020202020204" pitchFamily="34" charset="0"/>
              </a:rPr>
              <a:t> SY. Abortion in Morocco: will the king approve a progressive law? the Guardian. 2015 May 5 [cited 2016 Jun 22]. Available from: http://www.theguardian.com/global-development-professionals-network/2015/may/05/abortion-in-morocco-will-the-king-approve-a-progressive-law. </a:t>
            </a:r>
          </a:p>
        </p:txBody>
      </p:sp>
    </p:spTree>
    <p:extLst>
      <p:ext uri="{BB962C8B-B14F-4D97-AF65-F5344CB8AC3E}">
        <p14:creationId xmlns:p14="http://schemas.microsoft.com/office/powerpoint/2010/main" val="469319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93944" y="115823"/>
            <a:ext cx="7147503"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400" b="1" dirty="0">
                <a:solidFill>
                  <a:prstClr val="white"/>
                </a:solidFill>
                <a:latin typeface="Calibri"/>
              </a:rPr>
              <a:t>References</a:t>
            </a:r>
            <a:endParaRPr lang="en-US" sz="2400" b="1" baseline="30000" dirty="0">
              <a:solidFill>
                <a:prstClr val="white"/>
              </a:solidFill>
              <a:latin typeface="Calibri"/>
            </a:endParaRPr>
          </a:p>
        </p:txBody>
      </p:sp>
      <p:sp>
        <p:nvSpPr>
          <p:cNvPr id="8" name="TextBox 7">
            <a:extLst>
              <a:ext uri="{FF2B5EF4-FFF2-40B4-BE49-F238E27FC236}">
                <a16:creationId xmlns:a16="http://schemas.microsoft.com/office/drawing/2014/main" id="{BA7CDD2A-29C8-497F-82F0-841E4EC46CB5}"/>
              </a:ext>
            </a:extLst>
          </p:cNvPr>
          <p:cNvSpPr txBox="1"/>
          <p:nvPr/>
        </p:nvSpPr>
        <p:spPr>
          <a:xfrm>
            <a:off x="2396837" y="805451"/>
            <a:ext cx="7810153" cy="4248279"/>
          </a:xfrm>
          <a:prstGeom prst="rect">
            <a:avLst/>
          </a:prstGeom>
          <a:noFill/>
        </p:spPr>
        <p:txBody>
          <a:bodyPr wrap="square">
            <a:spAutoFit/>
          </a:bodyPr>
          <a:lstStyle/>
          <a:p>
            <a:pPr>
              <a:lnSpc>
                <a:spcPct val="107000"/>
              </a:lnSpc>
              <a:spcAft>
                <a:spcPts val="800"/>
              </a:spcAft>
            </a:pPr>
            <a:r>
              <a:rPr lang="en-GB" sz="1400" dirty="0">
                <a:effectLst/>
                <a:ea typeface="Calibri" panose="020F0502020204030204" pitchFamily="34" charset="0"/>
                <a:cs typeface="Arial" panose="020B0604020202020204" pitchFamily="34" charset="0"/>
              </a:rPr>
              <a:t>The regional reproductive, maternal, </a:t>
            </a:r>
            <a:r>
              <a:rPr lang="en-GB" sz="1400" dirty="0" err="1">
                <a:effectLst/>
                <a:ea typeface="Calibri" panose="020F0502020204030204" pitchFamily="34" charset="0"/>
                <a:cs typeface="Arial" panose="020B0604020202020204" pitchFamily="34" charset="0"/>
              </a:rPr>
              <a:t>newborn</a:t>
            </a:r>
            <a:r>
              <a:rPr lang="en-GB" sz="1400" dirty="0">
                <a:effectLst/>
                <a:ea typeface="Calibri" panose="020F0502020204030204" pitchFamily="34" charset="0"/>
                <a:cs typeface="Arial" panose="020B0604020202020204" pitchFamily="34" charset="0"/>
              </a:rPr>
              <a:t>, child, and adolescent health policy survey 2019. (unpublished data) </a:t>
            </a:r>
          </a:p>
          <a:p>
            <a:pPr>
              <a:lnSpc>
                <a:spcPct val="107000"/>
              </a:lnSpc>
              <a:spcAft>
                <a:spcPts val="800"/>
              </a:spcAft>
            </a:pPr>
            <a:r>
              <a:rPr lang="en-US" sz="1400" dirty="0">
                <a:effectLst/>
                <a:ea typeface="Calibri" panose="020F0502020204030204" pitchFamily="34" charset="0"/>
                <a:cs typeface="Arial" panose="020B0604020202020204" pitchFamily="34" charset="0"/>
              </a:rPr>
              <a:t>UNFPA. Addressing unintended pregnancy in the Arab region. UNFPA; 2018. Available from: </a:t>
            </a:r>
            <a:r>
              <a:rPr lang="en-US" sz="1400" u="sng" dirty="0">
                <a:solidFill>
                  <a:srgbClr val="0563C1"/>
                </a:solidFill>
                <a:effectLst/>
                <a:ea typeface="Calibri" panose="020F0502020204030204" pitchFamily="34" charset="0"/>
                <a:cs typeface="Arial" panose="020B0604020202020204" pitchFamily="34" charset="0"/>
                <a:hlinkClick r:id="rId3"/>
              </a:rPr>
              <a:t>https://arabstates.unfpa.org/sites/default/files/pub-pdf/addressing_unintended_pregnancy_in_the_as_report.pdf</a:t>
            </a:r>
            <a:r>
              <a:rPr lang="en-US" sz="1400" dirty="0">
                <a:effectLst/>
                <a:ea typeface="Calibri" panose="020F0502020204030204" pitchFamily="34" charset="0"/>
                <a:cs typeface="Arial" panose="020B0604020202020204" pitchFamily="34" charset="0"/>
              </a:rPr>
              <a:t> </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US" sz="1400" dirty="0">
                <a:effectLst/>
                <a:ea typeface="Calibri" panose="020F0502020204030204" pitchFamily="34" charset="0"/>
                <a:cs typeface="Arial" panose="020B0604020202020204" pitchFamily="34" charset="0"/>
              </a:rPr>
              <a:t>United Nations, Department of Economic and Social Affairs, Population Division. Abortion policies and reproductive health around the world. United Nations; 2014. (Sales No. E.14.XIII.11). Available from: </a:t>
            </a:r>
            <a:r>
              <a:rPr lang="en-US" sz="1400" u="sng" dirty="0">
                <a:solidFill>
                  <a:srgbClr val="0563C1"/>
                </a:solidFill>
                <a:effectLst/>
                <a:ea typeface="Calibri" panose="020F0502020204030204" pitchFamily="34" charset="0"/>
                <a:cs typeface="Arial" panose="020B0604020202020204" pitchFamily="34" charset="0"/>
                <a:hlinkClick r:id="rId4"/>
              </a:rPr>
              <a:t>https://www.un.org/en/development/desa/population/publications/policy/abortionPoliciesAndReproductiveHealth.asp</a:t>
            </a:r>
            <a:endParaRPr lang="en-GB" sz="1400" dirty="0">
              <a:effectLst/>
              <a:ea typeface="Calibri" panose="020F0502020204030204" pitchFamily="34" charset="0"/>
              <a:cs typeface="Arial" panose="020B0604020202020204" pitchFamily="34" charset="0"/>
            </a:endParaRPr>
          </a:p>
          <a:p>
            <a:pPr>
              <a:lnSpc>
                <a:spcPct val="107000"/>
              </a:lnSpc>
              <a:spcAft>
                <a:spcPts val="800"/>
              </a:spcAft>
            </a:pPr>
            <a:r>
              <a:rPr lang="en-GB" sz="1400" dirty="0">
                <a:effectLst/>
                <a:ea typeface="Calibri" panose="020F0502020204030204" pitchFamily="34" charset="0"/>
                <a:cs typeface="Arial" panose="020B0604020202020204" pitchFamily="34" charset="0"/>
              </a:rPr>
              <a:t>WHO. Global Abortion Policies Database: Identified Policy and Legal Sources Related to Abortion: World Health Organization; c2017. Available from: </a:t>
            </a:r>
            <a:r>
              <a:rPr lang="en-GB" sz="1400" u="sng" dirty="0">
                <a:solidFill>
                  <a:srgbClr val="0563C1"/>
                </a:solidFill>
                <a:effectLst/>
                <a:ea typeface="Calibri" panose="020F0502020204030204" pitchFamily="34" charset="0"/>
                <a:cs typeface="Arial" panose="020B0604020202020204" pitchFamily="34" charset="0"/>
                <a:hlinkClick r:id="rId5"/>
              </a:rPr>
              <a:t>https://abortion-policies.srhr.org/</a:t>
            </a:r>
            <a:r>
              <a:rPr lang="en-GB" sz="1400" dirty="0">
                <a:effectLst/>
                <a:ea typeface="Calibri" panose="020F0502020204030204" pitchFamily="34" charset="0"/>
                <a:cs typeface="Arial" panose="020B0604020202020204" pitchFamily="34" charset="0"/>
              </a:rPr>
              <a:t>     </a:t>
            </a:r>
          </a:p>
          <a:p>
            <a:pPr>
              <a:lnSpc>
                <a:spcPct val="107000"/>
              </a:lnSpc>
              <a:spcAft>
                <a:spcPts val="800"/>
              </a:spcAft>
            </a:pPr>
            <a:r>
              <a:rPr lang="en-GB" sz="1400" dirty="0">
                <a:effectLst/>
                <a:ea typeface="Calibri" panose="020F0502020204030204" pitchFamily="34" charset="0"/>
                <a:cs typeface="Arial" panose="020B0604020202020204" pitchFamily="34" charset="0"/>
              </a:rPr>
              <a:t>WHO. Abortion. World Health Organization; c2022: Available from: </a:t>
            </a:r>
            <a:r>
              <a:rPr lang="en-GB" sz="1400" u="sng" dirty="0">
                <a:solidFill>
                  <a:srgbClr val="0563C1"/>
                </a:solidFill>
                <a:effectLst/>
                <a:ea typeface="Calibri" panose="020F0502020204030204" pitchFamily="34" charset="0"/>
                <a:cs typeface="Arial" panose="020B0604020202020204" pitchFamily="34" charset="0"/>
                <a:hlinkClick r:id="rId6"/>
              </a:rPr>
              <a:t>https://www.who.int/health-topics/abortion#tab=tab_1</a:t>
            </a:r>
            <a:endParaRPr lang="en-GB" sz="1400" dirty="0">
              <a:effectLst/>
              <a:ea typeface="Calibri" panose="020F0502020204030204" pitchFamily="34" charset="0"/>
              <a:cs typeface="Arial" panose="020B0604020202020204" pitchFamily="34" charset="0"/>
            </a:endParaRPr>
          </a:p>
          <a:p>
            <a:r>
              <a:rPr lang="en-GB" sz="1400" dirty="0">
                <a:effectLst/>
                <a:ea typeface="Calibri" panose="020F0502020204030204" pitchFamily="34" charset="0"/>
                <a:cs typeface="Arial" panose="020B0604020202020204" pitchFamily="34" charset="0"/>
              </a:rPr>
              <a:t>Zaidi S, Begum F, Tank J, Chaudhury P, Yasmin H, Dissanayake M. Achievements of the FIGO Initiative for the Prevention of Unsafe Abortion and its Consequences in South-Southeast Asia. Int J </a:t>
            </a:r>
            <a:r>
              <a:rPr lang="en-GB" sz="1400" dirty="0" err="1">
                <a:effectLst/>
                <a:ea typeface="Calibri" panose="020F0502020204030204" pitchFamily="34" charset="0"/>
                <a:cs typeface="Arial" panose="020B0604020202020204" pitchFamily="34" charset="0"/>
              </a:rPr>
              <a:t>Gynaecol</a:t>
            </a:r>
            <a:r>
              <a:rPr lang="en-GB" sz="1400" dirty="0">
                <a:effectLst/>
                <a:ea typeface="Calibri" panose="020F0502020204030204" pitchFamily="34" charset="0"/>
                <a:cs typeface="Arial" panose="020B0604020202020204" pitchFamily="34" charset="0"/>
              </a:rPr>
              <a:t> Obstet. 2014 Jul;126 </a:t>
            </a:r>
            <a:r>
              <a:rPr lang="en-GB" sz="1400" dirty="0" err="1">
                <a:effectLst/>
                <a:ea typeface="Calibri" panose="020F0502020204030204" pitchFamily="34" charset="0"/>
                <a:cs typeface="Arial" panose="020B0604020202020204" pitchFamily="34" charset="0"/>
              </a:rPr>
              <a:t>Suppl</a:t>
            </a:r>
            <a:r>
              <a:rPr lang="en-GB" sz="1400" dirty="0">
                <a:effectLst/>
                <a:ea typeface="Calibri" panose="020F0502020204030204" pitchFamily="34" charset="0"/>
                <a:cs typeface="Arial" panose="020B0604020202020204" pitchFamily="34" charset="0"/>
              </a:rPr>
              <a:t> 1:S20-23. http://dx.doi.org/10.1016/j.ijgo.2014.03.015</a:t>
            </a:r>
          </a:p>
        </p:txBody>
      </p:sp>
    </p:spTree>
    <p:extLst>
      <p:ext uri="{BB962C8B-B14F-4D97-AF65-F5344CB8AC3E}">
        <p14:creationId xmlns:p14="http://schemas.microsoft.com/office/powerpoint/2010/main" val="125636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582759" y="139849"/>
            <a:ext cx="6817562" cy="6443831"/>
          </a:xfrm>
        </p:spPr>
        <p:txBody>
          <a:bodyPr>
            <a:normAutofit/>
          </a:bodyPr>
          <a:lstStyle/>
          <a:p>
            <a:r>
              <a:rPr lang="en-US" sz="2000" dirty="0">
                <a:solidFill>
                  <a:srgbClr val="0070C0"/>
                </a:solidFill>
              </a:rPr>
              <a:t>Safe abortion carries low health risks: </a:t>
            </a:r>
            <a:r>
              <a:rPr lang="en-US" sz="2000" dirty="0"/>
              <a:t>While the risks differ depending on the duration of the pregnancy, the method used, and the people carrying out the method,  safe abortion can have a lower risk than an injection of penicillin or carrying a pregnancy to term.</a:t>
            </a:r>
          </a:p>
          <a:p>
            <a:r>
              <a:rPr lang="en-US" sz="2000" dirty="0">
                <a:solidFill>
                  <a:srgbClr val="0070C0"/>
                </a:solidFill>
              </a:rPr>
              <a:t>Abortion related-laws &amp; policies, the provision of good quality services need attention: </a:t>
            </a:r>
            <a:r>
              <a:rPr lang="en-US" sz="2000" dirty="0"/>
              <a:t>Access to safe abortion services is highly restricted in many countries despite evidence that restrictive abortion laws are associated with higher levels of maternal mortality. When safe abortion is legally allowed for adolescents, it is often not adolescent friendly. </a:t>
            </a:r>
          </a:p>
        </p:txBody>
      </p:sp>
    </p:spTree>
    <p:extLst>
      <p:ext uri="{BB962C8B-B14F-4D97-AF65-F5344CB8AC3E}">
        <p14:creationId xmlns:p14="http://schemas.microsoft.com/office/powerpoint/2010/main" val="291745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p:nvPr>
        </p:nvSpPr>
        <p:spPr>
          <a:solidFill>
            <a:srgbClr val="0070C0"/>
          </a:solidFill>
        </p:spPr>
        <p:txBody>
          <a:bodyPr/>
          <a:lstStyle/>
          <a:p>
            <a:r>
              <a:rPr lang="en-US" dirty="0"/>
              <a:t>HUMAN RIGHTS OBLIGATIONS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1"/>
          </p:nvPr>
        </p:nvSpPr>
        <p:spPr>
          <a:xfrm>
            <a:off x="4716967" y="178420"/>
            <a:ext cx="6683354" cy="6367346"/>
          </a:xfrm>
        </p:spPr>
        <p:txBody>
          <a:bodyPr>
            <a:normAutofit lnSpcReduction="10000"/>
          </a:bodyPr>
          <a:lstStyle/>
          <a:p>
            <a:r>
              <a:rPr lang="en-US" sz="2000" dirty="0"/>
              <a:t>States are obliged under human rights law to provide safe abortion care.</a:t>
            </a:r>
          </a:p>
          <a:p>
            <a:r>
              <a:rPr lang="en-US" sz="2000" dirty="0"/>
              <a:t>Implementation of measures to prevent unsafe abortion &amp; to provide post-abortion care are part of the core obligation of states to uphold the right to sexual &amp; reproductive health.</a:t>
            </a:r>
          </a:p>
          <a:p>
            <a:r>
              <a:rPr lang="en-US" sz="2000" dirty="0"/>
              <a:t>States are obliged to ensure universal access to a comprehensive package of sexual &amp; reproductive health interventions including safe abortion care &amp; post-abortion care (the latter whether or not abortion is legal). </a:t>
            </a:r>
          </a:p>
          <a:p>
            <a:r>
              <a:rPr lang="en-US" sz="2000" dirty="0"/>
              <a:t>Human rights mechanisms have called for the decriminalization of abortion &amp; removal of barriers such as third-party consent requirements.</a:t>
            </a:r>
          </a:p>
          <a:p>
            <a:r>
              <a:rPr lang="en-US" sz="2000" dirty="0"/>
              <a:t>Denial of abortion and forced continuation of pregnancy have been identified as a form of gender-based violence.</a:t>
            </a:r>
          </a:p>
        </p:txBody>
      </p:sp>
    </p:spTree>
    <p:extLst>
      <p:ext uri="{BB962C8B-B14F-4D97-AF65-F5344CB8AC3E}">
        <p14:creationId xmlns:p14="http://schemas.microsoft.com/office/powerpoint/2010/main" val="348046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xfrm>
            <a:off x="888631" y="2349925"/>
            <a:ext cx="3498979" cy="2456442"/>
          </a:xfrm>
          <a:solidFill>
            <a:srgbClr val="0070C0"/>
          </a:solidFill>
        </p:spPr>
        <p:txBody>
          <a:bodyPr/>
          <a:lstStyle/>
          <a:p>
            <a:r>
              <a:rPr lang="en-US" dirty="0"/>
              <a:t>KEY CONCEPTS TO CONSIDER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4561243" y="268940"/>
            <a:ext cx="6839078" cy="6390043"/>
          </a:xfrm>
        </p:spPr>
        <p:txBody>
          <a:bodyPr>
            <a:normAutofit/>
          </a:bodyPr>
          <a:lstStyle/>
          <a:p>
            <a:r>
              <a:rPr lang="en-US" dirty="0">
                <a:solidFill>
                  <a:srgbClr val="00B0F0"/>
                </a:solidFill>
              </a:rPr>
              <a:t>Restrictive laws &amp; policies often force adolescents to seek illegal &amp; unsafe abortions:  </a:t>
            </a:r>
            <a:r>
              <a:rPr lang="en-US" dirty="0"/>
              <a:t>Laws &amp; policies should promote the respect &amp; protection of women &amp; girls. This includes ensuring timely access to safe abortion &amp; addressing stigma &amp; discrimination against those who seek abortion services or post-abortion care.</a:t>
            </a:r>
          </a:p>
          <a:p>
            <a:r>
              <a:rPr lang="en-US" dirty="0">
                <a:solidFill>
                  <a:srgbClr val="00B0F0"/>
                </a:solidFill>
              </a:rPr>
              <a:t>Adolescents are less likely than adult women to obtain safe abortion services: </a:t>
            </a:r>
            <a:r>
              <a:rPr lang="en-US" dirty="0"/>
              <a:t>Adolescents &amp; other stakeholders should be informed about the dangers of unsafe abortions, the safe abortion services available, &amp; the circumstances in which they can be legally obtained. </a:t>
            </a:r>
          </a:p>
          <a:p>
            <a:r>
              <a:rPr lang="en-US" dirty="0">
                <a:solidFill>
                  <a:srgbClr val="00B0F0"/>
                </a:solidFill>
              </a:rPr>
              <a:t>Abortion services &amp; health care providers are often not adolescent friendly: </a:t>
            </a:r>
            <a:r>
              <a:rPr lang="en-US" dirty="0"/>
              <a:t>Health care  providers must be trained &amp; supported to inform, counsel &amp; provide services to adolescents according to their evolving capacities, &amp; to be responsive to the needs of different groups of adolescents. </a:t>
            </a:r>
          </a:p>
        </p:txBody>
      </p:sp>
    </p:spTree>
    <p:extLst>
      <p:ext uri="{BB962C8B-B14F-4D97-AF65-F5344CB8AC3E}">
        <p14:creationId xmlns:p14="http://schemas.microsoft.com/office/powerpoint/2010/main" val="260271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518212" y="0"/>
            <a:ext cx="7421997" cy="6858000"/>
          </a:xfrm>
        </p:spPr>
        <p:txBody>
          <a:bodyPr>
            <a:normAutofit/>
          </a:bodyPr>
          <a:lstStyle/>
          <a:p>
            <a:r>
              <a:rPr lang="en-US" sz="1600" b="1" i="1" dirty="0">
                <a:solidFill>
                  <a:srgbClr val="0070C0"/>
                </a:solidFill>
              </a:rPr>
              <a:t>Medical management of abortion (2018).</a:t>
            </a:r>
          </a:p>
          <a:p>
            <a:r>
              <a:rPr lang="en-US" sz="1600" b="1" i="1" dirty="0">
                <a:solidFill>
                  <a:srgbClr val="0070C0"/>
                </a:solidFill>
              </a:rPr>
              <a:t>Safe abortion: technical &amp; policy guidance for health systems (2012).</a:t>
            </a:r>
          </a:p>
          <a:p>
            <a:r>
              <a:rPr lang="en-US" sz="1600" b="1" i="1" dirty="0">
                <a:solidFill>
                  <a:srgbClr val="0070C0"/>
                </a:solidFill>
              </a:rPr>
              <a:t>WHO guidelines on preventing early pregnancy and poor reproductive outcomes among adolescents in developing countries (2011).</a:t>
            </a:r>
          </a:p>
          <a:p>
            <a:pPr lvl="1">
              <a:buFont typeface="Wingdings" pitchFamily="2" charset="2"/>
              <a:buChar char="v"/>
            </a:pPr>
            <a:r>
              <a:rPr lang="en-US" sz="1400" b="1" u="sng" dirty="0"/>
              <a:t>Policy</a:t>
            </a:r>
            <a:r>
              <a:rPr lang="en-US" sz="1400" dirty="0"/>
              <a:t>- ensure laws &amp; policies enable adolescents to obtain safe abortion services; </a:t>
            </a:r>
          </a:p>
          <a:p>
            <a:pPr lvl="1">
              <a:buFont typeface="Wingdings" pitchFamily="2" charset="2"/>
              <a:buChar char="v"/>
            </a:pPr>
            <a:r>
              <a:rPr lang="en-US" sz="1400" b="1" u="sng" dirty="0"/>
              <a:t>Community</a:t>
            </a:r>
            <a:r>
              <a:rPr lang="en-US" sz="1400" dirty="0"/>
              <a:t>- identify &amp; overcome barriers for the provision on safe abortion services; </a:t>
            </a:r>
          </a:p>
          <a:p>
            <a:pPr lvl="1">
              <a:buFont typeface="Wingdings" pitchFamily="2" charset="2"/>
              <a:buChar char="v"/>
            </a:pPr>
            <a:r>
              <a:rPr lang="en-US" sz="1400" b="1" u="sng" dirty="0"/>
              <a:t>Health facility</a:t>
            </a:r>
            <a:r>
              <a:rPr lang="en-US" sz="1400" dirty="0"/>
              <a:t>- ensure adolescents have access to post-abortion care regardless of whether the abortion or attempted abortion was legal;</a:t>
            </a:r>
          </a:p>
          <a:p>
            <a:pPr lvl="1">
              <a:buFont typeface="Wingdings" pitchFamily="2" charset="2"/>
              <a:buChar char="v"/>
            </a:pPr>
            <a:r>
              <a:rPr lang="en-US" sz="1400" b="1" u="sng" dirty="0"/>
              <a:t>Individual</a:t>
            </a:r>
            <a:r>
              <a:rPr lang="en-US" sz="1400" dirty="0"/>
              <a:t>- inform adolescents &amp; other stakeholders about the dangers of unsafe methods of interrupting a pregnancy, safe abortion services legally available &amp; under what circumstances they can be obtained.</a:t>
            </a:r>
            <a:endParaRPr lang="en-US" sz="1400" b="1" u="sng" dirty="0"/>
          </a:p>
          <a:p>
            <a:r>
              <a:rPr lang="en-US" sz="1600" b="1" i="1" dirty="0">
                <a:solidFill>
                  <a:srgbClr val="0070C0"/>
                </a:solidFill>
              </a:rPr>
              <a:t>Health worker roles in providing safe abortion care and post-abortion contraception (2015).</a:t>
            </a:r>
          </a:p>
          <a:p>
            <a:r>
              <a:rPr lang="en-US" sz="1600" b="1" i="1" dirty="0">
                <a:solidFill>
                  <a:srgbClr val="0070C0"/>
                </a:solidFill>
              </a:rPr>
              <a:t>Ensuring human rights in the provision of contraceptive information and services: Guidance and recommendations (2014).</a:t>
            </a:r>
          </a:p>
          <a:p>
            <a:r>
              <a:rPr lang="en-US" sz="1600" b="1" i="1" dirty="0">
                <a:solidFill>
                  <a:srgbClr val="0070C0"/>
                </a:solidFill>
              </a:rPr>
              <a:t>Consolidated guideline on sexual and reproductive health and rights of women living in HIV (2017).</a:t>
            </a:r>
          </a:p>
        </p:txBody>
      </p:sp>
    </p:spTree>
    <p:extLst>
      <p:ext uri="{BB962C8B-B14F-4D97-AF65-F5344CB8AC3E}">
        <p14:creationId xmlns:p14="http://schemas.microsoft.com/office/powerpoint/2010/main" val="410684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400" dirty="0"/>
              <a:t>COMPLEMENTARY DOCUMENTS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627755" y="111512"/>
            <a:ext cx="6915199" cy="6657277"/>
          </a:xfrm>
        </p:spPr>
        <p:txBody>
          <a:bodyPr>
            <a:normAutofit/>
          </a:bodyPr>
          <a:lstStyle/>
          <a:p>
            <a:r>
              <a:rPr lang="en-US" dirty="0"/>
              <a:t>Clinical practice handbook for safe abortion, WHO, 2014.</a:t>
            </a:r>
          </a:p>
          <a:p>
            <a:r>
              <a:rPr lang="en-US" dirty="0"/>
              <a:t>Interagency statement: preventing gender-biased sex selection, WHO, 2011.</a:t>
            </a:r>
          </a:p>
          <a:p>
            <a:r>
              <a:rPr lang="en-US" dirty="0"/>
              <a:t>Sexual health, human rights and the law, WHO, 2015.</a:t>
            </a:r>
          </a:p>
          <a:p>
            <a:r>
              <a:rPr lang="en-US" dirty="0"/>
              <a:t>Sexual health and its linkages to reproductive health: an operational approach, WHO, 2017.</a:t>
            </a:r>
          </a:p>
          <a:p>
            <a:r>
              <a:rPr lang="en-US" dirty="0"/>
              <a:t>Renner R-M, de Guzman A, Brahmi D. Abortion care for adolescent and young women. Int J </a:t>
            </a:r>
            <a:r>
              <a:rPr lang="pt-BR" dirty="0"/>
              <a:t>Gynecol Obstet. 2014;126(1):1–7.</a:t>
            </a:r>
          </a:p>
          <a:p>
            <a:r>
              <a:rPr lang="en-US" dirty="0"/>
              <a:t>Adolescents’ need for and use of abortion services in developing countries. New York: Guttmacher Institute; 2016.</a:t>
            </a:r>
          </a:p>
          <a:p>
            <a:r>
              <a:rPr lang="en-US" dirty="0"/>
              <a:t>Provision of abortion care for adolescent and young women: a systematic review. Chapel Hill, NC: Ipas; 2013.</a:t>
            </a:r>
          </a:p>
        </p:txBody>
      </p:sp>
    </p:spTree>
    <p:extLst>
      <p:ext uri="{BB962C8B-B14F-4D97-AF65-F5344CB8AC3E}">
        <p14:creationId xmlns:p14="http://schemas.microsoft.com/office/powerpoint/2010/main" val="375612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sz="1700" dirty="0"/>
              <a:t>Inform adolescents where and how to access comprehensive abortion care, including safe abortion to the full extent of the law and post-abortion care, through appropriate channels.</a:t>
            </a:r>
          </a:p>
          <a:p>
            <a:r>
              <a:rPr lang="en-US" sz="1700" dirty="0">
                <a:solidFill>
                  <a:srgbClr val="0070C0"/>
                </a:solidFill>
              </a:rPr>
              <a:t>In health facilities, ensure that comprehensive abortion care remains available for adolescents, is safe and is provided respectfully and confidentially.</a:t>
            </a:r>
          </a:p>
          <a:p>
            <a:r>
              <a:rPr lang="en-US" sz="1700" dirty="0"/>
              <a:t>Consider relaxing policies to enable the use of telemedicine for the provision of medical abortion to adolescents to avoid unnecessary clinical visits.</a:t>
            </a:r>
          </a:p>
          <a:p>
            <a:r>
              <a:rPr lang="en-US" sz="1700" dirty="0">
                <a:solidFill>
                  <a:srgbClr val="0070C0"/>
                </a:solidFill>
              </a:rPr>
              <a:t>Consider reducing barriers that delay access to care and therefore increase risks of adolescents reverting to un-safe abortion practices. In particular, consider waiving restrictions (if these exist), such as on age, parental/spousal consent or marital status, and providing services subsidized or free of charge within the relevant legal framework and inline with international guidelines.</a:t>
            </a:r>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3899636012"/>
      </p:ext>
    </p:extLst>
  </p:cSld>
  <p:clrMapOvr>
    <a:masterClrMapping/>
  </p:clrMapOvr>
  <mc:AlternateContent xmlns:mc="http://schemas.openxmlformats.org/markup-compatibility/2006" xmlns:p14="http://schemas.microsoft.com/office/powerpoint/2010/main">
    <mc:Choice Requires="p14">
      <p:transition spd="slow" p14:dur="2000" advTm="114166"/>
    </mc:Choice>
    <mc:Fallback xmlns="">
      <p:transition spd="slow" advTm="114166"/>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Atlas</Template>
  <TotalTime>1</TotalTime>
  <Words>6665</Words>
  <Application>Microsoft Office PowerPoint</Application>
  <PresentationFormat>Widescreen</PresentationFormat>
  <Paragraphs>364</Paragraphs>
  <Slides>35</Slides>
  <Notes>31</Notes>
  <HiddenSlides>1</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Calibri Light</vt:lpstr>
      <vt:lpstr>Georgia</vt:lpstr>
      <vt:lpstr>Rockwell</vt:lpstr>
      <vt:lpstr>Symbol</vt:lpstr>
      <vt:lpstr>Wingdings</vt:lpstr>
      <vt:lpstr>Atlas</vt:lpstr>
      <vt:lpstr>Office Theme</vt:lpstr>
      <vt:lpstr>1_Office Theme</vt:lpstr>
      <vt:lpstr>Acrobat Document</vt:lpstr>
      <vt:lpstr>SAFE ABORTION CARE</vt:lpstr>
      <vt:lpstr>DEFINITIONS </vt:lpstr>
      <vt:lpstr>RATIONALE -1/2</vt:lpstr>
      <vt:lpstr>RATIONALE -2/2</vt:lpstr>
      <vt:lpstr>HUMAN RIGHTS OBLIGATIONS</vt:lpstr>
      <vt:lpstr>KEY CONCEPTS TO CONSIDER</vt:lpstr>
      <vt:lpstr>WHO GUIDELINES</vt:lpstr>
      <vt:lpstr>COMPLEMENTARY DOCUMENTS  TO WHO’s GUIDELINES</vt:lpstr>
      <vt:lpstr>Specific measures for delivery of services in the context of  COVID-19 – 1/2</vt:lpstr>
      <vt:lpstr>Specific measures for delivery of services in the context of  COVID-19 – 2/2</vt:lpstr>
      <vt:lpstr>Considerations for resumption of normal services in the context of COVID-19</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abortion care - Venkatraman Chandra-Mouli, Khalid Siddeeg</dc:title>
  <dc:creator>Venkatraman Chandra-Mouli, Khalid Siddeeg</dc:creator>
  <cp:lastModifiedBy>Aldo Campana</cp:lastModifiedBy>
  <cp:revision>169</cp:revision>
  <dcterms:created xsi:type="dcterms:W3CDTF">2019-06-05T15:08:02Z</dcterms:created>
  <dcterms:modified xsi:type="dcterms:W3CDTF">2022-02-13T20:42:52Z</dcterms:modified>
</cp:coreProperties>
</file>