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402" r:id="rId2"/>
    <p:sldId id="400" r:id="rId3"/>
    <p:sldId id="299" r:id="rId4"/>
    <p:sldId id="386" r:id="rId5"/>
    <p:sldId id="389" r:id="rId6"/>
    <p:sldId id="394" r:id="rId7"/>
    <p:sldId id="391" r:id="rId8"/>
    <p:sldId id="401" r:id="rId9"/>
    <p:sldId id="395" r:id="rId10"/>
    <p:sldId id="399" r:id="rId11"/>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402"/>
            <p14:sldId id="400"/>
            <p14:sldId id="299"/>
            <p14:sldId id="386"/>
            <p14:sldId id="389"/>
            <p14:sldId id="394"/>
            <p14:sldId id="391"/>
            <p14:sldId id="401"/>
            <p14:sldId id="395"/>
            <p14:sldId id="3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IN, Avni" initials="amin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11" autoAdjust="0"/>
  </p:normalViewPr>
  <p:slideViewPr>
    <p:cSldViewPr>
      <p:cViewPr varScale="1">
        <p:scale>
          <a:sx n="99" d="100"/>
          <a:sy n="99" d="100"/>
        </p:scale>
        <p:origin x="194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E36192A4-772F-499B-9F18-1F7483E9783A}" type="datetimeFigureOut">
              <a:rPr lang="en-US" smtClean="0"/>
              <a:t>9/29/2016</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87DB5777-08D6-4F89-AA71-06CB8321432F}" type="slidenum">
              <a:rPr lang="en-US" smtClean="0"/>
              <a:t>‹#›</a:t>
            </a:fld>
            <a:endParaRPr lang="en-US"/>
          </a:p>
        </p:txBody>
      </p:sp>
    </p:spTree>
    <p:extLst>
      <p:ext uri="{BB962C8B-B14F-4D97-AF65-F5344CB8AC3E}">
        <p14:creationId xmlns:p14="http://schemas.microsoft.com/office/powerpoint/2010/main" val="516496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97F76D5D-1347-44BE-9468-18706034E012}" type="datetimeFigureOut">
              <a:rPr lang="en-GB" smtClean="0"/>
              <a:t>29/09/2016</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C25F7B4-6F27-4461-AA6D-E551C95CFF1D}" type="slidenum">
              <a:rPr lang="en-GB" altLang="en-US"/>
              <a:pPr eaLnBrk="1" hangingPunct="1"/>
              <a:t>1</a:t>
            </a:fld>
            <a:endParaRPr lang="en-GB" altLang="en-US"/>
          </a:p>
        </p:txBody>
      </p:sp>
    </p:spTree>
    <p:extLst>
      <p:ext uri="{BB962C8B-B14F-4D97-AF65-F5344CB8AC3E}">
        <p14:creationId xmlns:p14="http://schemas.microsoft.com/office/powerpoint/2010/main" val="331606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10</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r>
              <a:rPr lang="en-US" dirty="0"/>
              <a:t>Parenting:</a:t>
            </a:r>
            <a:r>
              <a:rPr lang="en-US" baseline="0" dirty="0"/>
              <a:t> A journey of love – was developed by the World Council of Churches with technical support from WHO. </a:t>
            </a:r>
          </a:p>
          <a:p>
            <a:r>
              <a:rPr lang="en-US" baseline="0" dirty="0"/>
              <a:t>It is being distributed and applied by the Strategies for Hope Trust.  </a:t>
            </a:r>
          </a:p>
          <a:p>
            <a:endParaRPr lang="en-US" baseline="0" dirty="0"/>
          </a:p>
          <a:p>
            <a:r>
              <a:rPr lang="en-US" baseline="0" dirty="0"/>
              <a:t>Other such initiatives are urgently needed.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1F5A1-C197-4106-A39D-1A6935DB587A}" type="slidenum">
              <a:rPr lang="en-US"/>
              <a:pPr/>
              <a:t>2</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GB" sz="900" dirty="0"/>
              <a:t>Not all adolescents</a:t>
            </a:r>
            <a:r>
              <a:rPr lang="en-GB" sz="900" baseline="0" dirty="0"/>
              <a:t> live with their biological parents</a:t>
            </a:r>
            <a:r>
              <a:rPr lang="en-GB" sz="900" baseline="0"/>
              <a:t>. </a:t>
            </a:r>
          </a:p>
          <a:p>
            <a:endParaRPr lang="en-GB" sz="900" baseline="0" dirty="0"/>
          </a:p>
          <a:p>
            <a:endParaRPr lang="en-GB" sz="9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3</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4</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Even though peers are important to adolescents, they depend on parents and other trusted adults for affection, identification and decision making.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Some adolescents trade the influence of their parents with that of their peers. This happens when the adolescent-parent relationship is not close.</a:t>
            </a:r>
            <a:endParaRPr lang="en-US" sz="1200" kern="1200" dirty="0">
              <a:solidFill>
                <a:schemeClr val="tx1"/>
              </a:solidFill>
              <a:effectLst/>
              <a:latin typeface="+mn-lt"/>
              <a:ea typeface="+mn-ea"/>
              <a:cs typeface="+mn-cs"/>
            </a:endParaRP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5</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endParaRPr lang="en-US" baseline="0" dirty="0"/>
          </a:p>
          <a:p>
            <a:r>
              <a:rPr lang="en-US" baseline="0" dirty="0"/>
              <a:t>A WHO review of carried out in 2007 identified five complementary roles for parents to play.</a:t>
            </a:r>
          </a:p>
          <a:p>
            <a:r>
              <a:rPr lang="en-US" baseline="0" dirty="0"/>
              <a:t>Source: WHO. Helping parents in developing countries improve adolescents' health. WHO. Geneva. 2007.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1F5A1-C197-4106-A39D-1A6935DB587A}" type="slidenum">
              <a:rPr lang="en-US"/>
              <a:pPr/>
              <a:t>6</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US" sz="900" baseline="0" dirty="0"/>
              <a:t>A parent who shows love, sets limits, respects evolving capacity, is a good role model and provides and protects the adolescent – is a powerful positive force in an adolescent's life. Adolescents without such parenting support are more vulnerable to health and social problems.</a:t>
            </a:r>
          </a:p>
          <a:p>
            <a:r>
              <a:rPr lang="en-US" sz="900" baseline="0" dirty="0"/>
              <a:t>Source: WHO. Helping parents in developing countries improve adolescents' health. WHO. Geneva. 2007.</a:t>
            </a:r>
          </a:p>
          <a:p>
            <a:endParaRPr lang="en-GB" sz="9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7</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r>
              <a:rPr lang="en-US" sz="1200" dirty="0">
                <a:solidFill>
                  <a:schemeClr val="tx1"/>
                </a:solidFill>
              </a:rPr>
              <a:t>One area that many studies highlight is the inability of parents to communicate with their adolescents about sexuality and reproduction.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Some parents truly believe that children and adolescents do not need sexuality education. Thy say: “They will learn what they need to, as they go along, just as we did.” Others know that sexuality education is important but are uncomfortable about broaching the subject. At best they do so in passing. “Don’t get pregnant like that girl down the street and bring shame to the family”, they say. </a:t>
            </a:r>
            <a:br>
              <a:rPr lang="en-US" sz="1200" dirty="0">
                <a:solidFill>
                  <a:schemeClr val="tx1"/>
                </a:solidFill>
              </a:rPr>
            </a:br>
            <a:endParaRPr lang="en-US" sz="1200" dirty="0">
              <a:solidFill>
                <a:schemeClr val="tx1"/>
              </a:solidFill>
            </a:endParaRPr>
          </a:p>
          <a:p>
            <a:r>
              <a:rPr lang="en-US" sz="1200" dirty="0">
                <a:solidFill>
                  <a:schemeClr val="tx1"/>
                </a:solidFill>
              </a:rPr>
              <a:t>Source: </a:t>
            </a:r>
            <a:r>
              <a:rPr lang="en-US" dirty="0" err="1">
                <a:effectLst/>
              </a:rPr>
              <a:t>Hindin</a:t>
            </a:r>
            <a:r>
              <a:rPr lang="en-US" dirty="0">
                <a:effectLst/>
              </a:rPr>
              <a:t> MJ, </a:t>
            </a:r>
            <a:r>
              <a:rPr lang="en-US" dirty="0" err="1">
                <a:effectLst/>
              </a:rPr>
              <a:t>Fatusi</a:t>
            </a:r>
            <a:r>
              <a:rPr lang="en-US" dirty="0">
                <a:effectLst/>
              </a:rPr>
              <a:t> AO. Adolescent sexual and reproductive health in developing countries: an overview of trends and interventions. </a:t>
            </a:r>
            <a:r>
              <a:rPr lang="en-US" dirty="0" err="1">
                <a:effectLst/>
              </a:rPr>
              <a:t>Int</a:t>
            </a:r>
            <a:r>
              <a:rPr lang="en-US" dirty="0">
                <a:effectLst/>
              </a:rPr>
              <a:t> </a:t>
            </a:r>
            <a:r>
              <a:rPr lang="en-US" dirty="0" err="1">
                <a:effectLst/>
              </a:rPr>
              <a:t>Perspect</a:t>
            </a:r>
            <a:r>
              <a:rPr lang="en-US" dirty="0">
                <a:effectLst/>
              </a:rPr>
              <a:t> Sex </a:t>
            </a:r>
            <a:r>
              <a:rPr lang="en-US" dirty="0" err="1">
                <a:effectLst/>
              </a:rPr>
              <a:t>Reprod</a:t>
            </a:r>
            <a:r>
              <a:rPr lang="en-US" dirty="0">
                <a:effectLst/>
              </a:rPr>
              <a:t> Health. 2009 Jun;35(2):58-62. http://dx.doi.org/10.1363/ipsrh.35.058.09</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8</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r>
              <a:rPr lang="en-US" dirty="0"/>
              <a:t>Interventions</a:t>
            </a:r>
            <a:r>
              <a:rPr lang="en-US" baseline="0" dirty="0"/>
              <a:t> directed a parents can improve their parenting abilities. More importantly, this leads to tangible benefits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9</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648" y="5243505"/>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levs\Desktop\HRP-EN-C-H-[Converted].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912" y="5229200"/>
            <a:ext cx="3168352" cy="53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0663EF6-4F81-4603-B448-EE23B51A6369}" type="slidenum">
              <a:rPr lang="en-US"/>
              <a:pPr/>
              <a:t>‹#›</a:t>
            </a:fld>
            <a:endParaRPr lang="en-US"/>
          </a:p>
        </p:txBody>
      </p:sp>
    </p:spTree>
    <p:extLst>
      <p:ext uri="{BB962C8B-B14F-4D97-AF65-F5344CB8AC3E}">
        <p14:creationId xmlns:p14="http://schemas.microsoft.com/office/powerpoint/2010/main" val="198728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34818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sldNum="0" hdr="0" dt="0"/>
  <p:txStyles>
    <p:titleStyle>
      <a:lvl1pPr algn="l" defTabSz="914400" rtl="0" eaLnBrk="1" latinLnBrk="0" hangingPunct="1">
        <a:spcBef>
          <a:spcPct val="0"/>
        </a:spcBef>
        <a:buNone/>
        <a:defRPr sz="3600" b="1" kern="1200">
          <a:solidFill>
            <a:srgbClr val="A50021"/>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andramouliv@who.i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323850" y="1125538"/>
            <a:ext cx="8064500" cy="2663825"/>
          </a:xfrm>
        </p:spPr>
        <p:txBody>
          <a:bodyPr/>
          <a:lstStyle/>
          <a:p>
            <a:pPr algn="ctr" eaLnBrk="1" hangingPunct="1"/>
            <a:r>
              <a:rPr lang="en-US" altLang="en-US" sz="2800">
                <a:solidFill>
                  <a:srgbClr val="C00000"/>
                </a:solidFill>
              </a:rPr>
              <a:t>Reaching adolescents through their parents</a:t>
            </a:r>
            <a:endParaRPr lang="en-GB" altLang="en-US" sz="2800"/>
          </a:p>
        </p:txBody>
      </p:sp>
      <p:sp>
        <p:nvSpPr>
          <p:cNvPr id="3" name="Subtitle 2"/>
          <p:cNvSpPr>
            <a:spLocks noGrp="1"/>
          </p:cNvSpPr>
          <p:nvPr>
            <p:ph type="subTitle" idx="1"/>
          </p:nvPr>
        </p:nvSpPr>
        <p:spPr>
          <a:xfrm>
            <a:off x="1187450" y="2924175"/>
            <a:ext cx="6192838" cy="1512888"/>
          </a:xfrm>
        </p:spPr>
        <p:txBody>
          <a:bodyPr rtlCol="0">
            <a:normAutofit fontScale="92500" lnSpcReduction="10000"/>
          </a:bodyPr>
          <a:lstStyle/>
          <a:p>
            <a:pPr algn="ctr" eaLnBrk="1" fontAlgn="auto" hangingPunct="1">
              <a:spcAft>
                <a:spcPts val="0"/>
              </a:spcAft>
              <a:defRPr/>
            </a:pPr>
            <a:r>
              <a:rPr lang="en-GB" dirty="0"/>
              <a:t>Dr V Chandra-Mouli</a:t>
            </a:r>
          </a:p>
          <a:p>
            <a:pPr algn="ctr" eaLnBrk="1" fontAlgn="auto" hangingPunct="1">
              <a:spcAft>
                <a:spcPts val="0"/>
              </a:spcAft>
              <a:defRPr/>
            </a:pPr>
            <a:r>
              <a:rPr lang="en-GB" dirty="0"/>
              <a:t> </a:t>
            </a:r>
            <a:r>
              <a:rPr lang="en-GB" dirty="0">
                <a:hlinkClick r:id="rId3"/>
              </a:rPr>
              <a:t>chandramouliv@who.int</a:t>
            </a:r>
            <a:endParaRPr lang="en-GB" dirty="0"/>
          </a:p>
          <a:p>
            <a:pPr algn="ctr" eaLnBrk="1" fontAlgn="auto" hangingPunct="1">
              <a:spcAft>
                <a:spcPts val="0"/>
              </a:spcAft>
              <a:defRPr/>
            </a:pPr>
            <a:endParaRPr lang="en-GB" dirty="0"/>
          </a:p>
          <a:p>
            <a:pPr algn="ctr" eaLnBrk="1" fontAlgn="auto" hangingPunct="1">
              <a:spcAft>
                <a:spcPts val="0"/>
              </a:spcAft>
              <a:defRPr/>
            </a:pPr>
            <a:r>
              <a:rPr lang="en-US" dirty="0"/>
              <a:t>Training Course in Sexual and Reproductive Health Research</a:t>
            </a:r>
          </a:p>
          <a:p>
            <a:pPr algn="ctr" eaLnBrk="1" fontAlgn="auto" hangingPunct="1">
              <a:spcAft>
                <a:spcPts val="0"/>
              </a:spcAft>
              <a:defRPr/>
            </a:pPr>
            <a:r>
              <a:rPr lang="en-US" dirty="0"/>
              <a:t>Geneva 2016</a:t>
            </a:r>
            <a:endParaRPr lang="en-GB" dirty="0"/>
          </a:p>
          <a:p>
            <a:pPr algn="ctr" eaLnBrk="1" fontAlgn="auto" hangingPunct="1">
              <a:spcAft>
                <a:spcPts val="0"/>
              </a:spcAft>
              <a:defRPr/>
            </a:pPr>
            <a:endParaRPr lang="en-GB" dirty="0"/>
          </a:p>
        </p:txBody>
      </p:sp>
      <p:sp>
        <p:nvSpPr>
          <p:cNvPr id="4" name="Text Placeholder 24"/>
          <p:cNvSpPr>
            <a:spLocks noGrp="1"/>
          </p:cNvSpPr>
          <p:nvPr>
            <p:ph type="body" sz="quarter" idx="11"/>
          </p:nvPr>
        </p:nvSpPr>
        <p:spPr>
          <a:xfrm>
            <a:off x="0" y="476250"/>
            <a:ext cx="1763713" cy="288925"/>
          </a:xfrm>
        </p:spPr>
        <p:txBody>
          <a:bodyPr rtlCol="0"/>
          <a:lstStyle>
            <a:lvl1pPr marL="0" indent="0" algn="ctr">
              <a:buNone/>
              <a:defRPr sz="1200" b="1" baseline="0">
                <a:solidFill>
                  <a:schemeClr val="bg1"/>
                </a:solidFill>
                <a:latin typeface="+mj-lt"/>
              </a:defRPr>
            </a:lvl1pPr>
          </a:lstStyle>
          <a:p>
            <a:pPr eaLnBrk="1" fontAlgn="auto" hangingPunct="1">
              <a:spcAft>
                <a:spcPts val="0"/>
              </a:spcAft>
              <a:defRPr/>
            </a:pPr>
            <a:r>
              <a:rPr lang="en-US" dirty="0"/>
              <a:t>October 2016</a:t>
            </a:r>
            <a:endParaRPr lang="en-GB" dirty="0"/>
          </a:p>
        </p:txBody>
      </p:sp>
    </p:spTree>
    <p:extLst>
      <p:ext uri="{BB962C8B-B14F-4D97-AF65-F5344CB8AC3E}">
        <p14:creationId xmlns:p14="http://schemas.microsoft.com/office/powerpoint/2010/main" val="89376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683568" y="476672"/>
            <a:ext cx="5040561" cy="5355803"/>
          </a:xfrm>
          <a:solidFill>
            <a:schemeClr val="bg1"/>
          </a:solidFill>
        </p:spPr>
        <p:txBody>
          <a:bodyPr>
            <a:normAutofit/>
          </a:bodyPr>
          <a:lstStyle/>
          <a:p>
            <a:r>
              <a:rPr lang="en-US" sz="2800" dirty="0">
                <a:solidFill>
                  <a:schemeClr val="tx1"/>
                </a:solidFill>
              </a:rPr>
              <a:t>Key statement 8</a:t>
            </a:r>
            <a:br>
              <a:rPr lang="en-US" sz="2800" dirty="0"/>
            </a:br>
            <a:br>
              <a:rPr lang="en-US" sz="2800" dirty="0"/>
            </a:br>
            <a:r>
              <a:rPr lang="en-US" sz="2800" dirty="0"/>
              <a:t>There are some efforts under way to help large numbers of parents with the knowledge, attitudes and skills they need to help their adolescents. </a:t>
            </a:r>
            <a:endParaRPr lang="en-GB" sz="2800" dirty="0">
              <a:solidFill>
                <a:srgbClr val="FF0000"/>
              </a:solidFill>
            </a:endParaRPr>
          </a:p>
        </p:txBody>
      </p:sp>
      <p:sp>
        <p:nvSpPr>
          <p:cNvPr id="272387" name="Text Box 3"/>
          <p:cNvSpPr txBox="1">
            <a:spLocks noChangeArrowheads="1"/>
          </p:cNvSpPr>
          <p:nvPr/>
        </p:nvSpPr>
        <p:spPr bwMode="auto">
          <a:xfrm>
            <a:off x="1431925" y="2479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946428"/>
            <a:ext cx="3323868" cy="477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584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2"/>
          <p:cNvSpPr txBox="1">
            <a:spLocks noChangeArrowheads="1"/>
          </p:cNvSpPr>
          <p:nvPr/>
        </p:nvSpPr>
        <p:spPr bwMode="auto">
          <a:xfrm>
            <a:off x="827584" y="3429000"/>
            <a:ext cx="6912767" cy="2677640"/>
          </a:xfrm>
          <a:prstGeom prst="rect">
            <a:avLst/>
          </a:prstGeom>
          <a:solidFill>
            <a:schemeClr val="bg1"/>
          </a:solidFill>
          <a:ln>
            <a:noFill/>
          </a:ln>
          <a:effectLst/>
        </p:spPr>
        <p:txBody>
          <a:bodyPr wrap="square" lIns="91424" tIns="45712" rIns="91424" bIns="45712">
            <a:spAutoFit/>
          </a:bodyPr>
          <a:lstStyle/>
          <a:p>
            <a:r>
              <a:rPr lang="en-US" sz="2800" b="1" dirty="0"/>
              <a:t>Parents are defined as those who provide primary or significant care for adolescents over a significant period without being paid.  They include biological parents, foster parents, adoptive parents, grandparents and other relatives. </a:t>
            </a:r>
            <a:endParaRPr lang="en-US" sz="2800" b="1" dirty="0">
              <a:solidFill>
                <a:srgbClr val="A50021"/>
              </a:solidFill>
            </a:endParaRPr>
          </a:p>
        </p:txBody>
      </p:sp>
      <p:sp>
        <p:nvSpPr>
          <p:cNvPr id="284675" name="Text Box 3"/>
          <p:cNvSpPr txBox="1">
            <a:spLocks noChangeArrowheads="1"/>
          </p:cNvSpPr>
          <p:nvPr/>
        </p:nvSpPr>
        <p:spPr bwMode="auto">
          <a:xfrm>
            <a:off x="7146925" y="6719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92696"/>
            <a:ext cx="4344957" cy="234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72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539553" y="620687"/>
            <a:ext cx="5046018" cy="4283831"/>
          </a:xfrm>
          <a:solidFill>
            <a:schemeClr val="bg1"/>
          </a:solidFill>
        </p:spPr>
        <p:txBody>
          <a:bodyPr>
            <a:normAutofit/>
          </a:bodyPr>
          <a:lstStyle/>
          <a:p>
            <a:r>
              <a:rPr lang="en-US" sz="2800" dirty="0">
                <a:solidFill>
                  <a:schemeClr val="tx1"/>
                </a:solidFill>
              </a:rPr>
              <a:t>Key statement 1</a:t>
            </a:r>
            <a:br>
              <a:rPr lang="en-US" sz="2800" dirty="0"/>
            </a:br>
            <a:br>
              <a:rPr lang="en-US" sz="2800" dirty="0"/>
            </a:br>
            <a:r>
              <a:rPr lang="en-US" sz="2800" dirty="0"/>
              <a:t>We all recognize the crucial role that parents play in ensuring the survival, health &amp; development of infants and children. </a:t>
            </a:r>
            <a:br>
              <a:rPr lang="en-US" sz="2800" dirty="0"/>
            </a:br>
            <a:endParaRPr lang="en-GB" sz="2800" dirty="0">
              <a:solidFill>
                <a:srgbClr val="FF0000"/>
              </a:solidFill>
            </a:endParaRPr>
          </a:p>
        </p:txBody>
      </p:sp>
      <p:sp>
        <p:nvSpPr>
          <p:cNvPr id="272387" name="Text Box 3"/>
          <p:cNvSpPr txBox="1">
            <a:spLocks noChangeArrowheads="1"/>
          </p:cNvSpPr>
          <p:nvPr/>
        </p:nvSpPr>
        <p:spPr bwMode="auto">
          <a:xfrm>
            <a:off x="1431925" y="2479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pic>
        <p:nvPicPr>
          <p:cNvPr id="1026" name="Picture 2" descr="https://encrypted-tbn1.gstatic.com/images?q=tbn:ANd9GcSJJqz3exxaH9CpUQkODh0uW8jRrF82YZ0Mn0PmeDwsdwTApxGOY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122" y="381120"/>
            <a:ext cx="2053354" cy="371325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QQEBQUEBQVFBUUFBAUEBQUFBQUFBUVFBQVFRQQFBQXGyYeFxkjGRQUHy8gIycpLCwsFR4xNTAqNSYrLCkBCQoKDgwOGg8PGiwfHB0sKSksLCopKSksKSksLCkpKSkpKSwsKSkpKSksLCkpKSksKSkpKSwsKSksLCkpKSkpLP/AABEIAMABBwMBIgACEQEDEQH/xAAcAAABBQEBAQAAAAAAAAAAAAAAAQMEBQYCBwj/xAA3EAABAwIEBAQEBQQCAwAAAAABAAIRAwQFEiExBkFRYRMicYEykaGxB0LB0fAUI1LhcpIzY4L/xAAaAQACAwEBAAAAAAAAAAAAAAAAAQIDBAUG/8QAJBEAAgICAgICAgMAAAAAAAAAAAECEQMhEjEEQRMiUVIUMmH/2gAMAwEAAhEDEQA/AMm0JwLhqcauQdRHYXQXIXbUgNjwdQ0lbELPcKUIphaFNEJdioSITInSEiEACEITAEISSgBUJJQgBUJEIAEISSgQIQhAAklCEACEJEhoEISIGCRKhACLkropCkI5QgoSGeOtXYXAXYQWHQTtFsuHqmwpeGU81Vo7oA9GwKllpj0Vko1gyGBSU0VvsEoKRCZEVCRCYCpq5um02lzyGtAlxJgAdSU450Lxzjjit13WNOm7+ywkNA2eRu89e3b1TSsC8x78TXOcW2YAaNPEcJJ7tadAPX5BZx/EFzUPnr1D6Pc0fJpAVbQYIUqjaknRSdIaRZWWM12Hy1qg/wDtxHyJIK1mE8buaQ26ALTp4jRBHd7RuO4+RWQpUYUrw9FCyVHrFOoHAFpBBAIIMgg7EFKsNwbj3hv8CofK4/2ifyuP5PR3Lv6rcoIsEISIEKkQhAAhEpEAKkQhIkCRCEACEJEhAuSuiuSgBEIKEhnjwXQWrp8JNmDKcPCjOUpWWWZIK44bpZqw7KZU4baNiU7htAW7p3RYzb0BDQnFS0eI2cwQplLGKbualaKmmTkJpldp2ITkpkRUJJSVKgaCSYABJJ2AG5KYGb/EDG/6a0cGmH1f7bOokeZ3s36kLxpjVqvxEx5txcNFN2ZjGQ0wQC4mXHX0b8lmWFWx6CtlhaU5gK/w6mBp9VSWlSDKtqFSIVEzTjSLGvYzqPdNeAY/n2VphrsyuaWGB4cI7qEWyU4LsyVKxLnEHpoehB0K9Hw25NSixzty0Zv+Q0d9QVmq9uG7eiueHKk0SOj3fWHfqU4ytkMkKjZaoQkVhnFSIQkAIQiUDBIhCBghCRIQIJQkQAJEJCgYISFCQHFS3BUOtLdPqrMqLcMkIaBMqa8AaKmvXqyuyWmPkqe7co0WIjeKumXRHNRXOSZ0UOy8ssVI3Wis77MN1gm1YVvhl/BCXQmrNu15Wc4/vHMsy0aeI5rCR/jqXfZXFjc5govFeEm5tnBurm+dg6kAy33BKsiyC0zxDxQ+RER8PskpFO1rYU6hA2ifQjkm2M6c1oCXZOtnK1Y/ZUIuPDOv1U2njsQXMkaSRqq5Qb6Jxml2bHBrjULW2l1oe+6xvD+I0XwWu15g7rSMeOXNUbiXOpIbv6og+6suFm/2Ser3EewaP0KpcSADSSY6ytHgTALenGoLQZ65tZ+qIdkcr+tE9CRCtMoIQhIAQhCCQIQhIASIQgQiEJEDApEIQAiEISAcaE3VanmBJUamRKHE7eR9llbp28zpuFtr2nosjilPK+eR+/8APsoliZUOf2XOdPVgeiimomA7mTtCtBUR9YNBJMAalZjEeJXOMU/K0c+Z/ZTjBy6Iymo9nreD4gI1MLT29WQvmo3jju4n3KnYfxJcUDNKs9vbMSP+p0VvwNeyp5Uy64rcDeXB/wDdVA/7EKpoVPMJUariLqji55kuJc49STJK4z6qzg6H8is2ttgzbqkW6TGhjZV7eG6rBk8vMGWNeCOUTBBUnha/jn6rQ3uLMpsLnfw8gs3KUXRr4qSswbMBrUXy3Ug6RK19xiFejTEtGYiTrtpPunLTNUc0uGhIIV/dWoeQD/iIKjKfJ7RKOPitGf4esTeVGeMKzmyS8PyhkgTADDt6r0umwNAAEAAAAbADYBU2BUIJjZogep/191dpp2Z56dAhCEEQQkSoGCEIQAISISECQpUiAEQhIUDBIhCQCIQhADlN6cJVbSuk8bsJ2JoLpuiymPUpaY33HqNQrjEMXa0brI4liLnzGgTjFydIG1FbIjquZsgpmhQc8w0e+w+a4oPDBB82++2p6BSjjzmjTQDlyWuHjfsZ5+R+pnONq3gvFBjsxABqkfDJEhg6wPusszVO392atV73GS5xJK5phW0o9ELcuzoMXXgHopdCkDGiu7PDgSJA+qqlkouji5GZypxpgrf2/DNN2uUT1hNXPBDBqJHadFD54k/48vRmsJq5XDorbEKjLloaCQWmQRtPdVd3bf0zy13Tyn+e6MIsWVjGc0n7hw1af+Tf1CHFP7Isg3/Qu8Gr3NKo1tQZ2EaHQacjK2LK5qlrWfEYA7f6VHa0alNsPrMeBsWwTHSZ0C1vCWF5Gmo/4nfDPJv+1X8Tm9ItnP4l9n2XdpbCmwNHLc9TzJTyEKuqKO9ghEoQMEIQkIVIhCABCRCACUiEiBirlLKRAAkQhIBEISIAyRxaFDucePJVdWpKjd1PHBzdIU5qKtkqpclxlx9AoFxWOYgp2sdFFu9RI3C62PGoKkc2eRzext1VR6tTQjsVHqV0y6vmHcfUKwgZx+6folOWtp4lUt/5EzsANSfkrOlg4M5HSWjM5jmljo/ybPxLHOaWmbIQk9okYfRKvbUQqvDY2V7St+crDkezfBUi6wl8kK5rsBVDYdgdOeiktxNpdALpHIiFUW+zO8b2cNa+NQ7L7OH7j6qrwzBMwDvCqg/5MDwPmFu7Cmy5qkOaXBozbaTIA99StPSptaAAIAXT8bDyxptnM8nPwyaRmMDwCPPUaQ0fA10y48i6eS0Nu4sfHYT+qde6SO2qYHxg910MeNQjSOflyyyStlo2qD/Nl0QqS8quYZBhWVjeZhDt1Rn8ZTVrstxZ3F0yShKWrlcqcJQdM6MZqS0KhJKJVZIVIhIgBUkolJKBhKSUIQAShIhIAXJKVIUDCUiRKkB5bUdCcoU8zTHLVR64JBA3gwjCr7K4A+hH3C6fiQpcmYfJk74jxZ5ZKgXsNaTOi0layBb5djqFnb620LTsduxXRcTEpGfuX6yo9KtD/ZdVSQSx240UHNqOxgqjotom2MMuYJgVA9k8gXNIBPvCv8WoPFcPbmyNDWuiT4cjYt5evdZe6GYAjkRP2V/hXEb2MyEB47kg6bAkbhYfIh9rRv8AGmuPFjdB0PWrw9geIJiVjGO8y0+EXO0rLkia8bsm4lYV6H/jh4IGUEOy6nnB5DVWFpgzmUn1KhzPyzAED0EnorWxuRl116So/wDU1A95e2RJDYc2MsaEjdV3eidbO+Gab20w6qGN8QBwDZlvRup1/wBq9btPyUOjSDA0kAS0evopp2C9BiVRSOBldybOmt5pmuIA9U+U1dDZWFVDVaiaj45AyunuyvgKWwRr1VfGatATsKLWjXldOqawkZhb2nZJWsn5xoVnmoTVMui5x2doTht3dCk/p3dCuPkg4yo6UJclZwkldmi7ouS09FWTESLipVDdzChPxykDBcE6skk2WCRRKeKU3bOHzUhtUHYhKgpnaREpEhAkKEhSGCEiEDPN8Ot81QLriTCMkVaekEZo+6s7KyDDo4Hop1a2z0y1/MQvRQikqOHKVuyNgVQPpweX0nULjFsL3JbI5kKPg7xQFQ1jlawQT3nRVl5e1LypGctozlaG6F/Uk8gpc1FbFxbeivPDTr+oG0BBYQKlU/CB36nsuMc4Ro06zaNFxq1NDVJMNYOpDeeugXptpQbb0G0rZo+o33ceqZt+H6VIl7wA55l73akn7BZ3LkXpUZa34AY6hDHSdzzk91k8U4Rr20nLmA18upA6kc17fb2IbsfkIRc2TXCHAfz7Kvin2TU3Ho+e7e7l0O0PL9le2Fwtvj3AFG4BLQA7kYg/PmsNXwOrQqZHA6bOI/XmqsmG0X489PZpKV6Q0QdfopeFW1xVqjOW+HuS3UkfzRRrLh+tHnpyIGuYR67ytjhGFNoUx4cH/LnM+vJUYsD5fZGnN5C4/V7O8XMMb2hO0TIHoFGx93kC7s6nlHoF2F0cb2S2iU3V1TlM6Ll4RYqHG6gLjBrAvrFx2adO5XVPWANzoFfWVuGNAHv+6z5slLii/FC3bJbSq68x+nTfkMl0TABOneFMqP0MbxosfTwSsaj6jx5yTBDtOwjosRqRr6N41zQevXROeKOyxFbA64kgnQaanUncqMbe7gDzeXvvH7oA3NTEGAwSJTjg13JYzC8LrVKoNaYbr6la8uDR2CKQ7KHirDWmkXF2WF5g7K95ActNxxxKHk0wdAvOHudmlpVfKnSN8fGuHJvZeuBa6A4ra8MYW8tzPcY5LO8JWP8AUvGfluvS222UAN2CVN9lDnwVIiG3I2MrgVCDDgpg31Thjmk4Iisj9kV7IXBXdWpKbKzur0WIEJCUJDPObHD6M+Vmbu6XuPu46KRf1smtNz6ZHJhLgexaZHyhc1boNGVmgG56quuK/wAvv2Xo3KjhVZX311Xr+R8HNpp5d+bm/wA2Wr4WwcEgDUU2aTzI0BPqdVm3XzaIzPmToxrRJc48gOZ7qwwvAb6s01qdwKL5htEPc2G7iXN0J9Vnm7ZoiqR6LhNcOZ0dJzKvvrzxq5ogw2nrUPfePSPusTXu8WtzLmOfE+YU2VPrTEqOPxCcXTXoAVBoX0yWOI2hzHSHDsUJoTTPUrLE21BA0I0j0Usun9F5ieJadSjUdavLK7WFzGOaG5o3jzEExJgfJV/CX4i1fEy13lwPWPmE9PoN+z1hvlKZuQHflB+SiUcUbUEtOu8Ji2xoE1coP9qMwMeaWZxHTp7oehVZOuWgNjrpATeGUi1zmu6eX0VXdcROPg+FRzmqzxILw3KAGmJI1PmVlQvC4jMMriBpoYJE5SZ1G+3RLkh8WO4hS8WmRzGvyUKhUgJw1fMROnY9+SrLq8DHGOqvx/gqlovqLktR8BV9jeBzZUy0Z4z4/K34u56KM5KC2ShHkyywqh+c8/h9P9qU2tVnYRy15JZAEJ2m3+Sue227ZsSS0R2NdJkEehUi2rkaEH1Kea3ulKQyNUvCJGUqIKjgeevZWWWVy5qAIFK7ObUqJxJjApUjB1IUzFLhlGmXvgQJXjvEnGorOMHQbKM7rRJV7IWM3HiOJVfaP11UZl+6odAitWLSJEKCi+mX48nF/wCGp4ZxfwblvIEwV7DQu2vaCCNQvnsXMEEb6L1Pg8Oqta/MYA1TTaJ5lBy7Nk9RK1WUtetyTEqrJO9IqhH2CRCSVSWgUJJSIA8yqPUfufZdOcmqj4En2Xds4wra9OmfFrbU/g5mXdBzMD7qdg/Fleo8utbU1ATAJJ0gCRpoOXNUZwz+oqNz/DJLh2A0HzW54Wc1j8jYbp5IAju2O4+yrf8AYtXR0OLrul/5rSQPi8Oo17mjqWiSF1T4hsr4AODM2vkrNbJ9CZB9itN/SNqHztBPIxr7HcLLcV8FU6kvAgmJcNxP5nD84+vcqRGyvx7g+3FPxKTSxzS0lrSYPmEiCdPZUNPh6jzYG+hdP0K6sryq2l4b3lzQ45d9thB3jn7p2m8u291fCNLZVKVss6FYUyMpdoI3/dO0cSFM1nfEapYYkN+FmWJVNVfGi4Y47qMkmSi2i5tATRpA1DTfSzNDm6y0gCNY6D5KyOMUm0HNrHxHDNlfpJyn4tDoYj6rB3uLScgOnMj7KMysRsViyTSdI248be2b29xdxoZ2eUuAjtJAVfUuSNHOk8z35rMOxB+WMxgbDknsOt313hrZMlSj5XH0Rl4t+zc4PUdUhjOe56Dqtta0RSYA1VPD+Ett6YH5juValxKrnkc3bHGCgqQ6Kqk066gU3wVMY/TVRJEoVdEufRR6buacCBDjai5fVCNFk+O+IxaUHZT5nCAgDHfihxfmPg0zoN4XmNDzO1Tl7WfVcXOkkmUzQcWnVWehLvZdUgGEELvE3BzJCh21QHdNXdbSFQo/Y0SkuJPsaYLZK9K/D6//ALbmLzbDB/bWq4KucteJ3RPplMe0emEpEgKJWM1ipCUkpCUAEoXJKVIDyjMmgc2p5bLkW1Xqzt5XfuuxaviPLr/yhdb+RD8nN+CZ0y4yeZXNCvGVzT0IKzlawqOIJcABybt7yrLD5YMpMjl27KEs0W9Elikls9NsLsVabXjnuOh5hTqtIPbBEgggj15LE8OYiab8pPlcRp36raNqgc1oTtFLWzzC/tBRuH0TyPl9DqPonazAxzWgcp91YfiRhROSvSnM3yvgctwT9VmKGNh5a47iAR3nVaVNNFLg0TTQknsY/cqqxy98OnA0J0H6q9zhrfX9df1WI4qrTVAHIffX9lXk6Jw7ILKqn21SVSt03UoYgAsUsdm6OWjQW1qahholajBrk2Z1pE91W8H4/bU2g1TD+4W0ZjttV2ew+4WfgzTHLBPasaZxsw/FLVPtuKqZ/OPfRRquF0qgkBp9IVbccN0zsI9E9k7wS9NGvt8UY7Zw+ali7B5rzh+AlvwVCPdd069ekPiJTtkXix9xkenU64KmUiF5zh+O1i2YkBSrbjwCoGP0KOaIPx5VZtcSvBSYXO0ABK+f+MeKDc3Dv8QSAvTOI8abWplgduF47j2HCm4lpUoSUnRXLHKCsWm8EJq5pSNFCt7qN1JfdaJ8WmJSTQ3bCXQkrUvPCcsny4qVVpeYFWWVMsGsyMCm4BeZa7fVR3iWKNhwPjNjqFQtpkumj3Ci+Wg9l0SomGuPhNnoFJlY2axSVySglckpDFJQuCUIGf/Z"/>
          <p:cNvSpPr>
            <a:spLocks noChangeAspect="1" noChangeArrowheads="1"/>
          </p:cNvSpPr>
          <p:nvPr/>
        </p:nvSpPr>
        <p:spPr bwMode="auto">
          <a:xfrm>
            <a:off x="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hQQEBQUEBQVFBUUFBAUEBQUFBQUFBUVFBQVFRQQFBQXGyYeFxkjGRQUHy8gIycpLCwsFR4xNTAqNSYrLCkBCQoKDgwOGg8PGiwfHB0sKSksLCopKSksKSksLCkpKSkpKSwsKSkpKSksLCkpKSksKSkpKSwsKSksLCkpKSkpLP/AABEIAMABBwMBIgACEQEDEQH/xAAcAAABBQEBAQAAAAAAAAAAAAAAAQMEBQYCBwj/xAA3EAABAwIEBAQEBQQCAwAAAAABAAIRAwQFEiExBkFRYRMicYEykaGxB0LB0fAUI1LhcpIzY4L/xAAaAQACAwEBAAAAAAAAAAAAAAAAAQIDBAUG/8QAJBEAAgICAgICAgMAAAAAAAAAAAECEQMhEjEEQRMiUVIUMmH/2gAMAwEAAhEDEQA/AMm0JwLhqcauQdRHYXQXIXbUgNjwdQ0lbELPcKUIphaFNEJdioSITInSEiEACEITAEISSgBUJJQgBUJEIAEISSgQIQhAAklCEACEJEhoEISIGCRKhACLkropCkI5QgoSGeOtXYXAXYQWHQTtFsuHqmwpeGU81Vo7oA9GwKllpj0Vko1gyGBSU0VvsEoKRCZEVCRCYCpq5um02lzyGtAlxJgAdSU450Lxzjjit13WNOm7+ywkNA2eRu89e3b1TSsC8x78TXOcW2YAaNPEcJJ7tadAPX5BZx/EFzUPnr1D6Pc0fJpAVbQYIUqjaknRSdIaRZWWM12Hy1qg/wDtxHyJIK1mE8buaQ26ALTp4jRBHd7RuO4+RWQpUYUrw9FCyVHrFOoHAFpBBAIIMgg7EFKsNwbj3hv8CofK4/2ifyuP5PR3Lv6rcoIsEISIEKkQhAAhEpEAKkQhIkCRCEACEJEhAuSuiuSgBEIKEhnjwXQWrp8JNmDKcPCjOUpWWWZIK44bpZqw7KZU4baNiU7htAW7p3RYzb0BDQnFS0eI2cwQplLGKbualaKmmTkJpldp2ITkpkRUJJSVKgaCSYABJJ2AG5KYGb/EDG/6a0cGmH1f7bOokeZ3s36kLxpjVqvxEx5txcNFN2ZjGQ0wQC4mXHX0b8lmWFWx6CtlhaU5gK/w6mBp9VSWlSDKtqFSIVEzTjSLGvYzqPdNeAY/n2VphrsyuaWGB4cI7qEWyU4LsyVKxLnEHpoehB0K9Hw25NSixzty0Zv+Q0d9QVmq9uG7eiueHKk0SOj3fWHfqU4ytkMkKjZaoQkVhnFSIQkAIQiUDBIhCBghCRIQIJQkQAJEJCgYISFCQHFS3BUOtLdPqrMqLcMkIaBMqa8AaKmvXqyuyWmPkqe7co0WIjeKumXRHNRXOSZ0UOy8ssVI3Wis77MN1gm1YVvhl/BCXQmrNu15Wc4/vHMsy0aeI5rCR/jqXfZXFjc5govFeEm5tnBurm+dg6kAy33BKsiyC0zxDxQ+RER8PskpFO1rYU6hA2ifQjkm2M6c1oCXZOtnK1Y/ZUIuPDOv1U2njsQXMkaSRqq5Qb6Jxml2bHBrjULW2l1oe+6xvD+I0XwWu15g7rSMeOXNUbiXOpIbv6og+6suFm/2Ser3EewaP0KpcSADSSY6ytHgTALenGoLQZ65tZ+qIdkcr+tE9CRCtMoIQhIAQhCCQIQhIASIQgQiEJEDApEIQAiEISAcaE3VanmBJUamRKHE7eR9llbp28zpuFtr2nosjilPK+eR+/8APsoliZUOf2XOdPVgeiimomA7mTtCtBUR9YNBJMAalZjEeJXOMU/K0c+Z/ZTjBy6Iymo9nreD4gI1MLT29WQvmo3jju4n3KnYfxJcUDNKs9vbMSP+p0VvwNeyp5Uy64rcDeXB/wDdVA/7EKpoVPMJUariLqji55kuJc49STJK4z6qzg6H8is2ttgzbqkW6TGhjZV7eG6rBk8vMGWNeCOUTBBUnha/jn6rQ3uLMpsLnfw8gs3KUXRr4qSswbMBrUXy3Ug6RK19xiFejTEtGYiTrtpPunLTNUc0uGhIIV/dWoeQD/iIKjKfJ7RKOPitGf4esTeVGeMKzmyS8PyhkgTADDt6r0umwNAAEAAAAbADYBU2BUIJjZogep/191dpp2Z56dAhCEEQQkSoGCEIQAISISECQpUiAEQhIUDBIhCQCIQhADlN6cJVbSuk8bsJ2JoLpuiymPUpaY33HqNQrjEMXa0brI4liLnzGgTjFydIG1FbIjquZsgpmhQc8w0e+w+a4oPDBB82++2p6BSjjzmjTQDlyWuHjfsZ5+R+pnONq3gvFBjsxABqkfDJEhg6wPusszVO392atV73GS5xJK5phW0o9ELcuzoMXXgHopdCkDGiu7PDgSJA+qqlkouji5GZypxpgrf2/DNN2uUT1hNXPBDBqJHadFD54k/48vRmsJq5XDorbEKjLloaCQWmQRtPdVd3bf0zy13Tyn+e6MIsWVjGc0n7hw1af+Tf1CHFP7Isg3/Qu8Gr3NKo1tQZ2EaHQacjK2LK5qlrWfEYA7f6VHa0alNsPrMeBsWwTHSZ0C1vCWF5Gmo/4nfDPJv+1X8Tm9ItnP4l9n2XdpbCmwNHLc9TzJTyEKuqKO9ghEoQMEIQkIVIhCABCRCACUiEiBirlLKRAAkQhIBEISIAyRxaFDucePJVdWpKjd1PHBzdIU5qKtkqpclxlx9AoFxWOYgp2sdFFu9RI3C62PGoKkc2eRzext1VR6tTQjsVHqV0y6vmHcfUKwgZx+6folOWtp4lUt/5EzsANSfkrOlg4M5HSWjM5jmljo/ybPxLHOaWmbIQk9okYfRKvbUQqvDY2V7St+crDkezfBUi6wl8kK5rsBVDYdgdOeiktxNpdALpHIiFUW+zO8b2cNa+NQ7L7OH7j6qrwzBMwDvCqg/5MDwPmFu7Cmy5qkOaXBozbaTIA99StPSptaAAIAXT8bDyxptnM8nPwyaRmMDwCPPUaQ0fA10y48i6eS0Nu4sfHYT+qde6SO2qYHxg910MeNQjSOflyyyStlo2qD/Nl0QqS8quYZBhWVjeZhDt1Rn8ZTVrstxZ3F0yShKWrlcqcJQdM6MZqS0KhJKJVZIVIhIgBUkolJKBhKSUIQAShIhIAXJKVIUDCUiRKkB5bUdCcoU8zTHLVR64JBA3gwjCr7K4A+hH3C6fiQpcmYfJk74jxZ5ZKgXsNaTOi0layBb5djqFnb620LTsduxXRcTEpGfuX6yo9KtD/ZdVSQSx240UHNqOxgqjotom2MMuYJgVA9k8gXNIBPvCv8WoPFcPbmyNDWuiT4cjYt5evdZe6GYAjkRP2V/hXEb2MyEB47kg6bAkbhYfIh9rRv8AGmuPFjdB0PWrw9geIJiVjGO8y0+EXO0rLkia8bsm4lYV6H/jh4IGUEOy6nnB5DVWFpgzmUn1KhzPyzAED0EnorWxuRl116So/wDU1A95e2RJDYc2MsaEjdV3eidbO+Gab20w6qGN8QBwDZlvRup1/wBq9btPyUOjSDA0kAS0evopp2C9BiVRSOBldybOmt5pmuIA9U+U1dDZWFVDVaiaj45AyunuyvgKWwRr1VfGatATsKLWjXldOqawkZhb2nZJWsn5xoVnmoTVMui5x2doTht3dCk/p3dCuPkg4yo6UJclZwkldmi7ouS09FWTESLipVDdzChPxykDBcE6skk2WCRRKeKU3bOHzUhtUHYhKgpnaREpEhAkKEhSGCEiEDPN8Ot81QLriTCMkVaekEZo+6s7KyDDo4Hop1a2z0y1/MQvRQikqOHKVuyNgVQPpweX0nULjFsL3JbI5kKPg7xQFQ1jlawQT3nRVl5e1LypGctozlaG6F/Uk8gpc1FbFxbeivPDTr+oG0BBYQKlU/CB36nsuMc4Ro06zaNFxq1NDVJMNYOpDeeugXptpQbb0G0rZo+o33ceqZt+H6VIl7wA55l73akn7BZ3LkXpUZa34AY6hDHSdzzk91k8U4Rr20nLmA18upA6kc17fb2IbsfkIRc2TXCHAfz7Kvin2TU3Ho+e7e7l0O0PL9le2Fwtvj3AFG4BLQA7kYg/PmsNXwOrQqZHA6bOI/XmqsmG0X489PZpKV6Q0QdfopeFW1xVqjOW+HuS3UkfzRRrLh+tHnpyIGuYR67ytjhGFNoUx4cH/LnM+vJUYsD5fZGnN5C4/V7O8XMMb2hO0TIHoFGx93kC7s6nlHoF2F0cb2S2iU3V1TlM6Ll4RYqHG6gLjBrAvrFx2adO5XVPWANzoFfWVuGNAHv+6z5slLii/FC3bJbSq68x+nTfkMl0TABOneFMqP0MbxosfTwSsaj6jx5yTBDtOwjosRqRr6N41zQevXROeKOyxFbA64kgnQaanUncqMbe7gDzeXvvH7oA3NTEGAwSJTjg13JYzC8LrVKoNaYbr6la8uDR2CKQ7KHirDWmkXF2WF5g7K95ActNxxxKHk0wdAvOHudmlpVfKnSN8fGuHJvZeuBa6A4ra8MYW8tzPcY5LO8JWP8AUvGfluvS222UAN2CVN9lDnwVIiG3I2MrgVCDDgpg31Thjmk4Iisj9kV7IXBXdWpKbKzur0WIEJCUJDPObHD6M+Vmbu6XuPu46KRf1smtNz6ZHJhLgexaZHyhc1boNGVmgG56quuK/wAvv2Xo3KjhVZX311Xr+R8HNpp5d+bm/wA2Wr4WwcEgDUU2aTzI0BPqdVm3XzaIzPmToxrRJc48gOZ7qwwvAb6s01qdwKL5htEPc2G7iXN0J9Vnm7ZoiqR6LhNcOZ0dJzKvvrzxq5ogw2nrUPfePSPusTXu8WtzLmOfE+YU2VPrTEqOPxCcXTXoAVBoX0yWOI2hzHSHDsUJoTTPUrLE21BA0I0j0Usun9F5ieJadSjUdavLK7WFzGOaG5o3jzEExJgfJV/CX4i1fEy13lwPWPmE9PoN+z1hvlKZuQHflB+SiUcUbUEtOu8Ji2xoE1coP9qMwMeaWZxHTp7oehVZOuWgNjrpATeGUi1zmu6eX0VXdcROPg+FRzmqzxILw3KAGmJI1PmVlQvC4jMMriBpoYJE5SZ1G+3RLkh8WO4hS8WmRzGvyUKhUgJw1fMROnY9+SrLq8DHGOqvx/gqlovqLktR8BV9jeBzZUy0Z4z4/K34u56KM5KC2ShHkyywqh+c8/h9P9qU2tVnYRy15JZAEJ2m3+Sue227ZsSS0R2NdJkEehUi2rkaEH1Kea3ulKQyNUvCJGUqIKjgeevZWWWVy5qAIFK7ObUqJxJjApUjB1IUzFLhlGmXvgQJXjvEnGorOMHQbKM7rRJV7IWM3HiOJVfaP11UZl+6odAitWLSJEKCi+mX48nF/wCGp4ZxfwblvIEwV7DQu2vaCCNQvnsXMEEb6L1Pg8Oqta/MYA1TTaJ5lBy7Nk9RK1WUtetyTEqrJO9IqhH2CRCSVSWgUJJSIA8yqPUfufZdOcmqj4En2Xds4wra9OmfFrbU/g5mXdBzMD7qdg/Fleo8utbU1ATAJJ0gCRpoOXNUZwz+oqNz/DJLh2A0HzW54Wc1j8jYbp5IAju2O4+yrf8AYtXR0OLrul/5rSQPi8Oo17mjqWiSF1T4hsr4AODM2vkrNbJ9CZB9itN/SNqHztBPIxr7HcLLcV8FU6kvAgmJcNxP5nD84+vcqRGyvx7g+3FPxKTSxzS0lrSYPmEiCdPZUNPh6jzYG+hdP0K6sryq2l4b3lzQ45d9thB3jn7p2m8u291fCNLZVKVss6FYUyMpdoI3/dO0cSFM1nfEapYYkN+FmWJVNVfGi4Y47qMkmSi2i5tATRpA1DTfSzNDm6y0gCNY6D5KyOMUm0HNrHxHDNlfpJyn4tDoYj6rB3uLScgOnMj7KMysRsViyTSdI248be2b29xdxoZ2eUuAjtJAVfUuSNHOk8z35rMOxB+WMxgbDknsOt313hrZMlSj5XH0Rl4t+zc4PUdUhjOe56Dqtta0RSYA1VPD+Ett6YH5juValxKrnkc3bHGCgqQ6Kqk066gU3wVMY/TVRJEoVdEufRR6buacCBDjai5fVCNFk+O+IxaUHZT5nCAgDHfihxfmPg0zoN4XmNDzO1Tl7WfVcXOkkmUzQcWnVWehLvZdUgGEELvE3BzJCh21QHdNXdbSFQo/Y0SkuJPsaYLZK9K/D6//ALbmLzbDB/bWq4KucteJ3RPplMe0emEpEgKJWM1ipCUkpCUAEoXJKVIDyjMmgc2p5bLkW1Xqzt5XfuuxaviPLr/yhdb+RD8nN+CZ0y4yeZXNCvGVzT0IKzlawqOIJcABybt7yrLD5YMpMjl27KEs0W9Elikls9NsLsVabXjnuOh5hTqtIPbBEgggj15LE8OYiab8pPlcRp36raNqgc1oTtFLWzzC/tBRuH0TyPl9DqPonazAxzWgcp91YfiRhROSvSnM3yvgctwT9VmKGNh5a47iAR3nVaVNNFLg0TTQknsY/cqqxy98OnA0J0H6q9zhrfX9df1WI4qrTVAHIffX9lXk6Jw7ILKqn21SVSt03UoYgAsUsdm6OWjQW1qahholajBrk2Z1pE91W8H4/bU2g1TD+4W0ZjttV2ew+4WfgzTHLBPasaZxsw/FLVPtuKqZ/OPfRRquF0qgkBp9IVbccN0zsI9E9k7wS9NGvt8UY7Zw+ali7B5rzh+AlvwVCPdd069ekPiJTtkXix9xkenU64KmUiF5zh+O1i2YkBSrbjwCoGP0KOaIPx5VZtcSvBSYXO0ABK+f+MeKDc3Dv8QSAvTOI8abWplgduF47j2HCm4lpUoSUnRXLHKCsWm8EJq5pSNFCt7qN1JfdaJ8WmJSTQ3bCXQkrUvPCcsny4qVVpeYFWWVMsGsyMCm4BeZa7fVR3iWKNhwPjNjqFQtpkumj3Ci+Wg9l0SomGuPhNnoFJlY2axSVySglckpDFJQuCUIGf/Z"/>
          <p:cNvSpPr>
            <a:spLocks noChangeAspect="1" noChangeArrowheads="1"/>
          </p:cNvSpPr>
          <p:nvPr/>
        </p:nvSpPr>
        <p:spPr bwMode="auto">
          <a:xfrm>
            <a:off x="0" y="-1114425"/>
            <a:ext cx="2505075"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jpeg;base64,/9j/4AAQSkZJRgABAQAAAQABAAD/2wCEAAkGBhQSEBUUEhQUFRUUFRQYFBcVFBUUFRQUFBQVFBQUFBUXHCYeGBkjGRQUHy8gIycpLCwsFR4xNTAqNSYrLCkBCQoKDgwOGg8PGikcHCQqKSkpLCwsLCkpKSkpLCkpKSksLCksLCkpKSksLCwsKSkpLCwsKSkpKSwsKSwsKSwsLP/AABEIAMEBBgMBIgACEQEDEQH/xAAcAAABBQEBAQAAAAAAAAAAAAAAAQMEBQYCBwj/xABDEAABAwIDBQYEBAMGBAcAAAABAAIRAyEEBTEGEkFRYRMicYGRsTKhwdEHQlLwYnLhFCM0kqKyM0OC8RUWJDVzg9L/xAAZAQACAwEAAAAAAAAAAAAAAAAAAwECBAX/xAAmEQACAgICAgIBBQEAAAAAAAAAAQIRAyESMQQTMkEiUWFxcoEz/9oADAMBAAIRAxEAPwD2JLCEqgBt2HadQPZMOytvCQpgQpTaKuKfZX1MvNo4feU0KDhqOB9lbIVubKPGilTjhp4D2Vm6gDqE0/BA6GFZSRV42uiKx5jzH1XTHCdOengnDgyBzumxTI1HP2Km0VpoTdHA+q6fTMlNgLtxv5qSBHD2CcY4gBI53PkPZdWsoLEqg6QnE3QFk4lseugQhCgkEIQgAQhCABCEIAEIQgAXL6YOoBXSEAQ6uXj8p8j91BxGWj8zY6/1CukIAzowtRnwneHI6qThs5gw+x6/dWrsOOFvD7KPXwIdqAUUQP0sS1w1Qqo5W5vwOI6aoQBbBKkSqCQSpEqABCEIAUIQsvn22LKEiRIMG8R1PRQ5USlZqELAYD8VKZDi8EgC0ak8ljdpfxFxGIJa15pM/Swlv+Z2pUckFM9rqPp/mLR4uAXJwzTofS6+bRiXEyXO9Va5LtBXoPBp1HX6q3Ihws97fhTwXLqZEWXlz/xMxVKpctcLWc0eYkQtfs9+I1DEQ2pFJ55nuHwJ081ZTKvGauh8KcSNKVQStAhCEEghCEACqc62no4Yd8lzv0tufPgFU7T7Vls06Jvo5w4dG/dYDE1HOMkk+aq5JDIwbNVW/FF09yg0D+JziflC6pfia860WeTnD7rGOYumU1T2F/Uel5bt7QqEB4dSJ/Vdv+YaeYWkY8EAggg6EXB8CvFAI1V1kG0lSgYBlk3YTby5HqrqSYuUGj1JCi5dmLK1MPYbcRxaeRUpWKAhCEACEIQAhCEqEANhKoDMS5OtxXRUUkFEpKEw3FBdisOamwHEJA9BUgNY6qW03EaxZeAbe4t5rO37O4/1X0E4WheV7V/h5UrPLmkEk8Tw6pc+y8TzrDV4pADrKdoYR7yu62VGnWdS1LHEHxGq1GAy8NaLX5pcpUNhGyjpZI4/uFYUNnw2JlaLCYJTP7IkPIzSoRMfmOXE3HAKBRxTmOgj1Gq21fBqoxmVA6g9ICvjyPopkxp7Rvfw/wA/7Wl2biN5olut28gTrC168ayjfwzyXGNwSDyCvNmfxAfVxPZjvsJsTqCfotiZiaPSUICFJAKg2tznsqe40952vRv9Vb5hjBSpPqESGNLo5wLDzK8sr7RPxFRxqs3STaNI/cKs3SsvCNs4c3eTRoKXuJt1M81js21REexIyE5VUVz7wrJhRKfSsozGXT7X91dUGw6fBXgKmaTZCu+nUEXa6zh++K9AWKyBgv01lbOnoPALSZGdIQhAAhCEACEIQBUwlBTOCxzazA+m4Oa7Qj2PIp8pFEigpVzKVSAEpt9Y8CU5upS3daTEo2B51mW3WIFZ7A5oDXFotey6wWbVKrxvvcQTpJj0CfwuzTa2MdvCJfPON660+a7NU6WGeaYO9DYdNwC4AxHSUxyqN0RGNujAYjLQMbUMAhxBBmdQLg+qtnUw0X9iV1haDS+W8CQTzIGvX+idx2Le0f3bN49dB1PRYW+TNqjx0NYXFtnl0Ij3U1zpFlnX58TW7KqxsgkB7DI5T4H7K1FQtbzCJRosnY7UcmcLDqoCjvrOce6B5myn5Bhi6u0PEHUEGQY1RjjtEzeim2xJip/IB6meHil/CjJXdr2hBiDcj2W7wuzbKrnuqAFsgNHPdgknzsrzA4BtJpDQBJkwAFvSMNklCEKSpTbX4xtPB1C7Qw3nqRy6AnyXkb8xpm7HNJva4npBW123zkVKnYj4aZIPV/H009Vk6WCaD8IA8IJWfJJM1YotI7q4l25cG6iMwPaXBc2P0lTcSTMA2jjpKqsLjatFzt5m+CSZaYd9iEmN/Q+VfZJLalI3JezjPxDqpr8PAB13hITTcX2t91zf5o+hU7BjepgfoJ9CrJ32UapaINUwnqOI4Fc4+JsomGxI37kDqUyKFydnomztOWj+K3zE/Va5ZnY5u8yZBA5cyB/VaZaDKCEIQAIQhAAhCEAeWfh5i3Cv2c914uOG8BII9l6V/Zl5fsfS3cSw3HeHmJXrKrSZLIxodE1XhjS52g/cKa5wAkmBzXne09Kqar3MqGowmYDnDd6AaEdQil+tDcWNTlTdFhi9o6rHEhrN39OseYKlYTbGmWS9pHAlsET1BuPmsFgyG1BMtJkEEndiJEjT4ounnuFOjUa6AajnERfXui/lPmkSUoOk7NkvGj0bXJKgdi3OGj+83wAg/NaXMMOalJzRqRbx1HsvMcsq1KWGY5r7sdAIMGJIv5LVZDteXO3cRDbfEYjpcfUeabG2mmhEvGlH8o7oqWYQ0iWnhwOo5gpDTnn5LTbSbrqG+zdPebLmwZEEajyWOdi4F9ToseSPB0Mxty2zt+CbvbxieseK5rvBsuKTLE7x3j5x4Arl1VxgWPMniPARBS9sbRX5jlYe2J3TvTvGdLd2xt/Uq92LwLqJLjUD2AO59wATebXUOlVuQeHsrzAYE1MM5tPWo8Nd/KCCfsn45NiskUl/JosgxrqtNxc3d3XFo4TGp9fqrNN4bDhjA1ugH/c+qcWxXWzC6vQIQhSQeObS4jssbW1gVH6aiTqExRzulaTrxv8ANc7W1XnE1i3dvVeTPIPI4X4rrE7IV2fFSnQy3Ug6GNEmeKVcmtGqE11YxisU2xY/eMxA69FKo0w8ToeI6qtFPs7XtqCIIhdMxkE9VnaHplhUcG2XWAq/Eq2piS4QJJ6cE7h626O9xVoKis9onYmkDF+Z8uqgmoGPDY1NzpEgEeSkjFBwhgJPEdBy5p7KcsdiHQ27yRvCBZreIJNgpk29IiCS2zVbCucMQ9oncNMOI1gyI9ytyoGTZQ3DsgfE6C88zEADoBYKetEE0qZlySUpWgQhCuLBCEIAEIQgDzrZ3D9+mRpILvBbfF5xTYLmTwaNT9liskx5p07NuRaeHWOKKleSSTJ4krO8lKkPWO3bLHMM3dUN7DgBoPuVVVMw1BTT60mBcmwA1JOgC0mUbHNs/Ed52oZ+Vv8AN+o9NPFLSlNjG1AytPAtfct3vAFyffs654Hcq7jdO6QAPNazMc7w9CwcXOH5WRboToFn6+2rzIbTEfxOJPyhW/GPbJWTI9pEbL9kxVcWgPAH8bQAeNrq/wAPsHTDRvPqB0XgtI9lR5Zta6k4k0gd6SbnjyWnyzaxtYw2m4QJcS4Q0eMJsMq/UiWXMvs7wOyzKRkVKhtcHd3T/MIusdisdRqOILNaggtEbrBAcJYW3Ph91Oz3bJ9RpbThrTNx8Tm6a8JWPZXNN+9qPzDmOfil5M1vWy0ObfKRp8qw+Dc7dfWqtcXOgVd/d3Q6w37AGI1KY2hycUqobh6h+AO753mGxIiLxA1uo4NKqO5UF9RMHzCjty9rXgF471gJ+gURyRemh0ai+Tf+DuEoVCZcALCYMjyK9E2bwRp0RvCC6/ko+R7L0qTQ4ntHaz+UHoOPmr1Mhj4uzJmyqWl0CEITjOCAhKEAeLZvTH9pqOm7cQ8lrvhc1rp3T0JWgxO37y3vta0gyC0BwNnd1wLgd2d02vZZXPnh+Iq2t2j/AF3io4ZA+6T7WjUsUZLZpse2njaTnhzGupBneEme7LobZzQXGLgixvzoKWXw6Dcxx0HkqtuaPpuO5YHWRMxopOW4tzzUc4mQBp4nQKk25bqi0Kjrsn1cOwfmv6JinRD9NOa5q0nEAvIk6ACPMqThqW6k9DkrFoUyPoVeZRiNysys3UHvj3PmquV3RrbjpCmMqIlG0ew06gcARoQCPArpUGymaCpT3DqNPBX62p2c9qnQIQhSQCEIQAIQhAHmjTCYrVlzVqwq3MMZujqdBzPJc43pC0NpnUa80w1zgNXDeDSeIHOPdWWI2oxNYQ55APBoDQfTVZ/LsF+Y6kyfNWrICnk0qRPGPZzTB4p8AaJh1SFyWPEFzHAE90kEAxyPFLpstaJ7cLOivMdgTh8K1gEGoT2p8pDPS3keaTZrC79RruDRvfQfP2WlzDB9rTLeOrehGiZGOmxE5rkkebVsJKh1cuPBaaphLkEQRYg8CuBg0rZoUkYyrkh4WUrLcr3HAmZWmdgkjcFdSpMHROwmf1KbQG6DmtFQ2gilTfUF3z8PCOizNHBkmAJJ4BW2OwpZRpNcLjenxJHFPjkl2ZpQjZosJjmVRLDPPmPEJ9Y/KMR2dYXsbFa5mglaYT5IROPFnSEITCh59tZsFUdUdVwwDg8lzqZIaQ467pNiCbx1WQq7NYwWOHrW5U3EfIL3BAVHBDFkaPm7FP3SQ4EEaggyPJd5RjIqQAbj2vf0U7OqQNd9vzOn1IUFrC0gtsRokuX0PUX2XNVh1NydfsnKWKmyj4LNACN63Ai2677KV2QLbeIKQPQ6Ki7JsoTCQnhVUFi7yHMjSqC/G31aV6fhsQHsDm6OErxyg+8c/dbbZPPQ3+7fYE2/hd9itOKf0zLmh9o2KChc1ND4FaDKDHyF0mMGO75lPqE7QAhCFIHjleseV+qYw+VveZ3XOPCGkwOQheoDwCfpuWf0fuO9/wCxgsJsviXaUiB/FDfcq1wuxTp/vnx0Zc+pt7rX0ailgq/oiirzSZS5flVCj8FKT+p3ed6nTyTO09LtaBt8PeHTd1+Uq+7QJnFU2vaQeR+YhWcNUUUt2UOydCKJdzMeTf6kq9hRMrw+5RY3pfxNz8ypoSoqkTJ27ImMyxlS5s7mPrzUMZCOZ01kR/l1+auCFW7Qf8AgcXMH+qfoolGK20WjKXSIDMleSYMEEiSHAeLSRdSf/AZcSSACTEXMK4KEetE+yQzhsI1gho8TxPioeesmlPJw+dlZFU21mOFLDOceJaB1cXWHyKmSXErG3JGb7a89VvcDV3qTDzaF5pSqd0XXoWVVYoU7flCrgfY7OuiwQo7654D5o7Zx4fNabMxISF0XP7hcNeYuuHuVqA8Nzs/+oqRoXuI8CSR7qukuMAEnkLn0Xtz9n8O5xcaFIuOpLGqRQwVOn8DGM/laG+wWf0tvs0e+l0eS5XsJiq8Es7Jv6qndt0Z8R9Atng/w8o06Lmh7y91982AIBiG6AX8eq1ZcuCUxYooU8smzyPMMM+lULHiCLePKE2HL0naDZ9mIYbDtAO676GOC81zKk+i/s3thwPy5jmFmnjcWa8eRSQ5TdHVTcPjTrxHzVdS5p5zhuyOCWnsc1aPQ9ktot/8Au3mbWnUdPBac1AQQvHcnzI06zH9br1XLcV2lMO9fFbMcrWzBlhxeiRgsPuAgmZMqSmWOTrSmVQkVCTeQgkpmFKHqOKsDxXbXIKEqkVOYbKupOurGkrAhXjimynQE0UPokRq6hJKUJBYCmsXhhUaGmdQbdDKdKVQ1ZKEKCUJAVIHRWO/EmvFCkOdYf6WP+4WvcYWN/ENk06PRzz8mqk/iy+P5Iz9B3c8l6Hs1VFTDMPKWnyXmdOtDYW0/D/HTQe39NT/cB9il+P8AKjR5CqNmqcwBcueke664JW0xClySVxK7aEAKAkIXRKIQAyWLghSoTbmKQI5VfnWUtxFJzHATHcPFruBBVm5qbcoasE6PIHkglpEEGCORFiE26rDuhVztxl3Z4ouFhVG9/wBQs4esHzVAKe9eD0WCUeLo6cJckOUyZiVvdi83g9k4+CwG5HirbLMWWPa8flIJ8lfHKmLyQtHrzCnaTlX5fi+0YCNCAfVWFNsLYYDosCRdFsoUAZGrWgA9fdSqVTgFWvfIhTMKO7rrcnmT9FBQn038rn5Kbh8QeIUKi0cJPsptEeSYkQS36JlOOEBMg3VX0XOpShJKEksdShIgFBIjilC5lKgDmo5ZrbnDzQa79L4P/UD/APlaJzryo2a4DtqFRnEju/zAyPmquPJUTF00zx2viCDAWn2BzFtF7hUdHaQOgINjPmR5qmqYWHGfNJuQVmhLhI6EoqcaPYCU2Xqp2bzHtcO2T3mdx3lofSFY7y6C2jmtU6Hmp0JmmnpUkAukjUqABCCgoAZqtTDtVLcotQKQMtt9gt7DioBem8T/ACusfnurA03leuZjgxVoVGH8zSPOLfOF464EE8CNfZZM8d2a/Hlqh/dtPNPYapBjmmKb5Tb396yQjUz0nZDMO72ZkRp4LX0KoXlmzeYjeEmCOPsvSsO2Wj6Lbjdo5+WNSLAIUenVIsUJlCjDGoVaYC7BPX3VK56qc+2ir4djeyLQCTJLd4g8NbJbdEJW6PR8PopTF4e3b3FnWu4eAa32CX/zFXqfFWquHIvdHoCp9qGelnupeCIkTym6aavLNl9pmUH/AN5vEHUgTHjJXpOX5g2s3eYZbwPOwKnkmiri0yWESuWrqUsAJRqkBSFQAu8uXPSym3OlDJAapxp7vmPomWunVO/lHj9VbH2Vl0Yja3Koqdq0d1570aB/9feVnnU16i/DscN10OBsRFiFidocmFBw3TLXXbOojUH5XSs+KnyXRo8bNf4sf2XxG5VLODx/qbcfKVqmuuvO6VZzHBw1BBHkvQMPUkA8wD6iVfDK0GeFOydTTjU0xPBPM4qVctXSABBQkUgCjYgKSUzVbKAGX2C8iz6h2eKqtiJJI8CZC9Zxb4Xme2YmsDylviIDh/uPolZY3EbhlUimAgJKjvVczZJHqsZvHcLWLHT6r1DZHOA9gbN2j1HLyXlJaQFa5DnBo1GmdCm45cWKyw5I9neydEJnK8Y2rTa9psR6cwhbDAeJ4POqjRAfI5G4+6dzLOO1pOpup6ixadDwN1lKGOIU1mPSLHcUVxwbwbg/JT8CTMEEeP8ARTGYxruScqBph0gAC/3VWqVl0yPiMxZTqbhcSHGS7dcAP4b6r2DYt1P+zu7Iy3fsZJmWtP1XjWLptfyIuZF7L1n8NsvNHABp4vcW9GkNgHrqqxDIqRq2pSU2CuphXRnAdVzvIcVzvIA6IXIvKSea5Kgk6bdOv+Bvl7Epl1gYTrndxp/fwlMx9lZdDLNVgM2zA1qpdw0b0aNPuthn2YFmHqGTJaWjxf3fqfRYqjgXdk6sTDR3AOZ1Lp6aeSr5Lb/Ed4cUk5f4RHVV6DllbfpMcOLW+0H5hecNqzPRbnZGrvYcdHOHsfqlYO6NHkrVmgpp1xTbEpK1mEdaulyEsqQFSFCRAAVzCVyOCAKvHOusDtjhzvb3AxPiLA+h+S3GYO7yotosPvYapzAn0KiStMmLpo8/brC4c+ClDrrmssB0UdB0i6UyE1TdMJyoOqCTWbIbUGgHNPeaRYE6GQhZFj44oTVNoU8cW7M2NU61KhWEjlLVS/8AluSoR9AuyPlnxP8A3wXuGxf+Bp+fulQqrsnJ8S6auihCsujOJ+UptnxeiEKSTqrqVzwSoUAI/wCFdf8ALb+/yuQhMx9lJdFBtX/wB/8AIz6qsrf+2t8Xf73oQozfJ/waPG/5r+xkaPwu/fBb3Yn/AA3/ANjvZqEJOH5GnyPgaVqG6oQthzx5KhCAApEIQBy5KUIQBRZl8Srcz/w9X+R3shCPoEeZN1KWpxQhYfs6K6I+H1ClP1SoUMshlyRCEEH/2Q=="/>
          <p:cNvSpPr>
            <a:spLocks noChangeAspect="1" noChangeArrowheads="1"/>
          </p:cNvSpPr>
          <p:nvPr/>
        </p:nvSpPr>
        <p:spPr bwMode="auto">
          <a:xfrm>
            <a:off x="0" y="-1114425"/>
            <a:ext cx="2495550"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2339" y="3988102"/>
            <a:ext cx="3661749" cy="26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76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683568" y="312738"/>
            <a:ext cx="7056784" cy="4801363"/>
          </a:xfrm>
          <a:solidFill>
            <a:schemeClr val="bg1"/>
          </a:solidFill>
        </p:spPr>
        <p:txBody>
          <a:bodyPr>
            <a:normAutofit/>
          </a:bodyPr>
          <a:lstStyle/>
          <a:p>
            <a:r>
              <a:rPr lang="en-US" sz="2800" dirty="0">
                <a:solidFill>
                  <a:schemeClr val="tx1"/>
                </a:solidFill>
              </a:rPr>
              <a:t>Key statement 2</a:t>
            </a:r>
            <a:br>
              <a:rPr lang="en-US" sz="2800" dirty="0"/>
            </a:br>
            <a:r>
              <a:rPr lang="en-US" sz="2800" dirty="0"/>
              <a:t>Adolescents depend on their parents.</a:t>
            </a:r>
            <a:br>
              <a:rPr lang="en-US" sz="2800" dirty="0"/>
            </a:br>
            <a:r>
              <a:rPr lang="en-US" sz="2800" dirty="0"/>
              <a:t>Parents continue have a crucial role to play in the health and development of their adolescent sons and daughters. </a:t>
            </a:r>
            <a:br>
              <a:rPr lang="en-US" sz="2800" dirty="0"/>
            </a:br>
            <a:endParaRPr lang="en-GB" sz="2800" dirty="0">
              <a:solidFill>
                <a:srgbClr val="FF0000"/>
              </a:solidFill>
            </a:endParaRPr>
          </a:p>
        </p:txBody>
      </p:sp>
      <p:sp>
        <p:nvSpPr>
          <p:cNvPr id="272387" name="Text Box 3"/>
          <p:cNvSpPr txBox="1">
            <a:spLocks noChangeArrowheads="1"/>
          </p:cNvSpPr>
          <p:nvPr/>
        </p:nvSpPr>
        <p:spPr bwMode="auto">
          <a:xfrm>
            <a:off x="1431925" y="2479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 name="AutoShape 4" descr="data:image/jpeg;base64,/9j/4AAQSkZJRgABAQAAAQABAAD/2wCEAAkGBhQRERQUExMVFRUWGRwaGRgYFxweHRweIh0aGh0hIB0bHCceGh8jIBwfHy8hIycpLCwvGh4xNTAqNScrLCkBCQoKDgwOGg8PGjQkHyUxLCwsLjQsKSwsLS8sLCwsLC8sLSwsLywwNCwsLCwsLCwsLCwsLCwsKSwsLC0sLCwsLP/AABEIAHQA8AMBIgACEQEDEQH/xAAcAAACAwEBAQEAAAAAAAAAAAAFBgMEBwACCAH/xAA+EAABAwIEBAQEBAQFBAMBAAABAgMRACEEBRIxBkFRYQcTInEyQoGRFKGxwSNS0fAzYnLh8RVDksJjotIW/8QAGgEAAgMBAQAAAAAAAAAAAAAAAwQBAgUABv/EAC4RAAIBAwMCAwcFAQAAAAAAAAECAAMRIQQSMSJBEzJxBVFhgZGx4UKhwdHwFf/aAAwDAQACEQMRAD8A0zHoCVFI/sVXzTiJnAMS65pWsSE7qjsN/rU+aY9LLS8Q6QfLEgHckbD61hfEGaKxTynXDKlmSeUcgOgG1KXvxGrEGxmiHxMwTqdJdWiR86DAP51cwnETLeFW4XErSn+Qg+w7fWsYTh03kREVCpXkklsm+6CJSvtHOhmkphRVINzNZ4F8W2VLdQ4ytCQCoKB1TB2IixMzO1qZk+LmFn4HgOZ0j9JmsYwGHSyhMJUkqGpwKEEKJMD/AEgbHereAwxxSylKkpjmZom/YLDiV8MPk8z6EybPmMWjWw4FgbxuD0INxRCvnbJsUrLsVqbcPmJPq1KOlaeYIHy8xNxW1J4oCmvMEQoDTF/r7VY6lFXcxi70ysp8Uvw63DiSNQKkaQSAO/c0EzXNEvPhUqTIAAAsYqPOs0S8sLuVCbJ59qDYrGgj+OhTaU3SoG9uXevP1tQa7ELxfiUEnzvNwEKTCmlp5wfV2nlNVMv4mUqUBMAxBM/l3oHmXHDrg9JCU8gQCr62oenjTET6leYP5VJEflce9E/5zlbkC/r+Ja15pWI1pb81RDbaY9VyT/saW8+z5nEkDUEoSARAnUrpPKrmUZ7+IaMBWoQXG1zAR1HIjvX6Wg8vUltKkr6RYiwPtSYHgiz/AClWFoJxWK81ttKWUC5iNzz2r1/1xlwKEaCERJvBHT3o5ikpKFNhLZKfSSn4hI3terGWYVphhKYaUEidagCZ7jqKDuVhkG/rItBuBzdtLaUmQqPTb4h2P7GjLWatrSQkCYFjYkjrS4nDuKc16BJunR8OkHvRXLMOgoOhYlUydjJ39qAwUG/5nQkMUAtI0Qr5jMim/Lc3RoCZuLR1rP8ADvkHyiSVJ58z96YW1plKiY0xI5/WndLqGoVLj0k2vHWvLjgSCTYASar5di/MRqIi5FDs/wAaoHytI0rSZKjb2MXFeqasop7+0rE/xTxDr7LQZs2SZVMEkXj2oCwVOYdbznmOFTcKlRsfhJvVvMsA8EaRBAJIBNgO3WuzQjyICdKnBBSNory+o1JqvecBM6wTR1SklYXCAkC5PKi7IxDRKVNhN7AgbHtvTvwnwu03hkPiQuSAFdiRNvrVDNoUFrgmJAAHxHt2FaJFrGaVCmoW8XWuIHmoAUDpGwnf3/eocy4mD5KMTduxUUxq5bGoMUvykkxClXEbQLVWcy0OpOuAuwk7X9r/ANmpA7y7ZFpQz7KSylCkKBQv4VAyCN7nqKpYBTrh0iVQD9fajWYsFLCGdRASrUU6TBsRPSqmUvLw5CrJEkD7flNXLDbbvM2qu1rR68VeIyD+HJHpTqVHU7T7D9az5x0qFiASOfMQIruKsS7iH3VOKgrWpSkgH0ifSCdtuVVmEHSAr4RYcj9t7U6ossYY3aeXcYtFiP7iBTBwhli3nA/o1JRcJnc7CJpddxGkifUPzFaNwlj0N4UKFjBtQqzELiGoqC2ZQx+DcfQHSChThP8ACsPSDEgyTI58ulH8n4aaw+HDygoqAkhIkn6c68YTOluLKShEJAUlRTB9Vzc/tY1dxWdeSgQr3BNKlz5Y0FXkTNeJc1D7qlttKTp3kkkjvYbVqfAuGW7lTShBPqEHsSN6T8Jjk4nEFKWUKLx8sJSQmCbEqtMc/pWm8M5EcvwqWDdQkk/KSSdp5RFXdQ67SIu6g94ts542yrQpICrn1bdoNKfHvE6VtoSlKgZUSdhG1h7zTK7iJfWlTQK0qAH8p9jWbcQ5jrxzqXEgJCi2B/LB/wCfvSWgpDxCSMiICD2MWYg02cLspKgdP5TNDcTk3lugoQoNiNUyftNyKZsXiC2zqZCdRHeY7QKfq1wwAXvNCjRKklu0I47MQFD0wf1B3B7HpVTLc4/gaEK0PpJgEQnTNhPOlfB5fiHg4sAxIAmbyY2Jo0zkyvOhwFIQBciJ5WHSs+si7cn4/wC+sBq2vY2jBg32/LUSQH1J9RNvp3ipcPnmHLQQoBRmNKRBM9aV8fmC2HggpEoUQFEclfrVsIbHl6mVatWkKBgKO9/ekmo4id4ax2HZ0+W06GVFHzTGnoCdr1V4bwrshAgpEkrBtQ/EOpdeUVsny0gITCtus/WmNtZQjysMm5Tpb1CJWbC+xiuNMlQp7zu8Xc246awbziVJJWLdieRB6VDgPGBN9bYgCAO/Mk8+VE3/AAvwoSsOvF7Ex6iFix6BE2HveslzvLFMulGnSUmL/wC9blLSUPKRkRhqZUXm+8EeKmGcbUH1JYI21KJkc+Vopl4szFsNiYIjVq5Qdor5SYxqkdwbd61jhPiJzHYVLKv+2QCuR8A2Ebi1qJrCaenKqMQNoxYfOJX6W5I3Kzy6jrSXxf4hOKfOHwoCggkDSmSo8zPIU1KZS00+pvUtelahJmLWikLhR4MNl30alkkqO4HL2HOszQIhvUYXhaVPdNQ4ceL2XsNwttaEwoqEHXJJPQiTQV8PQsBEhA5gjnf2nr3o5g+KcO4ylLKipKbFRG5Ime83M/0qHFY4QRZaTuk7GLgH6gU1WILTXpUxtEQOLWAytaCZ0gGBsCoSR7f0pdOeKTASbxHYxy/amfM8vW+pal/Eoz/falZ7h9YOlUiNjExRabLazRaspDXWFl4oKYKkn4YUUnlyjvQ9wKxCSrUkJHfcxRBvLghhWpe6h/vVxjJGmWEFSNcqKjeIHIdxSz1FTPe+JnVvNAgy1SSIOoEySTMnuKoqehxWuCqbenf+lEcU4tI5du9UGVrVfUL3iL/n3rVjBEgfxKURKbk3APTb70Z4c4mbZI1iUzsTelp3CqUshR251+PYTlHTlyNQyKwsZCuVNxNDw/F5S+tK1eYwskIUQNSByEjdPKOW9USp558MoSXCowkA/wBiO9LeHKS3e8C9NvhVmpGM8spCh5SyFn4hBTb9vrStdNiGoBxL+KeDHPgXhZbeKDzzRaCEq+JSTKoiUhM/c0+Z/irgASCm8dIoU7iipKg0ZMXtP0qRowPUkzasJ/aD1KZprg++VLEndAD2FR5iA0FJJG5vEcqTOPuCFFxWIaGrUJcSN5Hzp623H1rWU4UGTE8/b+lAeKsKleFcadZW424d0bo03BFjefy96c0LVA4NsdzKWB4mcZHj1nCsoc1LCg5pUo2RpAUmOsjkflNRYrO1J+AVYzrEloKYSNEoCVAixHIidj3F7kUuYXMEtqh6SnkoU2ybiSB8o8rbRa/zjhw6++VAAp8o+t1ZRcC1pn6AUz4ps4lbi2JKwkp35C6d7TNZHmXE5SuGnFlJHqgxPQHqBTr4e458gL2KhpgJIAE3UdXxn/TtQ6+mbZvidZt59INDsOAvFRK7GSNwb35RU+VNw9rQvWNZgFXPrevOa5AprEgmVyoqAI+9u1dgeHdSpUD6yoIUbAxeR7dKC1iL3iljGxRS8t5ISHCpKVSkCB1FudGMOZUhOvRoAVrsIm2kTzIkdqoZM62lAUhSQTYhNu1xXrHt+Zh3E6G1KQQpPmSU2N1QLmBJjntWfRdRUAb3wtO24Xl9jhvSpTnnJDJOoJCRM85VEm/Ws38UcKFPNuNpJlJCvcXB+1PZxykNJLhTBumElsaeQ0na1UG8ofx0Kbb0tzZxY9PuAfjHtvW3T3b+gTUq22WYzG8xy/ykNKJkualR0AMA+xp28IXCVPICRsCTB9XYna1GeJ/Bhx0FxrEl17mFhKEW5Jj4QOQqh4c4JxheKwz0suDSVJIuNxIOxB7Uf2gGXTEnn8zKYgnHEdcOg+a5IgWEDp1oHm/D+CbLpW4hCSkANzpN/UTJN+wG003ZRlrjs3hIsVnn27mlzxDydKW/MC2/SRr1tlZt8JAHufyrJ9nUqp67dJELRIDQHlBwzbjaG3FLStPlokAaJ+EW3M/MZqbGOFtZRMwYrPMXmSg55gUQQQQqNNxsQJNWcPxW8tY+EybmLnrzrUagzdUeWuqi00HCu9aIoy5D3Y1RwTaHGg+youNE8x6kdQocr2o/wzlxeeG4Qm6z25D3O33pQU2LbbZhxVUpv7Qjk/h804NbqSY+ATB9/bpStxfgVNIKFC4MJRF1mdh2i9PfHnG6MrwuuEqeckNNnaQLk9EJFz9BzrA2uNcV5peW6XCpWpQcuk+w+QdAmIp3UaAFBs8w/eYrvvYtJlp1Ag0uZk0ppfPSbg01/hVBOrQqOpBiq2NwKXUaVQOYPQ/3ypv1jRG4Yiw7ijAgx/x/WrGCSrzQPiJE9etU8VhfLWUrBSeUbHoR1o9wflhUh/ELkpQhcEdQkkfSRU7cQN4MwjsIA5/3/wAV6yXNPwuMZeAslQJHY2UPsTQ7CNLMEe9/96rvOTXeGDcHgyjHE+n2yylPmpWYXfUkyCORHaveCzIKBBVMTcc6QfC3ihosDCuo9UKWhUyCJhYjkQb+xp4aU2wEhsA6jA7n3rxdah4OoCtxf9odcwmzi9SCJAKhGmdjed99qVsG+6jEKbnzMM4AEkq/wlTpIB3AJgaTtI5V2AaUsOok2UVDSOSrHe0g35xSyvBPox8HULfxEJMB1IuhxE21W+ikxXqN36TwIcJYArCHiVlbXlsEq0PiUICj/iJmbX+Unn1isvxcpcRIB0yqDzIEie006cfZg9i0tIcSShqSHAB6tR3t0iCNwaFNZQHi64mVJQ3pBHUyBPvH3NdhWBlTc3xEvDJ87EDzNlqlRH3JgbVovDJLKmTrUpIKVCT1UW4+oO1KfDuUy4oLsRbuOdM+Bgq9MhttwqPUkEEd9potVwxt2gkTFz3jSviJKnCSE76Crof7tV9/HNO6QlQUAQLC6VbiKGZnw8pLjziAlSVCR/L6hJjuKVsHhsQ1iENNNrCjdXpNxO4B3+lYlTSDcbHMWK2jpl+bNrKwElsgyQRbf96tMu3SoKgzb+oqZttDyCtIBAOlVr6h19qHusRI7zI5GsuqLMO0nMrOcIKfxDZexTjqNY1JUndMzEg89q0Z5+LCwAgAbAbADoKWciZIVLiwdN/faB96MOLlRr1/spmehuY3zIdixzI8bnCGgnVdTh0pA3J5n6CoXWG3FJWUJDmg+u0hO8HqLE32g0KzNYU6wLBQWYnumKp4/PkPJebbQtSD6FOyAggWKEc1A3BO0T1rRqhShDC4lVBJAEIcHceIxqdCW1NeXsCoHWnkuQBudx3FS51loxBKTfY/Y/uFUi/iyw8lxsBJTy2BHNJ7EftTxkmcIxC9STI0g33FzIPcRSdGoGG0YtGKtI0zMp4/4LLRS40mEbEch0P7H6daVMHhiFXt2r6bxmTtvoKVJBBkfesj4j4SXhXCCNSPlVEmO/8AWuqllGOJ1OzesveGIOG85Ts/hXQpG8Eu6ZAQOaiBfkLVquV4/B4RKWlPJbX5fnlLigFFP8xFtgNuUbViis1cRmGAwykBKcO6hHln+ZR9alf5iVf/AFSOVLXGeYOvvvOPK1OKWUz2T6QAOQAAH3oqAAAnmDdjkDiGM9zJ7PczJaSVBZ0MoPytg2npN1qrUso8CsIhKTiXHHlx6gk6UT2gaoHc3od4CcOpQw5ilD1LOhJ6ITE/+SvyTWsLcMdO1EAvkwc+b8TjggaQ44pKfmWZJ/8AHbsBt3ocMWHTKLxv39u9SYx5tpOpatM8hBn6Usf9USl4qQIQYt079qI4BwYhpiyncv4h3GYRL6YJgj4VdD/So0Lew7K8NP8ADcBGqLEm+4+EnvUeMxWgJWLpVz714w2c0tlcGat1qjcDYwWxhHVq1IQdIsf3HeoMTlzgUqEK+1av4ftsYpwtO4RCxpKlOhSk6E94Mb2EQaK8QeGWBcQp1nzUuEEpV5hULbb3i1CNYIcw3gFhiZdw/nS8Onzm48xhWoSJBSoQpJ7Gtqy3O2sXhvPw5SY+IfMk7kEciPzrHP8AFQtCUgPLAB5BR5nsf61PlWX43AIGKaE7hxIkjSLysDdJvfcRSGs0a6gXGGHHxgsria3jMxU0tpaQYIhYFrKGq/S1x7UL4twLitGlUKbUFIUFboJvffTebdKn4ez1nH4fUgSQUpcbJunmDPzAcvrO1XEZkp9pSNKS8yYgj5bj3NpH0q9jtBbkRxGDcd/vFjOGFFtTmkJVH8VF7kfMD1N/eaDZI67hFrCbpcAUEkEpMpUUqmPTEE35iKMZbxikLCHNNz6gvVARMKCTHqEbJPtzq3i8Wlxl9bKVaFHSgKiUg/EOo6gHkasq2W0526twi3wtlKlrWFXUSomDdQm9+/7ijGJwRZS42kABwTsZn4Y9+ZND28V5HlqCiJOlUR0H6bj2oo1mCn8U43iCDow40hKY1yqVEgW7SIFQueqQbDpMZfD/AB3mYYochSmFadMdrR1MfpTPicbqKVL+X4SLEVl2X5oULdVKko0alaORSY+9/wA6Is8cMrkKWsJI+YUjqWrbujjEVcWaMyWG0FekqSlZ1KE7nr2qg8yyQCFLSs7kwU9oqph8RrkhUg7QeVWGWSqFEDSOZMXrGd33WIlTgwtlORrShCyqUlVxHSSDPTap8S7pWPavWSalIcVeCdIB7XNuW4oNnuL0umDsBXtPZwUadSBa8CeYs48rfcQgLI1OKST0THqjvFvrRXOkJZZQ2hICQQAB0FDOHXCt4WB0hSzPc6Rv9aucQuzETv0MfSd/pTVTKN6GEp+cRfzFcyaL+GbUecsndf6CgOYr0g0b4GdjDq/1E1m6cdUd1JwJpbGMEb1G4pt1aAoJV6kkTe82is+zDPltkgXFWeB8e6/jGUlR06tR+gJp28QtFfxJwpw2fhwj0lxp4fdM/mk0B8SsD5WPfREAPLI9lHWPyVWh+PmW+rC4gD+dpR6fMn/2pM8R3PxLGCxw/wC80G3OzrXpVPuINWPMiat4IA/9MKlEaS85pHQAhP6gn608YlyxNKXhHkhYytjUqfNl8jpruB9AB96aMQrVHTl371ccSs+WcydSkzHmOm3+VPbua8py0LTpVvvPeo04wk3N+hA/I1eac5zyq2DM83UAQdg06ZZd+FW3+x5UPxmCWyeqTsobfXoe1MDrAcTpVVZLxbMLUSnaSJSQNtQ5f6hVWELTqm+OY0cH8Stow6WkAoRMvHVK3lxtHyoG3Ye5pk4g41aZZWtCwpUaUj+dRGyR8qEi01lOLypCvU2rQTyJ9J/0qG/saHoKZhwkxYX/AE7Uk2mBbcTNenrLrtAzLiMYrUObhuYP77CmTh7imRoMpWbAEkyf1M3mldLSBsbVOvEKS2pSYB1JClx6iINp+l4qzqGFpTPMa+A8UcLmLrJ1Btz0FJEECZQYPS49ia1x1pthaXCJJOlcWAPU9Tsb9DWFZVxAV2dBJMJ85MagJkg/YAG1aZhMS6+2l9J1gjS42oyUqBj69Qf1oNQkHqENSFxYGDPEbhMEec3pQAsa0gQBq5z/AC6r8heo8rxbf4d1lC/MLaNRUg7mY+v7bUz5txCy7hjhp0vODy5WgqQBzNrGQI6zQrBeCjbYDn4ggnYBsFJ+uqfrQwemEI6r8RKfzNPlgL2WogXuFQCk/sfeq+VZmp7GpUdQHpbSlM7fDv7nUacs08KtQstCimSEoCkTy+cqGrtImlJeEXgXQ8EFRBNjIWmbSUnf3iupkBbd5SpfdmPODDf4kMpQT/BdSZNr6T/Wl55lptKkOp+EwJ3BnlXZPxMla9bQaS/FvN9I1E3ggEGe5i+1E+LcF5h86EpUoJKgCFCYgkEcjFUdffIcXyJ64WyxCgpJUIlBKeZ9X6Vpq8tbKYgRe1ZZw0+oo0YdCnnSQVGLJSkzc8q05nFKSkBwpLhkgJNh2nmalNMat8QZZVGYMynF/hmdTi1ErUQE6SQLwJgen3O4pOzbMlKdcXMgk+3QfpR3Ps68tKvI0edPqSSQVpvIKDsrmF7WpDzbHwhWkH67g9PfvWuiCmoUdotzmHOFT/irF/UAAlQmw72Aud6nzVa1rSVJ0jUE2gpJP+befYVPwjh9GHQAUlXsUpnff5/3qvmzZLqStZK0mdIVKR7Aj011TyGXp+cRc4tOg2o/wExqw/1pP4yx+oEixFJzeaOhOkOLAmbKI9+ftSdBcEw+obqtNszHLBOx+xo74dZIlOIU8baEkb2JVbn2Br59bzFyxLrn/mf3NbH4U4RxODcxDilK85XoCiT6EyJv1UT9hRHYIN0FTTxG2xq8WsMHsE4JmIUmFpjULi255/esz4Ey45lgcZl5KQ5bEYfstPpWPZQgH3NQ+JmLU4tDKRKlqAAAuSTAoPwHmK8uzRlx0FCUL8lwHeFelVu06voKmnVD54nVafhnbe8+jODsMpOXYRDgAUllAUB1CQIom4IMkbbDlQLHcROtk6Q2oA7KBH5j+lL+YeKzbIPnYZaQBJLa0n8jFcuopk2vJbTVFF7YidxZ4PLIU9hCkqJKlMT9f4ZOx/yn6Gs1LikakqkKSdJBEEHmCDsa+im88TqIUdBHM7UG404FazNHmD0YgD0upiFdA4B8Q/zbjvtR/jEioMw/8eQLGO9ek4vUPV0qnm+XO4V1TT6ChadwefcHYg8iKqF8V15Tw5ad9Nkq9PT/AGqBGCW6sIQkrUTAAohw9w1iMe55eHb1R8SjZKfc/tvW5cF+HTGXpBWrzXuaohIPQDc+5qAIQC3MSuFfBbWAvGOKH/xt7/VXL2FPWG8PcChOgYIKT1Wpd+5NNwxSQBED2rycfAJnapKjvLbj74n5j4VZcpBKWVMKHzNOL/8AaQaX8qCsuW4hsFSUrCi3G6VC1jcEbhXetBczto65WmUbgkWnYmayDPuJ0KzNwIUClSACpNtShJ35wLA0nqOLryI1QObHgxhfxmGxzg8pQS58SkmytrSDYgbSO9Vc1XicOf4b6/SN9RKbxEHcCxsaW8zxC8WgEMl3QSkLT8Y5x7UOwuXYlK9HnlBP/bW5f30gnYdaUBU9V7GOkN5bXHvmjZRxo8G1h9AX6Y1SEjbmrrfnNQN8aYN5a2XyFBIso8vZQ2O1K2Z5d5WhSknEyYIWSEotM6BuI5mheMdwmkrSGy7cBLeoIHdWqCr2gChA78/b+YUjaLff+I+4nw5wWNR5uEfU0Vbgw4me8EETvvQ/hpDuW40Yd9LeIaUIMSfLJ2PqumeabjnypQ4Yz17CvBSFQPmnYjpHP9q1zJuIWsSIWEqJuQQDv0P5UZ6pTpMCtFXyJVzzxBQ2Qzh0obVJ1JWhSE6LyUQBqVIieVzQAcdt6T5iVE30LQQSemtNr8tQinTNclwTyUoeSib6FavWknoZmPe21ZTxB4e4thRWg+ewk3KR6gP8yRcW+YSKbo6oMLHBi1TTlcjiVVZit9fpPOZUdiTyO6fpU2FyZx59Is8iZV6y3qPuQQeo617yZeXI0a/OaJI9agFISR/Np3SesVoWZ4hDOFU6y4iwACISttRO0duYUDTgF4sTPeKzLDYVIDjqtv8AD06j7SkWjrQJzOU4mShC0pT/ADm5n9qVMwz7EqUSlaYO4OpMn9KjRnr0wVKHuUn9KpVBdSol6ThGDGfmZYVLr7bZFluJB9pvTnw7wfhIk4FKu6ipUxbakdvH6XUOkSUKmOU94pxyXjYOK0PLeQlRCUIZSIJNgDcKUT9qFTQqtjJqOGa8c8Jwvgl2GCw4A3lgfqb1axziGkBCQEIQISlIgADYAchRDyUMN6UyOsmST3POs/424g0jQgFS1GEpFySbAAcyaSrMXO0TQ06Cmu4xWYxIXmodUoQwCu5G4sN9zf8AKr+AyxzNsxRiS2Rh2l6luEQFlMaUj+bYD23ph4d8NEIZP49pBcWdSiHCVTYhIKbJSBY7kkmjuY52htIQgJSlIhIFgB0A5VDstL1taUp0jWbceJ6zXFi8msk8Rcz9OkfOfyFz+cU15tnIPzUkeIfDrzIw76wQh1JgHdJkmD0JBCvv0oelTfUuYxrH207CbvjMAh1EqF6T/wDqbmFxGhtZ0k7G9dXVtDmYBjW9lDGYNacUyhy1jEEeyhdP0NIOC8McE28sFK3AlZA1q5A/5QJrq6qtzJ7TQ8typDbaUtjy0xsgJSB9AKIfg0gTc+5/pXV1XEiD8dmymwdKUfUT+9LOb8QPLQSVxFoAAH/NftdQ6hzLrM/zbEkmkvCtea+dRO/I966uoXYwncR34bZkMNknSQpRvcnUdz0tVV5AKUYk/wCKtbgB5JCVFICRsLdZrq6si/U3r/c2B5B6f1KeSYpx8r1urIKiIkfuDRxHCWH5oJ7k3r8rqeICnGJm7iwyZY//AJxhOrS3ERcEg3+tVcE+Ww5ptpMA/wDFq6upeuLrGNOTukozFb7jnmK1FlIKFfMLTE8x71dxPGeJ/DBKV6DqjUkQojSbTXV1AXzfT7Rkk2+sz3GYkqUqYAKpIAtPWOVWsrWQVAEgHkCYnrG011dWynaZDcmEwxcHWv7/AO1SrwaDukHuRf7i9dXUaDg7Et6F6RMW3p68JsqbcedeUJUyBo6AqJEx1HLpNdXUGqbKYekLuI4cS5gtKFEUq+HGWIxbz+KflbmHWPLBPpB31RzUOUmB0rq6s6n3M1Kv6RGLP8yXe9IuaY5XWurqVGTmMVMDEVHc9dbeQtJgoUlQtzBkfStg8UMIl7LMQpYuhKXExyVI/wD0RXV1blIAILTCcksbz//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hQRERQUExMVFRUWGRwaGRgYFxweHRweIh0aGh0hIB0bHCceGh8jIBwfHy8hIycpLCwvGh4xNTAqNScrLCkBCQoKDgwOGg8PGjQkHyUxLCwsLjQsKSwsLS8sLCwsLC8sLSwsLywwNCwsLCwsLCwsLCwsLCwsKSwsLC0sLCwsLP/AABEIAHQA8AMBIgACEQEDEQH/xAAcAAACAwEBAQEAAAAAAAAAAAAFBgMEBwACCAH/xAA+EAABAwIEBAQEBAQFBAMBAAABAgMRACEEBRIxBkFRYQcTInEyQoGRFKGxwSNS0fAzYnLh8RVDksJjotIW/8QAGgEAAgMBAQAAAAAAAAAAAAAAAwQBAgUABv/EAC4RAAIBAwMCAwcFAQAAAAAAAAECAAMRIQQSMSJBEzJxBVFhgZGx4UKhwdHwFf/aAAwDAQACEQMRAD8A0zHoCVFI/sVXzTiJnAMS65pWsSE7qjsN/rU+aY9LLS8Q6QfLEgHckbD61hfEGaKxTynXDKlmSeUcgOgG1KXvxGrEGxmiHxMwTqdJdWiR86DAP51cwnETLeFW4XErSn+Qg+w7fWsYTh03kREVCpXkklsm+6CJSvtHOhmkphRVINzNZ4F8W2VLdQ4ytCQCoKB1TB2IixMzO1qZk+LmFn4HgOZ0j9JmsYwGHSyhMJUkqGpwKEEKJMD/AEgbHereAwxxSylKkpjmZom/YLDiV8MPk8z6EybPmMWjWw4FgbxuD0INxRCvnbJsUrLsVqbcPmJPq1KOlaeYIHy8xNxW1J4oCmvMEQoDTF/r7VY6lFXcxi70ysp8Uvw63DiSNQKkaQSAO/c0EzXNEvPhUqTIAAAsYqPOs0S8sLuVCbJ59qDYrGgj+OhTaU3SoG9uXevP1tQa7ELxfiUEnzvNwEKTCmlp5wfV2nlNVMv4mUqUBMAxBM/l3oHmXHDrg9JCU8gQCr62oenjTET6leYP5VJEflce9E/5zlbkC/r+Ja15pWI1pb81RDbaY9VyT/saW8+z5nEkDUEoSARAnUrpPKrmUZ7+IaMBWoQXG1zAR1HIjvX6Wg8vUltKkr6RYiwPtSYHgiz/AClWFoJxWK81ttKWUC5iNzz2r1/1xlwKEaCERJvBHT3o5ikpKFNhLZKfSSn4hI3terGWYVphhKYaUEidagCZ7jqKDuVhkG/rItBuBzdtLaUmQqPTb4h2P7GjLWatrSQkCYFjYkjrS4nDuKc16BJunR8OkHvRXLMOgoOhYlUydjJ39qAwUG/5nQkMUAtI0Qr5jMim/Lc3RoCZuLR1rP8ADvkHyiSVJ58z96YW1plKiY0xI5/WndLqGoVLj0k2vHWvLjgSCTYASar5di/MRqIi5FDs/wAaoHytI0rSZKjb2MXFeqasop7+0rE/xTxDr7LQZs2SZVMEkXj2oCwVOYdbznmOFTcKlRsfhJvVvMsA8EaRBAJIBNgO3WuzQjyICdKnBBSNory+o1JqvecBM6wTR1SklYXCAkC5PKi7IxDRKVNhN7AgbHtvTvwnwu03hkPiQuSAFdiRNvrVDNoUFrgmJAAHxHt2FaJFrGaVCmoW8XWuIHmoAUDpGwnf3/eocy4mD5KMTduxUUxq5bGoMUvykkxClXEbQLVWcy0OpOuAuwk7X9r/ANmpA7y7ZFpQz7KSylCkKBQv4VAyCN7nqKpYBTrh0iVQD9fajWYsFLCGdRASrUU6TBsRPSqmUvLw5CrJEkD7flNXLDbbvM2qu1rR68VeIyD+HJHpTqVHU7T7D9az5x0qFiASOfMQIruKsS7iH3VOKgrWpSkgH0ifSCdtuVVmEHSAr4RYcj9t7U6ossYY3aeXcYtFiP7iBTBwhli3nA/o1JRcJnc7CJpddxGkifUPzFaNwlj0N4UKFjBtQqzELiGoqC2ZQx+DcfQHSChThP8ACsPSDEgyTI58ulH8n4aaw+HDygoqAkhIkn6c68YTOluLKShEJAUlRTB9Vzc/tY1dxWdeSgQr3BNKlz5Y0FXkTNeJc1D7qlttKTp3kkkjvYbVqfAuGW7lTShBPqEHsSN6T8Jjk4nEFKWUKLx8sJSQmCbEqtMc/pWm8M5EcvwqWDdQkk/KSSdp5RFXdQ67SIu6g94ts542yrQpICrn1bdoNKfHvE6VtoSlKgZUSdhG1h7zTK7iJfWlTQK0qAH8p9jWbcQ5jrxzqXEgJCi2B/LB/wCfvSWgpDxCSMiICD2MWYg02cLspKgdP5TNDcTk3lugoQoNiNUyftNyKZsXiC2zqZCdRHeY7QKfq1wwAXvNCjRKklu0I47MQFD0wf1B3B7HpVTLc4/gaEK0PpJgEQnTNhPOlfB5fiHg4sAxIAmbyY2Jo0zkyvOhwFIQBciJ5WHSs+si7cn4/wC+sBq2vY2jBg32/LUSQH1J9RNvp3ipcPnmHLQQoBRmNKRBM9aV8fmC2HggpEoUQFEclfrVsIbHl6mVatWkKBgKO9/ekmo4id4ax2HZ0+W06GVFHzTGnoCdr1V4bwrshAgpEkrBtQ/EOpdeUVsny0gITCtus/WmNtZQjysMm5Tpb1CJWbC+xiuNMlQp7zu8Xc246awbziVJJWLdieRB6VDgPGBN9bYgCAO/Mk8+VE3/AAvwoSsOvF7Ex6iFix6BE2HveslzvLFMulGnSUmL/wC9blLSUPKRkRhqZUXm+8EeKmGcbUH1JYI21KJkc+Vopl4szFsNiYIjVq5Qdor5SYxqkdwbd61jhPiJzHYVLKv+2QCuR8A2Ebi1qJrCaenKqMQNoxYfOJX6W5I3Kzy6jrSXxf4hOKfOHwoCggkDSmSo8zPIU1KZS00+pvUtelahJmLWikLhR4MNl30alkkqO4HL2HOszQIhvUYXhaVPdNQ4ceL2XsNwttaEwoqEHXJJPQiTQV8PQsBEhA5gjnf2nr3o5g+KcO4ylLKipKbFRG5Ime83M/0qHFY4QRZaTuk7GLgH6gU1WILTXpUxtEQOLWAytaCZ0gGBsCoSR7f0pdOeKTASbxHYxy/amfM8vW+pal/Eoz/falZ7h9YOlUiNjExRabLazRaspDXWFl4oKYKkn4YUUnlyjvQ9wKxCSrUkJHfcxRBvLghhWpe6h/vVxjJGmWEFSNcqKjeIHIdxSz1FTPe+JnVvNAgy1SSIOoEySTMnuKoqehxWuCqbenf+lEcU4tI5du9UGVrVfUL3iL/n3rVjBEgfxKURKbk3APTb70Z4c4mbZI1iUzsTelp3CqUshR251+PYTlHTlyNQyKwsZCuVNxNDw/F5S+tK1eYwskIUQNSByEjdPKOW9USp558MoSXCowkA/wBiO9LeHKS3e8C9NvhVmpGM8spCh5SyFn4hBTb9vrStdNiGoBxL+KeDHPgXhZbeKDzzRaCEq+JSTKoiUhM/c0+Z/irgASCm8dIoU7iipKg0ZMXtP0qRowPUkzasJ/aD1KZprg++VLEndAD2FR5iA0FJJG5vEcqTOPuCFFxWIaGrUJcSN5Hzp623H1rWU4UGTE8/b+lAeKsKleFcadZW424d0bo03BFjefy96c0LVA4NsdzKWB4mcZHj1nCsoc1LCg5pUo2RpAUmOsjkflNRYrO1J+AVYzrEloKYSNEoCVAixHIidj3F7kUuYXMEtqh6SnkoU2ybiSB8o8rbRa/zjhw6++VAAp8o+t1ZRcC1pn6AUz4ps4lbi2JKwkp35C6d7TNZHmXE5SuGnFlJHqgxPQHqBTr4e458gL2KhpgJIAE3UdXxn/TtQ6+mbZvidZt59INDsOAvFRK7GSNwb35RU+VNw9rQvWNZgFXPrevOa5AprEgmVyoqAI+9u1dgeHdSpUD6yoIUbAxeR7dKC1iL3iljGxRS8t5ISHCpKVSkCB1FudGMOZUhOvRoAVrsIm2kTzIkdqoZM62lAUhSQTYhNu1xXrHt+Zh3E6G1KQQpPmSU2N1QLmBJjntWfRdRUAb3wtO24Xl9jhvSpTnnJDJOoJCRM85VEm/Ws38UcKFPNuNpJlJCvcXB+1PZxykNJLhTBumElsaeQ0na1UG8ofx0Kbb0tzZxY9PuAfjHtvW3T3b+gTUq22WYzG8xy/ykNKJkualR0AMA+xp28IXCVPICRsCTB9XYna1GeJ/Bhx0FxrEl17mFhKEW5Jj4QOQqh4c4JxheKwz0suDSVJIuNxIOxB7Uf2gGXTEnn8zKYgnHEdcOg+a5IgWEDp1oHm/D+CbLpW4hCSkANzpN/UTJN+wG003ZRlrjs3hIsVnn27mlzxDydKW/MC2/SRr1tlZt8JAHufyrJ9nUqp67dJELRIDQHlBwzbjaG3FLStPlokAaJ+EW3M/MZqbGOFtZRMwYrPMXmSg55gUQQQQqNNxsQJNWcPxW8tY+EybmLnrzrUagzdUeWuqi00HCu9aIoy5D3Y1RwTaHGg+youNE8x6kdQocr2o/wzlxeeG4Qm6z25D3O33pQU2LbbZhxVUpv7Qjk/h804NbqSY+ATB9/bpStxfgVNIKFC4MJRF1mdh2i9PfHnG6MrwuuEqeckNNnaQLk9EJFz9BzrA2uNcV5peW6XCpWpQcuk+w+QdAmIp3UaAFBs8w/eYrvvYtJlp1Ag0uZk0ppfPSbg01/hVBOrQqOpBiq2NwKXUaVQOYPQ/3ypv1jRG4Yiw7ijAgx/x/WrGCSrzQPiJE9etU8VhfLWUrBSeUbHoR1o9wflhUh/ELkpQhcEdQkkfSRU7cQN4MwjsIA5/3/wAV6yXNPwuMZeAslQJHY2UPsTQ7CNLMEe9/96rvOTXeGDcHgyjHE+n2yylPmpWYXfUkyCORHaveCzIKBBVMTcc6QfC3ihosDCuo9UKWhUyCJhYjkQb+xp4aU2wEhsA6jA7n3rxdah4OoCtxf9odcwmzi9SCJAKhGmdjed99qVsG+6jEKbnzMM4AEkq/wlTpIB3AJgaTtI5V2AaUsOok2UVDSOSrHe0g35xSyvBPox8HULfxEJMB1IuhxE21W+ikxXqN36TwIcJYArCHiVlbXlsEq0PiUICj/iJmbX+Unn1isvxcpcRIB0yqDzIEie006cfZg9i0tIcSShqSHAB6tR3t0iCNwaFNZQHi64mVJQ3pBHUyBPvH3NdhWBlTc3xEvDJ87EDzNlqlRH3JgbVovDJLKmTrUpIKVCT1UW4+oO1KfDuUy4oLsRbuOdM+Bgq9MhttwqPUkEEd9potVwxt2gkTFz3jSviJKnCSE76Crof7tV9/HNO6QlQUAQLC6VbiKGZnw8pLjziAlSVCR/L6hJjuKVsHhsQ1iENNNrCjdXpNxO4B3+lYlTSDcbHMWK2jpl+bNrKwElsgyQRbf96tMu3SoKgzb+oqZttDyCtIBAOlVr6h19qHusRI7zI5GsuqLMO0nMrOcIKfxDZexTjqNY1JUndMzEg89q0Z5+LCwAgAbAbADoKWciZIVLiwdN/faB96MOLlRr1/spmehuY3zIdixzI8bnCGgnVdTh0pA3J5n6CoXWG3FJWUJDmg+u0hO8HqLE32g0KzNYU6wLBQWYnumKp4/PkPJebbQtSD6FOyAggWKEc1A3BO0T1rRqhShDC4lVBJAEIcHceIxqdCW1NeXsCoHWnkuQBudx3FS51loxBKTfY/Y/uFUi/iyw8lxsBJTy2BHNJ7EftTxkmcIxC9STI0g33FzIPcRSdGoGG0YtGKtI0zMp4/4LLRS40mEbEch0P7H6daVMHhiFXt2r6bxmTtvoKVJBBkfesj4j4SXhXCCNSPlVEmO/8AWuqllGOJ1OzesveGIOG85Ts/hXQpG8Eu6ZAQOaiBfkLVquV4/B4RKWlPJbX5fnlLigFFP8xFtgNuUbViis1cRmGAwykBKcO6hHln+ZR9alf5iVf/AFSOVLXGeYOvvvOPK1OKWUz2T6QAOQAAH3oqAAAnmDdjkDiGM9zJ7PczJaSVBZ0MoPytg2npN1qrUso8CsIhKTiXHHlx6gk6UT2gaoHc3od4CcOpQw5ilD1LOhJ6ITE/+SvyTWsLcMdO1EAvkwc+b8TjggaQ44pKfmWZJ/8AHbsBt3ocMWHTKLxv39u9SYx5tpOpatM8hBn6Usf9USl4qQIQYt079qI4BwYhpiyncv4h3GYRL6YJgj4VdD/So0Lew7K8NP8ADcBGqLEm+4+EnvUeMxWgJWLpVz714w2c0tlcGat1qjcDYwWxhHVq1IQdIsf3HeoMTlzgUqEK+1av4ftsYpwtO4RCxpKlOhSk6E94Mb2EQaK8QeGWBcQp1nzUuEEpV5hULbb3i1CNYIcw3gFhiZdw/nS8Onzm48xhWoSJBSoQpJ7Gtqy3O2sXhvPw5SY+IfMk7kEciPzrHP8AFQtCUgPLAB5BR5nsf61PlWX43AIGKaE7hxIkjSLysDdJvfcRSGs0a6gXGGHHxgsria3jMxU0tpaQYIhYFrKGq/S1x7UL4twLitGlUKbUFIUFboJvffTebdKn4ez1nH4fUgSQUpcbJunmDPzAcvrO1XEZkp9pSNKS8yYgj5bj3NpH0q9jtBbkRxGDcd/vFjOGFFtTmkJVH8VF7kfMD1N/eaDZI67hFrCbpcAUEkEpMpUUqmPTEE35iKMZbxikLCHNNz6gvVARMKCTHqEbJPtzq3i8Wlxl9bKVaFHSgKiUg/EOo6gHkasq2W0526twi3wtlKlrWFXUSomDdQm9+/7ijGJwRZS42kABwTsZn4Y9+ZND28V5HlqCiJOlUR0H6bj2oo1mCn8U43iCDow40hKY1yqVEgW7SIFQueqQbDpMZfD/AB3mYYochSmFadMdrR1MfpTPicbqKVL+X4SLEVl2X5oULdVKko0alaORSY+9/wA6Is8cMrkKWsJI+YUjqWrbujjEVcWaMyWG0FekqSlZ1KE7nr2qg8yyQCFLSs7kwU9oqph8RrkhUg7QeVWGWSqFEDSOZMXrGd33WIlTgwtlORrShCyqUlVxHSSDPTap8S7pWPavWSalIcVeCdIB7XNuW4oNnuL0umDsBXtPZwUadSBa8CeYs48rfcQgLI1OKST0THqjvFvrRXOkJZZQ2hICQQAB0FDOHXCt4WB0hSzPc6Rv9aucQuzETv0MfSd/pTVTKN6GEp+cRfzFcyaL+GbUecsndf6CgOYr0g0b4GdjDq/1E1m6cdUd1JwJpbGMEb1G4pt1aAoJV6kkTe82is+zDPltkgXFWeB8e6/jGUlR06tR+gJp28QtFfxJwpw2fhwj0lxp4fdM/mk0B8SsD5WPfREAPLI9lHWPyVWh+PmW+rC4gD+dpR6fMn/2pM8R3PxLGCxw/wC80G3OzrXpVPuINWPMiat4IA/9MKlEaS85pHQAhP6gn608YlyxNKXhHkhYytjUqfNl8jpruB9AB96aMQrVHTl371ccSs+WcydSkzHmOm3+VPbua8py0LTpVvvPeo04wk3N+hA/I1eac5zyq2DM83UAQdg06ZZd+FW3+x5UPxmCWyeqTsobfXoe1MDrAcTpVVZLxbMLUSnaSJSQNtQ5f6hVWELTqm+OY0cH8Stow6WkAoRMvHVK3lxtHyoG3Ye5pk4g41aZZWtCwpUaUj+dRGyR8qEi01lOLypCvU2rQTyJ9J/0qG/saHoKZhwkxYX/AE7Uk2mBbcTNenrLrtAzLiMYrUObhuYP77CmTh7imRoMpWbAEkyf1M3mldLSBsbVOvEKS2pSYB1JClx6iINp+l4qzqGFpTPMa+A8UcLmLrJ1Btz0FJEECZQYPS49ia1x1pthaXCJJOlcWAPU9Tsb9DWFZVxAV2dBJMJ85MagJkg/YAG1aZhMS6+2l9J1gjS42oyUqBj69Qf1oNQkHqENSFxYGDPEbhMEec3pQAsa0gQBq5z/AC6r8heo8rxbf4d1lC/MLaNRUg7mY+v7bUz5txCy7hjhp0vODy5WgqQBzNrGQI6zQrBeCjbYDn4ggnYBsFJ+uqfrQwemEI6r8RKfzNPlgL2WogXuFQCk/sfeq+VZmp7GpUdQHpbSlM7fDv7nUacs08KtQstCimSEoCkTy+cqGrtImlJeEXgXQ8EFRBNjIWmbSUnf3iupkBbd5SpfdmPODDf4kMpQT/BdSZNr6T/Wl55lptKkOp+EwJ3BnlXZPxMla9bQaS/FvN9I1E3ggEGe5i+1E+LcF5h86EpUoJKgCFCYgkEcjFUdffIcXyJ64WyxCgpJUIlBKeZ9X6Vpq8tbKYgRe1ZZw0+oo0YdCnnSQVGLJSkzc8q05nFKSkBwpLhkgJNh2nmalNMat8QZZVGYMynF/hmdTi1ErUQE6SQLwJgen3O4pOzbMlKdcXMgk+3QfpR3Ps68tKvI0edPqSSQVpvIKDsrmF7WpDzbHwhWkH67g9PfvWuiCmoUdotzmHOFT/irF/UAAlQmw72Aud6nzVa1rSVJ0jUE2gpJP+befYVPwjh9GHQAUlXsUpnff5/3qvmzZLqStZK0mdIVKR7Aj011TyGXp+cRc4tOg2o/wExqw/1pP4yx+oEixFJzeaOhOkOLAmbKI9+ftSdBcEw+obqtNszHLBOx+xo74dZIlOIU8baEkb2JVbn2Br59bzFyxLrn/mf3NbH4U4RxODcxDilK85XoCiT6EyJv1UT9hRHYIN0FTTxG2xq8WsMHsE4JmIUmFpjULi255/esz4Ey45lgcZl5KQ5bEYfstPpWPZQgH3NQ+JmLU4tDKRKlqAAAuSTAoPwHmK8uzRlx0FCUL8lwHeFelVu06voKmnVD54nVafhnbe8+jODsMpOXYRDgAUllAUB1CQIom4IMkbbDlQLHcROtk6Q2oA7KBH5j+lL+YeKzbIPnYZaQBJLa0n8jFcuopk2vJbTVFF7YidxZ4PLIU9hCkqJKlMT9f4ZOx/yn6Gs1LikakqkKSdJBEEHmCDsa+im88TqIUdBHM7UG404FazNHmD0YgD0upiFdA4B8Q/zbjvtR/jEioMw/8eQLGO9ek4vUPV0qnm+XO4V1TT6ChadwefcHYg8iKqF8V15Tw5ad9Nkq9PT/AGqBGCW6sIQkrUTAAohw9w1iMe55eHb1R8SjZKfc/tvW5cF+HTGXpBWrzXuaohIPQDc+5qAIQC3MSuFfBbWAvGOKH/xt7/VXL2FPWG8PcChOgYIKT1Wpd+5NNwxSQBED2rycfAJnapKjvLbj74n5j4VZcpBKWVMKHzNOL/8AaQaX8qCsuW4hsFSUrCi3G6VC1jcEbhXetBczto65WmUbgkWnYmayDPuJ0KzNwIUClSACpNtShJ35wLA0nqOLryI1QObHgxhfxmGxzg8pQS58SkmytrSDYgbSO9Vc1XicOf4b6/SN9RKbxEHcCxsaW8zxC8WgEMl3QSkLT8Y5x7UOwuXYlK9HnlBP/bW5f30gnYdaUBU9V7GOkN5bXHvmjZRxo8G1h9AX6Y1SEjbmrrfnNQN8aYN5a2XyFBIso8vZQ2O1K2Z5d5WhSknEyYIWSEotM6BuI5mheMdwmkrSGy7cBLeoIHdWqCr2gChA78/b+YUjaLff+I+4nw5wWNR5uEfU0Vbgw4me8EETvvQ/hpDuW40Yd9LeIaUIMSfLJ2PqumeabjnypQ4Yz17CvBSFQPmnYjpHP9q1zJuIWsSIWEqJuQQDv0P5UZ6pTpMCtFXyJVzzxBQ2Qzh0obVJ1JWhSE6LyUQBqVIieVzQAcdt6T5iVE30LQQSemtNr8tQinTNclwTyUoeSib6FavWknoZmPe21ZTxB4e4thRWg+ewk3KR6gP8yRcW+YSKbo6oMLHBi1TTlcjiVVZit9fpPOZUdiTyO6fpU2FyZx59Is8iZV6y3qPuQQeo617yZeXI0a/OaJI9agFISR/Np3SesVoWZ4hDOFU6y4iwACISttRO0duYUDTgF4sTPeKzLDYVIDjqtv8AD06j7SkWjrQJzOU4mShC0pT/ADm5n9qVMwz7EqUSlaYO4OpMn9KjRnr0wVKHuUn9KpVBdSol6ThGDGfmZYVLr7bZFluJB9pvTnw7wfhIk4FKu6ipUxbakdvH6XUOkSUKmOU94pxyXjYOK0PLeQlRCUIZSIJNgDcKUT9qFTQqtjJqOGa8c8Jwvgl2GCw4A3lgfqb1axziGkBCQEIQISlIgADYAchRDyUMN6UyOsmST3POs/424g0jQgFS1GEpFySbAAcyaSrMXO0TQ06Cmu4xWYxIXmodUoQwCu5G4sN9zf8AKr+AyxzNsxRiS2Rh2l6luEQFlMaUj+bYD23ph4d8NEIZP49pBcWdSiHCVTYhIKbJSBY7kkmjuY52htIQgJSlIhIFgB0A5VDstL1taUp0jWbceJ6zXFi8msk8Rcz9OkfOfyFz+cU15tnIPzUkeIfDrzIw76wQh1JgHdJkmD0JBCvv0oelTfUuYxrH207CbvjMAh1EqF6T/wDqbmFxGhtZ0k7G9dXVtDmYBjW9lDGYNacUyhy1jEEeyhdP0NIOC8McE28sFK3AlZA1q5A/5QJrq6qtzJ7TQ8typDbaUtjy0xsgJSB9AKIfg0gTc+5/pXV1XEiD8dmymwdKUfUT+9LOb8QPLQSVxFoAAH/NftdQ6hzLrM/zbEkmkvCtea+dRO/I966uoXYwncR34bZkMNknSQpRvcnUdz0tVV5AKUYk/wCKtbgB5JCVFICRsLdZrq6si/U3r/c2B5B6f1KeSYpx8r1urIKiIkfuDRxHCWH5oJ7k3r8rqeICnGJm7iwyZY//AJxhOrS3ERcEg3+tVcE+Ww5ptpMA/wDFq6upeuLrGNOTukozFb7jnmK1FlIKFfMLTE8x71dxPGeJ/DBKV6DqjUkQojSbTXV1AXzfT7Rkk2+sz3GYkqUqYAKpIAtPWOVWsrWQVAEgHkCYnrG011dWynaZDcmEwxcHWv7/AO1SrwaDukHuRf7i9dXUaDg7Et6F6RMW3p68JsqbcedeUJUyBo6AqJEx1HLpNdXUGqbKYekLuI4cS5gtKFEUq+HGWIxbz+KflbmHWPLBPpB31RzUOUmB0rq6s6n3M1Kv6RGLP8yXe9IuaY5XWurqVGTmMVMDEVHc9dbeQtJgoUlQtzBkfStg8UMIl7LMQpYuhKXExyVI/wD0RXV1blIAILTCcksbz//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645024"/>
            <a:ext cx="4415257" cy="293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41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323527" y="725885"/>
            <a:ext cx="4790851" cy="5749379"/>
          </a:xfrm>
          <a:solidFill>
            <a:schemeClr val="bg1"/>
          </a:solidFill>
        </p:spPr>
        <p:txBody>
          <a:bodyPr>
            <a:normAutofit fontScale="90000"/>
          </a:bodyPr>
          <a:lstStyle/>
          <a:p>
            <a:br>
              <a:rPr lang="en-US" sz="2800" dirty="0">
                <a:solidFill>
                  <a:schemeClr val="tx1"/>
                </a:solidFill>
              </a:rPr>
            </a:br>
            <a:r>
              <a:rPr lang="en-US" sz="2800" dirty="0">
                <a:solidFill>
                  <a:schemeClr val="tx1"/>
                </a:solidFill>
              </a:rPr>
              <a:t>Key statement 3</a:t>
            </a:r>
            <a:br>
              <a:rPr lang="en-US" sz="2800" dirty="0"/>
            </a:br>
            <a:br>
              <a:rPr lang="en-US" sz="2800" dirty="0"/>
            </a:br>
            <a:r>
              <a:rPr lang="en-US" sz="2800" dirty="0">
                <a:solidFill>
                  <a:srgbClr val="C00000"/>
                </a:solidFill>
              </a:rPr>
              <a:t>Parents have five complementary roles to play, each of which has specific</a:t>
            </a:r>
            <a:br>
              <a:rPr lang="en-US" sz="2800" dirty="0">
                <a:solidFill>
                  <a:srgbClr val="C00000"/>
                </a:solidFill>
              </a:rPr>
            </a:br>
            <a:r>
              <a:rPr lang="en-US" sz="2800" dirty="0">
                <a:solidFill>
                  <a:srgbClr val="C00000"/>
                </a:solidFill>
              </a:rPr>
              <a:t>influences on adolescent health outcomes:</a:t>
            </a:r>
            <a:br>
              <a:rPr lang="en-US" sz="2800" dirty="0">
                <a:solidFill>
                  <a:srgbClr val="C00000"/>
                </a:solidFill>
              </a:rPr>
            </a:br>
            <a:r>
              <a:rPr lang="en-US" sz="2800" dirty="0">
                <a:solidFill>
                  <a:schemeClr val="tx1"/>
                </a:solidFill>
              </a:rPr>
              <a:t>1. connection – </a:t>
            </a:r>
            <a:r>
              <a:rPr lang="en-US" sz="2800" i="1" dirty="0">
                <a:solidFill>
                  <a:schemeClr val="tx1"/>
                </a:solidFill>
              </a:rPr>
              <a:t>love</a:t>
            </a:r>
            <a:br>
              <a:rPr lang="en-US" sz="2800" i="1" dirty="0">
                <a:solidFill>
                  <a:schemeClr val="tx1"/>
                </a:solidFill>
              </a:rPr>
            </a:br>
            <a:r>
              <a:rPr lang="en-US" sz="2800" dirty="0">
                <a:solidFill>
                  <a:schemeClr val="tx1"/>
                </a:solidFill>
              </a:rPr>
              <a:t>2. </a:t>
            </a:r>
            <a:r>
              <a:rPr lang="en-US" sz="2800" dirty="0" err="1">
                <a:solidFill>
                  <a:schemeClr val="tx1"/>
                </a:solidFill>
              </a:rPr>
              <a:t>behaviour</a:t>
            </a:r>
            <a:r>
              <a:rPr lang="en-US" sz="2800" dirty="0">
                <a:solidFill>
                  <a:schemeClr val="tx1"/>
                </a:solidFill>
              </a:rPr>
              <a:t> control – </a:t>
            </a:r>
            <a:r>
              <a:rPr lang="en-US" sz="2800" i="1" dirty="0">
                <a:solidFill>
                  <a:schemeClr val="tx1"/>
                </a:solidFill>
              </a:rPr>
              <a:t>limit</a:t>
            </a:r>
            <a:br>
              <a:rPr lang="en-US" sz="2800" i="1" dirty="0">
                <a:solidFill>
                  <a:schemeClr val="tx1"/>
                </a:solidFill>
              </a:rPr>
            </a:br>
            <a:r>
              <a:rPr lang="en-US" sz="2800" dirty="0">
                <a:solidFill>
                  <a:schemeClr val="tx1"/>
                </a:solidFill>
              </a:rPr>
              <a:t>3. respect for individuality – </a:t>
            </a:r>
            <a:r>
              <a:rPr lang="en-US" sz="2800" i="1" dirty="0">
                <a:solidFill>
                  <a:schemeClr val="tx1"/>
                </a:solidFill>
              </a:rPr>
              <a:t>respect</a:t>
            </a:r>
            <a:br>
              <a:rPr lang="en-US" sz="2800" i="1" dirty="0">
                <a:solidFill>
                  <a:schemeClr val="tx1"/>
                </a:solidFill>
              </a:rPr>
            </a:br>
            <a:r>
              <a:rPr lang="en-US" sz="2800" dirty="0">
                <a:solidFill>
                  <a:schemeClr val="tx1"/>
                </a:solidFill>
              </a:rPr>
              <a:t>4. </a:t>
            </a:r>
            <a:r>
              <a:rPr lang="en-US" sz="2800" dirty="0" err="1">
                <a:solidFill>
                  <a:schemeClr val="tx1"/>
                </a:solidFill>
              </a:rPr>
              <a:t>modelling</a:t>
            </a:r>
            <a:r>
              <a:rPr lang="en-US" sz="2800" dirty="0">
                <a:solidFill>
                  <a:schemeClr val="tx1"/>
                </a:solidFill>
              </a:rPr>
              <a:t> of appropriate </a:t>
            </a:r>
            <a:r>
              <a:rPr lang="en-US" sz="2800" dirty="0" err="1">
                <a:solidFill>
                  <a:schemeClr val="tx1"/>
                </a:solidFill>
              </a:rPr>
              <a:t>behaviour</a:t>
            </a:r>
            <a:r>
              <a:rPr lang="en-US" sz="2800" dirty="0">
                <a:solidFill>
                  <a:schemeClr val="tx1"/>
                </a:solidFill>
              </a:rPr>
              <a:t> – </a:t>
            </a:r>
            <a:r>
              <a:rPr lang="en-US" sz="2800" i="1" dirty="0">
                <a:solidFill>
                  <a:schemeClr val="tx1"/>
                </a:solidFill>
              </a:rPr>
              <a:t>model</a:t>
            </a:r>
            <a:br>
              <a:rPr lang="en-US" sz="2800" i="1" dirty="0">
                <a:solidFill>
                  <a:schemeClr val="tx1"/>
                </a:solidFill>
              </a:rPr>
            </a:br>
            <a:r>
              <a:rPr lang="en-US" sz="2800" dirty="0">
                <a:solidFill>
                  <a:schemeClr val="tx1"/>
                </a:solidFill>
              </a:rPr>
              <a:t>5. provision and protection – </a:t>
            </a:r>
            <a:r>
              <a:rPr lang="en-US" sz="2800" i="1" dirty="0">
                <a:solidFill>
                  <a:schemeClr val="tx1"/>
                </a:solidFill>
              </a:rPr>
              <a:t>provide</a:t>
            </a:r>
            <a:r>
              <a:rPr lang="en-US" sz="2800" dirty="0">
                <a:solidFill>
                  <a:schemeClr val="tx1"/>
                </a:solidFill>
              </a:rPr>
              <a:t>.</a:t>
            </a:r>
            <a:br>
              <a:rPr lang="en-US" sz="2400" dirty="0">
                <a:solidFill>
                  <a:srgbClr val="C00000"/>
                </a:solidFill>
              </a:rPr>
            </a:br>
            <a:endParaRPr lang="en-GB" sz="2800" dirty="0">
              <a:solidFill>
                <a:srgbClr val="C00000"/>
              </a:solidFill>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57305"/>
            <a:ext cx="3805982" cy="542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22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2"/>
          <p:cNvSpPr txBox="1">
            <a:spLocks noChangeArrowheads="1"/>
          </p:cNvSpPr>
          <p:nvPr/>
        </p:nvSpPr>
        <p:spPr bwMode="auto">
          <a:xfrm>
            <a:off x="1259632" y="2564904"/>
            <a:ext cx="6957564" cy="2246753"/>
          </a:xfrm>
          <a:prstGeom prst="rect">
            <a:avLst/>
          </a:prstGeom>
          <a:solidFill>
            <a:schemeClr val="bg1"/>
          </a:solidFill>
          <a:ln>
            <a:noFill/>
          </a:ln>
          <a:effectLst/>
        </p:spPr>
        <p:txBody>
          <a:bodyPr wrap="square" lIns="91424" tIns="45712" rIns="91424" bIns="45712">
            <a:spAutoFit/>
          </a:bodyPr>
          <a:lstStyle/>
          <a:p>
            <a:r>
              <a:rPr lang="en-US" sz="2800" b="1" dirty="0"/>
              <a:t>Key statement 4</a:t>
            </a:r>
            <a:br>
              <a:rPr lang="en-US" sz="2800" b="1" dirty="0">
                <a:solidFill>
                  <a:srgbClr val="A50021"/>
                </a:solidFill>
              </a:rPr>
            </a:br>
            <a:endParaRPr lang="en-US" sz="2800" b="1" dirty="0">
              <a:solidFill>
                <a:srgbClr val="A50021"/>
              </a:solidFill>
            </a:endParaRPr>
          </a:p>
          <a:p>
            <a:endParaRPr lang="en-US" sz="2800" b="1" dirty="0">
              <a:solidFill>
                <a:srgbClr val="A50021"/>
              </a:solidFill>
            </a:endParaRPr>
          </a:p>
          <a:p>
            <a:r>
              <a:rPr lang="en-US" sz="2800" b="1" dirty="0">
                <a:solidFill>
                  <a:srgbClr val="A50021"/>
                </a:solidFill>
              </a:rPr>
              <a:t>A parent who plays these roles effectively is a powerful positive force in an adolescent's life.  </a:t>
            </a:r>
          </a:p>
        </p:txBody>
      </p:sp>
      <p:sp>
        <p:nvSpPr>
          <p:cNvPr id="284675" name="Text Box 3"/>
          <p:cNvSpPr txBox="1">
            <a:spLocks noChangeArrowheads="1"/>
          </p:cNvSpPr>
          <p:nvPr/>
        </p:nvSpPr>
        <p:spPr bwMode="auto">
          <a:xfrm>
            <a:off x="7146925" y="6719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315" y="1168000"/>
            <a:ext cx="429326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93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827584" y="2936875"/>
            <a:ext cx="7848871" cy="2895600"/>
          </a:xfrm>
          <a:solidFill>
            <a:schemeClr val="bg1"/>
          </a:solidFill>
        </p:spPr>
        <p:txBody>
          <a:bodyPr>
            <a:normAutofit fontScale="90000"/>
          </a:bodyPr>
          <a:lstStyle/>
          <a:p>
            <a:br>
              <a:rPr lang="en-US" sz="2800" dirty="0">
                <a:solidFill>
                  <a:schemeClr val="tx1"/>
                </a:solidFill>
              </a:rPr>
            </a:br>
            <a:r>
              <a:rPr lang="en-US" sz="2800" dirty="0">
                <a:solidFill>
                  <a:schemeClr val="tx1"/>
                </a:solidFill>
              </a:rPr>
              <a:t>Key statement 5</a:t>
            </a:r>
            <a:br>
              <a:rPr lang="en-US" sz="2800" dirty="0"/>
            </a:br>
            <a:br>
              <a:rPr lang="en-US" sz="2800" dirty="0"/>
            </a:br>
            <a:r>
              <a:rPr lang="en-US" sz="2800" dirty="0"/>
              <a:t>Many parents find it hard to deal with their adolescents, and do not play these crucial roles in their lives effectively. </a:t>
            </a:r>
            <a:br>
              <a:rPr lang="en-US" sz="2800" dirty="0"/>
            </a:br>
            <a:br>
              <a:rPr lang="en-US" sz="2800" dirty="0"/>
            </a:br>
            <a:r>
              <a:rPr lang="en-US" sz="2800" dirty="0">
                <a:solidFill>
                  <a:schemeClr val="tx1"/>
                </a:solidFill>
              </a:rPr>
              <a:t>One area that many studies highlight is the inability of parents to communicate with their adolescents about sexuality and reproduction. </a:t>
            </a:r>
            <a:br>
              <a:rPr lang="en-US" sz="2800" dirty="0">
                <a:solidFill>
                  <a:schemeClr val="tx1"/>
                </a:solidFill>
              </a:rPr>
            </a:br>
            <a:br>
              <a:rPr lang="en-US" sz="2800" dirty="0"/>
            </a:br>
            <a:br>
              <a:rPr lang="en-US" sz="2800" dirty="0"/>
            </a:br>
            <a:endParaRPr lang="en-GB" sz="2800" dirty="0">
              <a:solidFill>
                <a:srgbClr val="FF0000"/>
              </a:solidFill>
            </a:endParaRPr>
          </a:p>
        </p:txBody>
      </p:sp>
      <p:sp>
        <p:nvSpPr>
          <p:cNvPr id="272387" name="Text Box 3"/>
          <p:cNvSpPr txBox="1">
            <a:spLocks noChangeArrowheads="1"/>
          </p:cNvSpPr>
          <p:nvPr/>
        </p:nvSpPr>
        <p:spPr bwMode="auto">
          <a:xfrm>
            <a:off x="1431925" y="2479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118" y="404664"/>
            <a:ext cx="3650161" cy="242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85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827584" y="2936875"/>
            <a:ext cx="7848871" cy="2895600"/>
          </a:xfrm>
          <a:solidFill>
            <a:schemeClr val="bg1"/>
          </a:solidFill>
        </p:spPr>
        <p:txBody>
          <a:bodyPr>
            <a:normAutofit fontScale="90000"/>
          </a:bodyPr>
          <a:lstStyle/>
          <a:p>
            <a:br>
              <a:rPr lang="en-US" sz="2800" dirty="0">
                <a:solidFill>
                  <a:schemeClr val="tx1"/>
                </a:solidFill>
              </a:rPr>
            </a:br>
            <a:r>
              <a:rPr lang="en-US" sz="2800" dirty="0">
                <a:solidFill>
                  <a:schemeClr val="tx1"/>
                </a:solidFill>
              </a:rPr>
              <a:t>Key statement  6</a:t>
            </a:r>
            <a:br>
              <a:rPr lang="en-US" sz="2800" dirty="0"/>
            </a:br>
            <a:br>
              <a:rPr lang="en-US" sz="2800" dirty="0"/>
            </a:br>
            <a:br>
              <a:rPr lang="en-US" sz="2800" dirty="0"/>
            </a:br>
            <a:r>
              <a:rPr lang="en-US" sz="2800" dirty="0"/>
              <a:t>"Findings from a small number of intervention studies suggest that if parents are given support to develop the attributes of parental responsiveness, they can and will communicate with their children about sexuality".</a:t>
            </a:r>
            <a:br>
              <a:rPr lang="en-US" sz="2800" dirty="0"/>
            </a:br>
            <a:br>
              <a:rPr lang="en-US" sz="2800" dirty="0"/>
            </a:br>
            <a:r>
              <a:rPr lang="en-US" sz="1600" dirty="0">
                <a:solidFill>
                  <a:schemeClr val="tx1"/>
                </a:solidFill>
              </a:rPr>
              <a:t>Source: J Svanemyr, A Amin, O Robles, M E Greene. Creating an enabling environment for adolescent sexual and reproductive health: A framework and promising approaches. Journal of Adolescent Health. 56 2015. S7-S14. </a:t>
            </a:r>
            <a:br>
              <a:rPr lang="en-US" sz="1600" dirty="0"/>
            </a:br>
            <a:br>
              <a:rPr lang="en-US" sz="2800" dirty="0">
                <a:solidFill>
                  <a:schemeClr val="tx1"/>
                </a:solidFill>
              </a:rPr>
            </a:br>
            <a:br>
              <a:rPr lang="en-US" sz="2800" dirty="0"/>
            </a:br>
            <a:br>
              <a:rPr lang="en-US" sz="2800" dirty="0"/>
            </a:br>
            <a:endParaRPr lang="en-GB" sz="2800" dirty="0">
              <a:solidFill>
                <a:srgbClr val="FF0000"/>
              </a:solidFill>
            </a:endParaRPr>
          </a:p>
        </p:txBody>
      </p:sp>
      <p:sp>
        <p:nvSpPr>
          <p:cNvPr id="272387" name="Text Box 3"/>
          <p:cNvSpPr txBox="1">
            <a:spLocks noChangeArrowheads="1"/>
          </p:cNvSpPr>
          <p:nvPr/>
        </p:nvSpPr>
        <p:spPr bwMode="auto">
          <a:xfrm>
            <a:off x="1431925" y="2479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118" y="404664"/>
            <a:ext cx="3650161" cy="242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02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67545" y="554133"/>
            <a:ext cx="4536504" cy="5659341"/>
          </a:xfrm>
          <a:solidFill>
            <a:schemeClr val="bg1"/>
          </a:solidFill>
        </p:spPr>
        <p:txBody>
          <a:bodyPr>
            <a:normAutofit/>
          </a:bodyPr>
          <a:lstStyle/>
          <a:p>
            <a:r>
              <a:rPr lang="en-US" sz="2800" dirty="0">
                <a:solidFill>
                  <a:schemeClr val="tx1"/>
                </a:solidFill>
              </a:rPr>
              <a:t>Key statement 7</a:t>
            </a:r>
            <a:br>
              <a:rPr lang="en-US" sz="2800" dirty="0"/>
            </a:br>
            <a:br>
              <a:rPr lang="en-US" sz="2800" dirty="0"/>
            </a:br>
            <a:r>
              <a:rPr lang="en-US" sz="2800" dirty="0"/>
              <a:t>There are many initiatives in developing countries – often led by non government organizations - to help parents support their adolescents. But most of them are small scale and time limited.  </a:t>
            </a:r>
            <a:endParaRPr lang="en-GB" sz="2800" dirty="0">
              <a:solidFill>
                <a:srgbClr val="FF0000"/>
              </a:solidFill>
            </a:endParaRPr>
          </a:p>
        </p:txBody>
      </p:sp>
      <p:sp>
        <p:nvSpPr>
          <p:cNvPr id="272387" name="Text Box 3"/>
          <p:cNvSpPr txBox="1">
            <a:spLocks noChangeArrowheads="1"/>
          </p:cNvSpPr>
          <p:nvPr/>
        </p:nvSpPr>
        <p:spPr bwMode="auto">
          <a:xfrm>
            <a:off x="1431925" y="2479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087" y="959768"/>
            <a:ext cx="3404873" cy="5101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468095"/>
      </p:ext>
    </p:extLst>
  </p:cSld>
  <p:clrMapOvr>
    <a:masterClrMapping/>
  </p:clrMapOvr>
</p:sld>
</file>

<file path=ppt/theme/theme1.xml><?xml version="1.0" encoding="utf-8"?>
<a:theme xmlns:a="http://schemas.openxmlformats.org/drawingml/2006/main" name="RHR presentation TEMPLATE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RHR presentation TEMPLATE 2013</Template>
  <TotalTime>1468</TotalTime>
  <Words>406</Words>
  <Application>Microsoft Office PowerPoint</Application>
  <PresentationFormat>On-screen Show (4:3)</PresentationFormat>
  <Paragraphs>45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Times New Roman</vt:lpstr>
      <vt:lpstr>Trebuchet MS</vt:lpstr>
      <vt:lpstr>Wingdings</vt:lpstr>
      <vt:lpstr>RHR presentation TEMPLATE 2013</vt:lpstr>
      <vt:lpstr>Reaching adolescents through their parents</vt:lpstr>
      <vt:lpstr>PowerPoint Presentation</vt:lpstr>
      <vt:lpstr>Key statement 1  We all recognize the crucial role that parents play in ensuring the survival, health &amp; development of infants and children.  </vt:lpstr>
      <vt:lpstr>Key statement 2 Adolescents depend on their parents. Parents continue have a crucial role to play in the health and development of their adolescent sons and daughters.  </vt:lpstr>
      <vt:lpstr> Key statement 3  Parents have five complementary roles to play, each of which has specific influences on adolescent health outcomes: 1. connection – love 2. behaviour control – limit 3. respect for individuality – respect 4. modelling of appropriate behaviour – model 5. provision and protection – provide. </vt:lpstr>
      <vt:lpstr>PowerPoint Presentation</vt:lpstr>
      <vt:lpstr> Key statement 5  Many parents find it hard to deal with their adolescents, and do not play these crucial roles in their lives effectively.   One area that many studies highlight is the inability of parents to communicate with their adolescents about sexuality and reproduction.    </vt:lpstr>
      <vt:lpstr> Key statement  6   "Findings from a small number of intervention studies suggest that if parents are given support to develop the attributes of parental responsiveness, they can and will communicate with their children about sexuality".  Source: J Svanemyr, A Amin, O Robles, M E Greene. Creating an enabling environment for adolescent sexual and reproductive health: A framework and promising approaches. Journal of Adolescent Health. 56 2015. S7-S14.     </vt:lpstr>
      <vt:lpstr>Key statement 7  There are many initiatives in developing countries – often led by non government organizations - to help parents support their adolescents. But most of them are small scale and time limited.  </vt:lpstr>
      <vt:lpstr>Key statement 8  There are some efforts under way to help large numbers of parents with the knowledge, attitudes and skills they need to help their adolescents. </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adolescents through their parents</dc:title>
  <dc:creator>CHANDRA-MOULI, Venkatraman</dc:creator>
  <cp:lastModifiedBy>Aldo Campana</cp:lastModifiedBy>
  <cp:revision>161</cp:revision>
  <cp:lastPrinted>2013-08-12T08:33:21Z</cp:lastPrinted>
  <dcterms:created xsi:type="dcterms:W3CDTF">2013-06-10T03:24:40Z</dcterms:created>
  <dcterms:modified xsi:type="dcterms:W3CDTF">2016-09-29T10:15:38Z</dcterms:modified>
</cp:coreProperties>
</file>